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4" r:id="rId3"/>
    <p:sldId id="283" r:id="rId4"/>
    <p:sldId id="257" r:id="rId5"/>
    <p:sldId id="260" r:id="rId6"/>
    <p:sldId id="259" r:id="rId7"/>
    <p:sldId id="261" r:id="rId8"/>
    <p:sldId id="262" r:id="rId9"/>
    <p:sldId id="273" r:id="rId10"/>
    <p:sldId id="263" r:id="rId11"/>
    <p:sldId id="271" r:id="rId12"/>
    <p:sldId id="272" r:id="rId13"/>
    <p:sldId id="268" r:id="rId14"/>
    <p:sldId id="284" r:id="rId15"/>
    <p:sldId id="264" r:id="rId16"/>
    <p:sldId id="265" r:id="rId17"/>
    <p:sldId id="266" r:id="rId18"/>
    <p:sldId id="285" r:id="rId19"/>
    <p:sldId id="287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5" autoAdjust="0"/>
    <p:restoredTop sz="74267" autoAdjust="0"/>
  </p:normalViewPr>
  <p:slideViewPr>
    <p:cSldViewPr snapToGrid="0">
      <p:cViewPr varScale="1">
        <p:scale>
          <a:sx n="51" d="100"/>
          <a:sy n="51" d="100"/>
        </p:scale>
        <p:origin x="11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277DC-75EF-402A-836F-CB37C48D83A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7EE0-92CB-4370-9454-17BF8BD1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0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5F665C-F612-4457-B123-B42480C2411A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endParaRPr lang="zh-CN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1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16A87-267F-4D7C-844D-9B03F9AE72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65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7EE0-92CB-4370-9454-17BF8BD1F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7209-6AF1-4085-B467-F2FD87CDA81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7F6E-579C-4325-B7C3-4C8370D0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786F-3140-4FC3-B8CD-2112294A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1210"/>
            <a:ext cx="8968636" cy="12418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Dissimilar ligands bind in a similar fashion: guiding the binding mode 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22762-524C-45D4-A008-D5883ADF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416" y="3200400"/>
            <a:ext cx="8642959" cy="2409825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900"/>
              </a:spcAft>
            </a:pPr>
            <a:r>
              <a:rPr lang="en-US" altLang="zh-CN" sz="8000" b="1" dirty="0" err="1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Xianjin</a:t>
            </a:r>
            <a:r>
              <a:rPr lang="en-US" altLang="zh-CN" sz="80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 Xu and Xiaoqin </a:t>
            </a:r>
            <a:r>
              <a:rPr lang="en-US" altLang="zh-CN" sz="8000" b="1" dirty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Zou</a:t>
            </a:r>
          </a:p>
          <a:p>
            <a:r>
              <a:rPr lang="en-US" altLang="zh-CN" sz="4500" b="1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zh-CN" sz="4500" b="1" dirty="0">
                <a:ea typeface="Arial Unicode MS" pitchFamily="34" charset="-128"/>
                <a:cs typeface="Arial Unicode MS" pitchFamily="34" charset="-128"/>
              </a:rPr>
            </a:br>
            <a:r>
              <a:rPr lang="en-US" altLang="zh-CN" sz="5900" dirty="0">
                <a:ea typeface="Arial Unicode MS" pitchFamily="34" charset="-128"/>
                <a:cs typeface="Arial Unicode MS" pitchFamily="34" charset="-128"/>
              </a:rPr>
              <a:t>Dalton Cardiovascular Research Center, Department of Physics and Astronomy, Department of </a:t>
            </a:r>
            <a:r>
              <a:rPr lang="en-US" altLang="zh-CN" sz="5900" dirty="0" smtClean="0">
                <a:ea typeface="Arial Unicode MS" pitchFamily="34" charset="-128"/>
                <a:cs typeface="Arial Unicode MS" pitchFamily="34" charset="-128"/>
              </a:rPr>
              <a:t>Biochemistry </a:t>
            </a:r>
            <a:r>
              <a:rPr lang="en-US" altLang="zh-CN" sz="5900" dirty="0">
                <a:ea typeface="Arial Unicode MS" pitchFamily="34" charset="-128"/>
                <a:cs typeface="Arial Unicode MS" pitchFamily="34" charset="-128"/>
              </a:rPr>
              <a:t>&amp; Informatics Institute </a:t>
            </a:r>
          </a:p>
          <a:p>
            <a:endParaRPr lang="en-US" altLang="zh-CN" sz="4500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sz="6700" dirty="0">
                <a:ea typeface="Arial Unicode MS" pitchFamily="34" charset="-128"/>
                <a:cs typeface="Arial Unicode MS" pitchFamily="34" charset="-128"/>
              </a:rPr>
              <a:t>University of Missouri - Columbia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6918-EAB4-4E2B-A5B5-6C85222F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2526"/>
            <a:ext cx="78867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Challenge: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09B9-E43F-46C5-ADA5-CC6186B1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3025"/>
            <a:ext cx="7886700" cy="2301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For a query ligand, how </a:t>
            </a:r>
            <a:r>
              <a:rPr lang="en-US" sz="3600" dirty="0">
                <a:solidFill>
                  <a:srgbClr val="FF0000"/>
                </a:solidFill>
              </a:rPr>
              <a:t>to distinguish good template ligands from a number of co-bound ligands of a </a:t>
            </a:r>
            <a:r>
              <a:rPr lang="en-US" sz="3600" dirty="0" smtClean="0">
                <a:solidFill>
                  <a:srgbClr val="FF0000"/>
                </a:solidFill>
              </a:rPr>
              <a:t>protein, </a:t>
            </a:r>
            <a:r>
              <a:rPr lang="en-US" sz="3600" dirty="0">
                <a:solidFill>
                  <a:srgbClr val="FF0000"/>
                </a:solidFill>
              </a:rPr>
              <a:t>especially when only dissimilar co-bound ligands </a:t>
            </a:r>
            <a:r>
              <a:rPr lang="en-US" sz="3600" dirty="0" smtClean="0">
                <a:solidFill>
                  <a:srgbClr val="FF0000"/>
                </a:solidFill>
              </a:rPr>
              <a:t>are </a:t>
            </a:r>
            <a:r>
              <a:rPr lang="en-US" sz="3600" dirty="0">
                <a:solidFill>
                  <a:srgbClr val="FF0000"/>
                </a:solidFill>
              </a:rPr>
              <a:t>available?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922A-1034-48CF-BD42-D149D7AE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Solution: </a:t>
            </a:r>
            <a:r>
              <a:rPr lang="en-US" i="1" dirty="0" smtClean="0"/>
              <a:t>considering the protein-ligand interactions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38DAB-A951-4D64-BC67-4C0A13DEB8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" y="2072410"/>
            <a:ext cx="4511225" cy="40399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3DC29F-5CFA-4CB6-A22B-7315550B3DCA}"/>
              </a:ext>
            </a:extLst>
          </p:cNvPr>
          <p:cNvSpPr/>
          <p:nvPr/>
        </p:nvSpPr>
        <p:spPr>
          <a:xfrm>
            <a:off x="5006826" y="2265106"/>
            <a:ext cx="42123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Refine </a:t>
            </a:r>
            <a:r>
              <a:rPr lang="en-US" sz="2800" dirty="0" smtClean="0"/>
              <a:t>the superimposed </a:t>
            </a:r>
            <a:r>
              <a:rPr lang="en-US" sz="2800" dirty="0"/>
              <a:t>modes using </a:t>
            </a:r>
            <a:r>
              <a:rPr lang="en-US" sz="2800" dirty="0" err="1"/>
              <a:t>AutoDock</a:t>
            </a:r>
            <a:r>
              <a:rPr lang="en-US" sz="2800" dirty="0"/>
              <a:t> Vina.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Models with low RMSD values tended to have lower </a:t>
            </a:r>
            <a:r>
              <a:rPr lang="en-US" sz="2800" dirty="0" err="1" smtClean="0"/>
              <a:t>Vina</a:t>
            </a:r>
            <a:r>
              <a:rPr lang="en-US" sz="2800" dirty="0" smtClean="0"/>
              <a:t> binding </a:t>
            </a:r>
            <a:r>
              <a:rPr lang="en-US" sz="2800" dirty="0"/>
              <a:t>scores.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3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05-FB71-46A6-AA0F-5D5B8B92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100699"/>
            <a:ext cx="810757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S</a:t>
            </a:r>
            <a:r>
              <a:rPr lang="en-US" sz="4000" b="1" i="1" dirty="0" smtClean="0">
                <a:solidFill>
                  <a:srgbClr val="FF0000"/>
                </a:solidFill>
              </a:rPr>
              <a:t>coring</a:t>
            </a:r>
            <a:r>
              <a:rPr lang="en-US" sz="4000" b="1" i="1" dirty="0">
                <a:solidFill>
                  <a:srgbClr val="FF0000"/>
                </a:solidFill>
              </a:rPr>
              <a:t>: a hybrid scoring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048F3-669E-4B93-BDAB-1D38BCF542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691396"/>
            <a:ext cx="4491991" cy="4022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18E64-F43A-41D4-9B18-821EBFF80E15}"/>
              </a:ext>
            </a:extLst>
          </p:cNvPr>
          <p:cNvSpPr/>
          <p:nvPr/>
        </p:nvSpPr>
        <p:spPr>
          <a:xfrm>
            <a:off x="200416" y="901696"/>
            <a:ext cx="87055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hybrid scoring function considers both the protein-ligand binding score (Vina score) and the molecular similarity score (SHAFTS score): </a:t>
            </a:r>
            <a:endParaRPr lang="en-US" sz="2400" dirty="0" smtClean="0"/>
          </a:p>
          <a:p>
            <a:endParaRPr lang="en-US" sz="1100" i="1" dirty="0"/>
          </a:p>
          <a:p>
            <a:r>
              <a:rPr lang="en-US" sz="2200" i="1" dirty="0"/>
              <a:t>    </a:t>
            </a:r>
            <a:r>
              <a:rPr lang="en-US" sz="2200" i="1" dirty="0" err="1"/>
              <a:t>Hybrid_Score</a:t>
            </a:r>
            <a:r>
              <a:rPr lang="en-US" sz="2200" i="1" dirty="0"/>
              <a:t> = </a:t>
            </a:r>
            <a:r>
              <a:rPr lang="en-US" sz="2200" i="1" dirty="0" err="1"/>
              <a:t>Vina_score</a:t>
            </a:r>
            <a:r>
              <a:rPr lang="en-US" sz="2200" i="1" dirty="0"/>
              <a:t> +α*</a:t>
            </a:r>
            <a:r>
              <a:rPr lang="en-US" sz="2200" i="1" dirty="0" err="1"/>
              <a:t>SHAFTS_score</a:t>
            </a:r>
            <a:r>
              <a:rPr lang="en-US" sz="2200" dirty="0"/>
              <a:t> </a:t>
            </a:r>
            <a:r>
              <a:rPr lang="en-US" sz="2200" dirty="0" smtClean="0"/>
              <a:t>,   </a:t>
            </a:r>
            <a:r>
              <a:rPr lang="en-US" sz="2200" i="1" dirty="0" smtClean="0"/>
              <a:t>α </a:t>
            </a:r>
            <a:r>
              <a:rPr lang="en-US" sz="2200" i="1" dirty="0"/>
              <a:t>= </a:t>
            </a:r>
            <a:r>
              <a:rPr lang="en-US" sz="2200" i="1" dirty="0" smtClean="0"/>
              <a:t>min(</a:t>
            </a:r>
            <a:r>
              <a:rPr lang="en-US" sz="2200" i="1" dirty="0" err="1" smtClean="0"/>
              <a:t>Vina</a:t>
            </a:r>
            <a:r>
              <a:rPr lang="en-US" sz="2200" i="1" dirty="0" smtClean="0"/>
              <a:t> scores</a:t>
            </a:r>
            <a:r>
              <a:rPr lang="en-US" sz="2200" i="1" dirty="0"/>
              <a:t>)/2</a:t>
            </a:r>
            <a:r>
              <a:rPr lang="en-US" sz="2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51A8-1EFE-44B1-9CF6-13FD3C61B962}"/>
              </a:ext>
            </a:extLst>
          </p:cNvPr>
          <p:cNvSpPr txBox="1"/>
          <p:nvPr/>
        </p:nvSpPr>
        <p:spPr>
          <a:xfrm>
            <a:off x="2205069" y="2677142"/>
            <a:ext cx="11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34F69E-D478-44C0-8236-0022C2A15107}"/>
              </a:ext>
            </a:extLst>
          </p:cNvPr>
          <p:cNvSpPr/>
          <p:nvPr/>
        </p:nvSpPr>
        <p:spPr>
          <a:xfrm>
            <a:off x="4950720" y="2870906"/>
            <a:ext cx="4193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Success rates using the hybrid score. </a:t>
            </a:r>
          </a:p>
          <a:p>
            <a:endParaRPr lang="en-US" sz="1000" b="1" dirty="0"/>
          </a:p>
          <a:p>
            <a:r>
              <a:rPr lang="en-US" sz="2400" dirty="0"/>
              <a:t>Using</a:t>
            </a:r>
            <a:r>
              <a:rPr lang="en-US" sz="2400" b="1" dirty="0"/>
              <a:t> </a:t>
            </a:r>
            <a:r>
              <a:rPr lang="en-US" sz="2400" dirty="0"/>
              <a:t>2.0 Å as a threshold:</a:t>
            </a:r>
          </a:p>
          <a:p>
            <a:r>
              <a:rPr lang="en-US" sz="2400" dirty="0"/>
              <a:t>85.8% for SHAFTS score ≥ 1.2;</a:t>
            </a:r>
          </a:p>
          <a:p>
            <a:r>
              <a:rPr lang="en-US" sz="2400" dirty="0"/>
              <a:t>63.2% for SHAFTS score &lt; 1.2.</a:t>
            </a:r>
          </a:p>
          <a:p>
            <a:endParaRPr lang="en-US" sz="2000" dirty="0"/>
          </a:p>
          <a:p>
            <a:r>
              <a:rPr lang="en-US" sz="2400" dirty="0"/>
              <a:t>Success rate of bound docking: 44.5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68044" y="3046474"/>
            <a:ext cx="0" cy="30787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448E-E0E1-4B97-9089-01B408A7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12" y="214502"/>
            <a:ext cx="8197850" cy="1116208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Success rates vs SHAFTS scores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21F99-14B3-4798-BE19-528B1DBBBB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0" y="1823236"/>
            <a:ext cx="4657800" cy="417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B34EE8-999E-4F4C-A521-7DDD9C182C77}"/>
              </a:ext>
            </a:extLst>
          </p:cNvPr>
          <p:cNvSpPr/>
          <p:nvPr/>
        </p:nvSpPr>
        <p:spPr>
          <a:xfrm>
            <a:off x="4954739" y="1654834"/>
            <a:ext cx="37383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DengXian" panose="02010600030101010101" pitchFamily="2" charset="-122"/>
              </a:rPr>
              <a:t>Success rates for </a:t>
            </a:r>
            <a:r>
              <a:rPr lang="en-US" sz="2800" dirty="0" smtClean="0">
                <a:ea typeface="DengXian" panose="02010600030101010101" pitchFamily="2" charset="-122"/>
              </a:rPr>
              <a:t>the cases </a:t>
            </a:r>
            <a:r>
              <a:rPr lang="en-US" sz="2800" dirty="0">
                <a:ea typeface="DengXian" panose="02010600030101010101" pitchFamily="2" charset="-122"/>
              </a:rPr>
              <a:t>using template ligands with different ranges of qualities (SHAFTS scores). </a:t>
            </a:r>
            <a:endParaRPr lang="en-US" sz="2800" dirty="0" smtClean="0">
              <a:ea typeface="DengXian" panose="02010600030101010101" pitchFamily="2" charset="-122"/>
            </a:endParaRPr>
          </a:p>
          <a:p>
            <a:endParaRPr lang="en-US" sz="2800" dirty="0">
              <a:ea typeface="DengXian" panose="02010600030101010101" pitchFamily="2" charset="-122"/>
            </a:endParaRPr>
          </a:p>
          <a:p>
            <a:r>
              <a:rPr lang="en-US" sz="2800" dirty="0">
                <a:ea typeface="DengXian" panose="02010600030101010101" pitchFamily="2" charset="-122"/>
              </a:rPr>
              <a:t>The RMSD value of 2.0 Å as the threshold. The broken line corresponds to the success rate of </a:t>
            </a:r>
            <a:r>
              <a:rPr lang="en-US" sz="2800" dirty="0" smtClean="0">
                <a:ea typeface="DengXian" panose="02010600030101010101" pitchFamily="2" charset="-122"/>
              </a:rPr>
              <a:t>bound </a:t>
            </a:r>
            <a:r>
              <a:rPr lang="en-US" sz="2800" dirty="0">
                <a:ea typeface="DengXian" panose="02010600030101010101" pitchFamily="2" charset="-122"/>
              </a:rPr>
              <a:t>docking.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E494-3377-4626-8905-0D59A1D6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9474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Summary </a:t>
            </a:r>
            <a:r>
              <a:rPr lang="en-US" b="1" i="1" dirty="0" smtClean="0">
                <a:solidFill>
                  <a:srgbClr val="FF0000"/>
                </a:solidFill>
              </a:rPr>
              <a:t>on Part 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C5B8-A05A-4C53-BCE0-961CB4C9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77962"/>
            <a:ext cx="8350250" cy="501491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An </a:t>
            </a:r>
            <a:r>
              <a:rPr lang="en-US" sz="3000" dirty="0" err="1"/>
              <a:t>intercomparison</a:t>
            </a:r>
            <a:r>
              <a:rPr lang="en-US" sz="3000" dirty="0"/>
              <a:t> strategy was introduced to compare </a:t>
            </a:r>
            <a:r>
              <a:rPr lang="en-US" sz="3000" dirty="0" smtClean="0"/>
              <a:t>the </a:t>
            </a:r>
            <a:r>
              <a:rPr lang="en-US" sz="3000" u="sng" dirty="0" smtClean="0"/>
              <a:t>binding </a:t>
            </a:r>
            <a:r>
              <a:rPr lang="en-US" sz="3000" u="sng" dirty="0"/>
              <a:t>modes </a:t>
            </a:r>
            <a:r>
              <a:rPr lang="en-US" sz="3000" dirty="0"/>
              <a:t>of </a:t>
            </a:r>
            <a:r>
              <a:rPr lang="en-US" sz="3000" dirty="0" smtClean="0"/>
              <a:t>different ligands. </a:t>
            </a:r>
            <a:endParaRPr lang="en-US" sz="30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From systemic analysis of </a:t>
            </a:r>
            <a:r>
              <a:rPr lang="en-US" dirty="0"/>
              <a:t>a newly constructed dataset, we found that s</a:t>
            </a:r>
            <a:r>
              <a:rPr lang="en-US" sz="3000" dirty="0"/>
              <a:t>imilar ligands tend to have a similar binding mode, which is consistent with the molecular similarity principle.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Although dissimilar ligands tend to bind in dissimilar fashions, we could always find at least one template ligand </a:t>
            </a:r>
            <a:r>
              <a:rPr lang="en-US" sz="3000" dirty="0" smtClean="0"/>
              <a:t>(dissimilar with the query ligand) with </a:t>
            </a:r>
            <a:r>
              <a:rPr lang="en-US" sz="3000" dirty="0"/>
              <a:t>a similar binding mode for a query ligand.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000" dirty="0"/>
              <a:t>The findings </a:t>
            </a:r>
            <a:r>
              <a:rPr lang="en-US" sz="3000" dirty="0" smtClean="0"/>
              <a:t>inspired </a:t>
            </a:r>
            <a:r>
              <a:rPr lang="en-US" sz="3000" dirty="0"/>
              <a:t>us </a:t>
            </a:r>
            <a:r>
              <a:rPr lang="en-US" sz="3000" dirty="0" smtClean="0"/>
              <a:t>to develop </a:t>
            </a:r>
            <a:r>
              <a:rPr lang="en-US" sz="3000" dirty="0"/>
              <a:t>a new method for </a:t>
            </a:r>
            <a:r>
              <a:rPr lang="en-US" sz="3000" dirty="0" smtClean="0"/>
              <a:t>protein-ligand </a:t>
            </a:r>
            <a:r>
              <a:rPr lang="en-US" sz="3000" dirty="0"/>
              <a:t>binding mode prediction. The method has the capability to achieve a higher success rate than the bound docking </a:t>
            </a:r>
            <a:r>
              <a:rPr lang="en-US" sz="3000" dirty="0" smtClean="0"/>
              <a:t>method!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04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F20-79F6-4552-A0F7-631A328A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17" y="142339"/>
            <a:ext cx="8254853" cy="994172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AutoPLI</a:t>
            </a:r>
            <a:r>
              <a:rPr lang="en-US" i="1" dirty="0">
                <a:solidFill>
                  <a:srgbClr val="FF0000"/>
                </a:solidFill>
              </a:rPr>
              <a:t>: A Fully Automated Server for Predicting Protein-Ligand Interactions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D2F67-C969-4FAC-8EA1-7565CA2E3874}"/>
              </a:ext>
            </a:extLst>
          </p:cNvPr>
          <p:cNvGrpSpPr/>
          <p:nvPr/>
        </p:nvGrpSpPr>
        <p:grpSpPr>
          <a:xfrm>
            <a:off x="1335057" y="1390999"/>
            <a:ext cx="6765838" cy="3947038"/>
            <a:chOff x="1893522" y="1956391"/>
            <a:chExt cx="7739576" cy="41466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26AE89-CFD7-43C4-825F-91550B4E3EB5}"/>
                </a:ext>
              </a:extLst>
            </p:cNvPr>
            <p:cNvSpPr/>
            <p:nvPr/>
          </p:nvSpPr>
          <p:spPr>
            <a:xfrm>
              <a:off x="1920239" y="1956391"/>
              <a:ext cx="7712859" cy="41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B83E7A-FF7E-4B74-A62C-751B9F0CF2EE}"/>
                </a:ext>
              </a:extLst>
            </p:cNvPr>
            <p:cNvSpPr/>
            <p:nvPr/>
          </p:nvSpPr>
          <p:spPr>
            <a:xfrm>
              <a:off x="7206819" y="2025815"/>
              <a:ext cx="2039363" cy="1656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3579F3-602D-471A-942F-853BF3A3F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" r="8745"/>
            <a:stretch/>
          </p:blipFill>
          <p:spPr>
            <a:xfrm>
              <a:off x="4023852" y="4646515"/>
              <a:ext cx="1308162" cy="11463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86412B-7BB0-49F1-9DEF-332F1F234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0" t="8835" r="5857" b="9237"/>
            <a:stretch/>
          </p:blipFill>
          <p:spPr>
            <a:xfrm>
              <a:off x="4094922" y="2416730"/>
              <a:ext cx="1293873" cy="10136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 descr="CN(Cc1ccco1)Cc1cccc(CCc2cccnc2N)c1 ">
              <a:extLst>
                <a:ext uri="{FF2B5EF4-FFF2-40B4-BE49-F238E27FC236}">
                  <a16:creationId xmlns:a16="http://schemas.microsoft.com/office/drawing/2014/main" id="{7BEEF2D3-2BFD-43B5-A5F6-772C1A3459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5" r="35446"/>
            <a:stretch/>
          </p:blipFill>
          <p:spPr bwMode="auto">
            <a:xfrm>
              <a:off x="2108083" y="2132873"/>
              <a:ext cx="793872" cy="12726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5E25D0-B51D-4AF7-BFC9-9B32C48264DD}"/>
                </a:ext>
              </a:extLst>
            </p:cNvPr>
            <p:cNvSpPr txBox="1"/>
            <p:nvPr/>
          </p:nvSpPr>
          <p:spPr>
            <a:xfrm>
              <a:off x="3825106" y="2114887"/>
              <a:ext cx="1781005" cy="31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Conformer ensembles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CCAB53-D35F-42D2-8DD1-F263F5BE7570}"/>
                </a:ext>
              </a:extLst>
            </p:cNvPr>
            <p:cNvSpPr txBox="1"/>
            <p:nvPr/>
          </p:nvSpPr>
          <p:spPr>
            <a:xfrm>
              <a:off x="1976336" y="3374589"/>
              <a:ext cx="1126074" cy="31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Query ligand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C9A0E9-EA8F-41E7-8D63-4262EEF32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891" y="2105488"/>
              <a:ext cx="1284443" cy="105151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4AE8E8-CFC9-436E-B667-4C425F92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363" y="4327878"/>
              <a:ext cx="2010523" cy="1645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3FFD1977-AE9A-499F-B56A-A6F4DC122ADF}"/>
                </a:ext>
              </a:extLst>
            </p:cNvPr>
            <p:cNvSpPr/>
            <p:nvPr/>
          </p:nvSpPr>
          <p:spPr>
            <a:xfrm>
              <a:off x="3786501" y="4052393"/>
              <a:ext cx="1776260" cy="1743378"/>
            </a:xfrm>
            <a:prstGeom prst="can">
              <a:avLst>
                <a:gd name="adj" fmla="val 3721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0D6AB9AE-5BE5-460E-B500-471DDF067E1B}"/>
                </a:ext>
              </a:extLst>
            </p:cNvPr>
            <p:cNvSpPr/>
            <p:nvPr/>
          </p:nvSpPr>
          <p:spPr>
            <a:xfrm>
              <a:off x="3825106" y="2068299"/>
              <a:ext cx="1750807" cy="1399438"/>
            </a:xfrm>
            <a:prstGeom prst="can">
              <a:avLst>
                <a:gd name="adj" fmla="val 3088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31C0EF9-3279-47E1-A449-C7AB5C8D98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0852" y="2768018"/>
              <a:ext cx="15510" cy="2178565"/>
            </a:xfrm>
            <a:prstGeom prst="bentConnector3">
              <a:avLst>
                <a:gd name="adj1" fmla="val -133352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877F2C34-7B6B-4DFB-9414-CF153F2C7D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8344" y="2768019"/>
              <a:ext cx="1398934" cy="101112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23D95475-2688-49AC-ACCC-2182A46D609E}"/>
                </a:ext>
              </a:extLst>
            </p:cNvPr>
            <p:cNvCxnSpPr>
              <a:cxnSpLocks/>
            </p:cNvCxnSpPr>
            <p:nvPr/>
          </p:nvCxnSpPr>
          <p:spPr>
            <a:xfrm>
              <a:off x="9246182" y="2887448"/>
              <a:ext cx="1" cy="2264227"/>
            </a:xfrm>
            <a:prstGeom prst="bentConnector3">
              <a:avLst>
                <a:gd name="adj1" fmla="val 2286010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F6155D-A4E4-49F0-8012-38053EB98F41}"/>
                </a:ext>
              </a:extLst>
            </p:cNvPr>
            <p:cNvCxnSpPr>
              <a:cxnSpLocks/>
              <a:stCxn id="9" idx="3"/>
              <a:endCxn id="15" idx="2"/>
            </p:cNvCxnSpPr>
            <p:nvPr/>
          </p:nvCxnSpPr>
          <p:spPr>
            <a:xfrm flipV="1">
              <a:off x="2901955" y="2768018"/>
              <a:ext cx="923151" cy="11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8638DD-E89B-4246-B0CA-38DE97178BDC}"/>
                </a:ext>
              </a:extLst>
            </p:cNvPr>
            <p:cNvSpPr txBox="1"/>
            <p:nvPr/>
          </p:nvSpPr>
          <p:spPr>
            <a:xfrm>
              <a:off x="2878032" y="2786950"/>
              <a:ext cx="1013506" cy="51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Conformer</a:t>
              </a:r>
            </a:p>
            <a:p>
              <a:r>
                <a:rPr lang="en-US" sz="1050" b="1" dirty="0"/>
                <a:t>generation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38D0E-DB98-45F9-853E-9D5D74D25DA1}"/>
                </a:ext>
              </a:extLst>
            </p:cNvPr>
            <p:cNvSpPr txBox="1"/>
            <p:nvPr/>
          </p:nvSpPr>
          <p:spPr>
            <a:xfrm>
              <a:off x="5722526" y="3809135"/>
              <a:ext cx="1650537" cy="60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Superimposition </a:t>
              </a:r>
              <a:r>
                <a:rPr lang="en-US" sz="1050" b="1" dirty="0" smtClean="0"/>
                <a:t>of the</a:t>
              </a:r>
              <a:r>
                <a:rPr lang="en-US" sz="1050" b="1" dirty="0"/>
                <a:t> </a:t>
              </a:r>
              <a:r>
                <a:rPr lang="en-US" sz="1050" b="1" dirty="0" smtClean="0"/>
                <a:t>query </a:t>
              </a:r>
              <a:r>
                <a:rPr lang="en-US" sz="1050" b="1" dirty="0"/>
                <a:t>ligand</a:t>
              </a:r>
            </a:p>
            <a:p>
              <a:r>
                <a:rPr lang="en-US" sz="1050" b="1" dirty="0"/>
                <a:t>onto the templates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E7D2A7-59DD-4019-9306-B5A2CED8C460}"/>
                </a:ext>
              </a:extLst>
            </p:cNvPr>
            <p:cNvSpPr txBox="1"/>
            <p:nvPr/>
          </p:nvSpPr>
          <p:spPr>
            <a:xfrm>
              <a:off x="8273017" y="3779139"/>
              <a:ext cx="1133598" cy="436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/>
                <a:t>Refinement/</a:t>
              </a:r>
            </a:p>
            <a:p>
              <a:pPr algn="ctr"/>
              <a:r>
                <a:rPr lang="en-US" sz="1050" b="1" dirty="0" smtClean="0"/>
                <a:t>Hybrid scoring</a:t>
              </a:r>
              <a:endParaRPr lang="en-US" sz="105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C2CB12-5DA4-4E51-BFBC-24B17CB3AE7A}"/>
                </a:ext>
              </a:extLst>
            </p:cNvPr>
            <p:cNvSpPr txBox="1"/>
            <p:nvPr/>
          </p:nvSpPr>
          <p:spPr>
            <a:xfrm>
              <a:off x="3840802" y="4023277"/>
              <a:ext cx="1572245" cy="719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Protein-ligand </a:t>
              </a:r>
            </a:p>
            <a:p>
              <a:pPr algn="ctr"/>
              <a:r>
                <a:rPr lang="en-US" sz="1050" dirty="0"/>
                <a:t>complex structures</a:t>
              </a:r>
            </a:p>
            <a:p>
              <a:pPr algn="ctr"/>
              <a:r>
                <a:rPr lang="en-US" sz="1050" dirty="0"/>
                <a:t>from PDB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756744-C756-4986-8234-FEA66100D572}"/>
                </a:ext>
              </a:extLst>
            </p:cNvPr>
            <p:cNvSpPr txBox="1"/>
            <p:nvPr/>
          </p:nvSpPr>
          <p:spPr>
            <a:xfrm>
              <a:off x="8621593" y="2412661"/>
              <a:ext cx="798684" cy="69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>
                      <a:lumMod val="50000"/>
                    </a:schemeClr>
                  </a:solidFill>
                </a:rPr>
                <a:t>···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D5B938-C729-4FAE-8DBD-3F6F957ED2B7}"/>
                </a:ext>
              </a:extLst>
            </p:cNvPr>
            <p:cNvSpPr txBox="1"/>
            <p:nvPr/>
          </p:nvSpPr>
          <p:spPr>
            <a:xfrm>
              <a:off x="7414407" y="3177779"/>
              <a:ext cx="1711419" cy="51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Best superimposition</a:t>
              </a:r>
            </a:p>
            <a:p>
              <a:pPr algn="ctr"/>
              <a:r>
                <a:rPr lang="en-US" sz="1050" dirty="0"/>
                <a:t>for each template</a:t>
              </a:r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F8977027-17B2-4C73-9D27-940BBD289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495" y="4216219"/>
              <a:ext cx="864460" cy="1380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50" dirty="0">
                  <a:solidFill>
                    <a:srgbClr val="000000"/>
                  </a:solidFill>
                  <a:latin typeface="Arial Unicode MS"/>
                </a:rPr>
                <a:t>MRETDEEPEEPGRRGSFVEMVDNLRGKSGQGYYVEMTVGSPPQTLNILVDTGSSNFAVGAAPHP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50" dirty="0">
                  <a:solidFill>
                    <a:srgbClr val="000000"/>
                  </a:solidFill>
                  <a:latin typeface="Arial Unicode MS"/>
                </a:rPr>
                <a:t>…</a:t>
              </a:r>
              <a:endParaRPr lang="en-US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5BFB56-C5FB-4DCB-92D8-90A7ED276EE0}"/>
                </a:ext>
              </a:extLst>
            </p:cNvPr>
            <p:cNvSpPr txBox="1"/>
            <p:nvPr/>
          </p:nvSpPr>
          <p:spPr>
            <a:xfrm>
              <a:off x="2891311" y="4464970"/>
              <a:ext cx="984116" cy="71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Search of </a:t>
              </a:r>
            </a:p>
            <a:p>
              <a:r>
                <a:rPr lang="en-US" sz="1050" b="1" dirty="0"/>
                <a:t>co-bound structures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A56139-0C1B-46DB-AD1D-536A85EE3EAE}"/>
                </a:ext>
              </a:extLst>
            </p:cNvPr>
            <p:cNvCxnSpPr>
              <a:cxnSpLocks/>
            </p:cNvCxnSpPr>
            <p:nvPr/>
          </p:nvCxnSpPr>
          <p:spPr>
            <a:xfrm>
              <a:off x="2901955" y="5219700"/>
              <a:ext cx="88454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981EAF-2A52-42ED-886D-2B565394DF06}"/>
                </a:ext>
              </a:extLst>
            </p:cNvPr>
            <p:cNvSpPr txBox="1"/>
            <p:nvPr/>
          </p:nvSpPr>
          <p:spPr>
            <a:xfrm>
              <a:off x="1893522" y="5680026"/>
              <a:ext cx="1236593" cy="31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Target protein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D5AC41-F1DC-4ECA-B093-6FCB46F151B6}"/>
              </a:ext>
            </a:extLst>
          </p:cNvPr>
          <p:cNvSpPr txBox="1"/>
          <p:nvPr/>
        </p:nvSpPr>
        <p:spPr>
          <a:xfrm>
            <a:off x="300625" y="5365751"/>
            <a:ext cx="85841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Input</a:t>
            </a:r>
            <a:r>
              <a:rPr lang="en-US" sz="2600" dirty="0" smtClean="0"/>
              <a:t>: </a:t>
            </a:r>
            <a:r>
              <a:rPr lang="en-US" sz="2600" dirty="0"/>
              <a:t>a ligand </a:t>
            </a:r>
            <a:r>
              <a:rPr lang="en-US" sz="2600" dirty="0" smtClean="0"/>
              <a:t>(in SMILES string, mol2, </a:t>
            </a:r>
            <a:r>
              <a:rPr lang="en-US" sz="2600" dirty="0" err="1" smtClean="0"/>
              <a:t>mol</a:t>
            </a:r>
            <a:r>
              <a:rPr lang="en-US" sz="2600" dirty="0" smtClean="0"/>
              <a:t>, or </a:t>
            </a:r>
            <a:r>
              <a:rPr lang="en-US" sz="2600" dirty="0" err="1" smtClean="0"/>
              <a:t>sdf</a:t>
            </a:r>
            <a:r>
              <a:rPr lang="en-US" sz="2600" dirty="0" smtClean="0"/>
              <a:t> format) and </a:t>
            </a:r>
            <a:r>
              <a:rPr lang="en-US" sz="2600" dirty="0"/>
              <a:t>a protein sequence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Output</a:t>
            </a:r>
            <a:r>
              <a:rPr lang="en-US" sz="2600" dirty="0" smtClean="0"/>
              <a:t>: </a:t>
            </a:r>
            <a:r>
              <a:rPr lang="en-US" sz="2600" dirty="0"/>
              <a:t>top (up to) 5 predicted binding modes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6F54C4-269C-45F0-95D3-C06ED696DBAE}"/>
              </a:ext>
            </a:extLst>
          </p:cNvPr>
          <p:cNvSpPr/>
          <p:nvPr/>
        </p:nvSpPr>
        <p:spPr>
          <a:xfrm rot="16200000">
            <a:off x="-283684" y="3049206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5876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F254B-821D-459E-98A6-9F12A54B7B25}"/>
              </a:ext>
            </a:extLst>
          </p:cNvPr>
          <p:cNvSpPr txBox="1"/>
          <p:nvPr/>
        </p:nvSpPr>
        <p:spPr>
          <a:xfrm>
            <a:off x="265016" y="586180"/>
            <a:ext cx="88346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dvPSHN-M"/>
              </a:rPr>
              <a:t>AutoPLI</a:t>
            </a:r>
            <a:r>
              <a:rPr lang="en-US" sz="2700" dirty="0">
                <a:latin typeface="AdvPSHN-M"/>
              </a:rPr>
              <a:t> is free and open to all users without registration</a:t>
            </a:r>
            <a:r>
              <a:rPr lang="en-US" sz="2700" dirty="0" smtClean="0">
                <a:latin typeface="AdvPSHN-M"/>
              </a:rPr>
              <a:t>.</a:t>
            </a:r>
          </a:p>
          <a:p>
            <a:endParaRPr lang="en-US" sz="2700" dirty="0">
              <a:latin typeface="AdvPSHN-M"/>
            </a:endParaRPr>
          </a:p>
          <a:p>
            <a:r>
              <a:rPr lang="en-US" sz="2700" dirty="0"/>
              <a:t>Web site: </a:t>
            </a:r>
            <a:r>
              <a:rPr lang="en-US" sz="2700" dirty="0">
                <a:solidFill>
                  <a:srgbClr val="0000CC"/>
                </a:solidFill>
              </a:rPr>
              <a:t>http://zougrouptoolkit.missouri.edu/autopli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DCA0C-E42E-4A8A-8EF8-693F43F4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6" y="2844901"/>
            <a:ext cx="4727909" cy="3113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C0527-7FAD-42D8-B97E-AD4E1B92F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68" y="2844901"/>
            <a:ext cx="3669927" cy="3097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22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C9D9-04BF-41A7-95B5-85B733A0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639" y="289970"/>
            <a:ext cx="71750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Results on CELPP targets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The new method (</a:t>
            </a:r>
            <a:r>
              <a:rPr lang="en-US" sz="3100" dirty="0" err="1"/>
              <a:t>AutoPLI</a:t>
            </a:r>
            <a:r>
              <a:rPr lang="en-US" sz="3100" dirty="0"/>
              <a:t>) </a:t>
            </a:r>
            <a:r>
              <a:rPr lang="en-US" sz="3100" dirty="0" smtClean="0"/>
              <a:t>has been applied </a:t>
            </a:r>
            <a:r>
              <a:rPr lang="en-US" sz="3100" dirty="0"/>
              <a:t>to </a:t>
            </a:r>
            <a:r>
              <a:rPr lang="en-US" sz="3100" dirty="0" smtClean="0"/>
              <a:t>the CELPP </a:t>
            </a:r>
            <a:r>
              <a:rPr lang="en-US" sz="3100" dirty="0"/>
              <a:t>targets since week8_2019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E4326-B0D8-4023-BE92-5FCBFE225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/>
          <a:stretch/>
        </p:blipFill>
        <p:spPr>
          <a:xfrm>
            <a:off x="628650" y="2152650"/>
            <a:ext cx="4708886" cy="3997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26E225-C586-4377-BF11-D19536635C54}"/>
              </a:ext>
            </a:extLst>
          </p:cNvPr>
          <p:cNvSpPr/>
          <p:nvPr/>
        </p:nvSpPr>
        <p:spPr>
          <a:xfrm>
            <a:off x="5173170" y="1969918"/>
            <a:ext cx="3757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Success rates of the binding mode prediction for </a:t>
            </a:r>
            <a:r>
              <a:rPr lang="en-US" sz="2400" b="1" dirty="0"/>
              <a:t>CELPP targets </a:t>
            </a:r>
            <a:r>
              <a:rPr lang="en-US" sz="2400" dirty="0"/>
              <a:t>(473 targets from week8_2019 to week28_2019).</a:t>
            </a:r>
          </a:p>
          <a:p>
            <a:endParaRPr lang="en-US" sz="2400" dirty="0"/>
          </a:p>
          <a:p>
            <a:r>
              <a:rPr lang="en-US" sz="2400" dirty="0"/>
              <a:t>Docking-based methods were employed for LMCSS, SMCSS, </a:t>
            </a:r>
            <a:r>
              <a:rPr lang="en-US" sz="2400" dirty="0" err="1"/>
              <a:t>hiResHolo</a:t>
            </a:r>
            <a:r>
              <a:rPr lang="en-US" sz="2400" dirty="0"/>
              <a:t>, </a:t>
            </a:r>
            <a:r>
              <a:rPr lang="en-US" sz="2400" dirty="0" err="1"/>
              <a:t>hiResApo</a:t>
            </a:r>
            <a:r>
              <a:rPr lang="en-US" sz="2400" dirty="0"/>
              <a:t>, and bound protein structures. </a:t>
            </a:r>
          </a:p>
        </p:txBody>
      </p:sp>
    </p:spTree>
    <p:extLst>
      <p:ext uri="{BB962C8B-B14F-4D97-AF65-F5344CB8AC3E}">
        <p14:creationId xmlns:p14="http://schemas.microsoft.com/office/powerpoint/2010/main" val="1960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3F54-AD38-4DA4-BC27-04DF65C1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Highlights </a:t>
            </a:r>
            <a:r>
              <a:rPr lang="en-US" b="1" i="1" dirty="0" smtClean="0">
                <a:solidFill>
                  <a:srgbClr val="FF0000"/>
                </a:solidFill>
              </a:rPr>
              <a:t>of our </a:t>
            </a:r>
            <a:r>
              <a:rPr lang="en-US" b="1" i="1" dirty="0" err="1">
                <a:solidFill>
                  <a:srgbClr val="FF0000"/>
                </a:solidFill>
              </a:rPr>
              <a:t>AutoPLI</a:t>
            </a:r>
            <a:r>
              <a:rPr lang="en-US" b="1" i="1" dirty="0">
                <a:solidFill>
                  <a:srgbClr val="FF0000"/>
                </a:solidFill>
              </a:rPr>
              <a:t>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6AFF-E3A4-49E4-B811-B3430EB6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8" y="1690689"/>
            <a:ext cx="8397527" cy="585283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500" dirty="0" err="1"/>
              <a:t>AutoPLI</a:t>
            </a:r>
            <a:r>
              <a:rPr lang="en-US" sz="4500" dirty="0"/>
              <a:t> is a fully automated server for predicting protein-ligand interactions;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500" dirty="0" err="1"/>
              <a:t>AutoPLI</a:t>
            </a:r>
            <a:r>
              <a:rPr lang="en-US" sz="4500" dirty="0"/>
              <a:t> requires only two inputs: a ligand </a:t>
            </a:r>
            <a:r>
              <a:rPr lang="en-US" sz="4500" dirty="0" smtClean="0"/>
              <a:t>(2D or 3D structure) and </a:t>
            </a:r>
            <a:r>
              <a:rPr lang="en-US" sz="4500" dirty="0"/>
              <a:t>a protein sequence;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500" dirty="0" err="1"/>
              <a:t>AutoPLI</a:t>
            </a:r>
            <a:r>
              <a:rPr lang="en-US" sz="4500" dirty="0"/>
              <a:t> has the capability to achieve a higher success rate than the bound docking method;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500" dirty="0"/>
              <a:t>The protein-ligand complex structural dataset in </a:t>
            </a:r>
            <a:r>
              <a:rPr lang="en-US" sz="4500" dirty="0" err="1"/>
              <a:t>AutoPLI</a:t>
            </a:r>
            <a:r>
              <a:rPr lang="en-US" sz="4500" dirty="0"/>
              <a:t> is automatically updated weekly;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500" dirty="0" err="1"/>
              <a:t>AutoPLI</a:t>
            </a:r>
            <a:r>
              <a:rPr lang="en-US" sz="4500" dirty="0"/>
              <a:t> is free and open to all users without registration.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 ATTENTION!</a:t>
            </a:r>
          </a:p>
        </p:txBody>
      </p:sp>
      <p:sp>
        <p:nvSpPr>
          <p:cNvPr id="7" name="矩形 6"/>
          <p:cNvSpPr/>
          <p:nvPr/>
        </p:nvSpPr>
        <p:spPr>
          <a:xfrm>
            <a:off x="4286248" y="5143512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lab: http://zoulab.dalton.missouri.edu/</a:t>
            </a:r>
          </a:p>
        </p:txBody>
      </p:sp>
      <p:sp>
        <p:nvSpPr>
          <p:cNvPr id="8" name="矩形 7"/>
          <p:cNvSpPr/>
          <p:nvPr/>
        </p:nvSpPr>
        <p:spPr>
          <a:xfrm>
            <a:off x="428946" y="5488780"/>
            <a:ext cx="84084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Supported by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defTabSz="914400"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lang="en-US" sz="2200" dirty="0" smtClean="0">
                <a:solidFill>
                  <a:prstClr val="black"/>
                </a:solidFill>
              </a:rPr>
              <a:t>R01GM109980 (PI), R01HL126774 (co-PI), R01HL142301(co-I), R01DK055835(co-I</a:t>
            </a:r>
            <a:r>
              <a:rPr lang="en-US" sz="2200" dirty="0" smtClean="0">
                <a:solidFill>
                  <a:prstClr val="black"/>
                </a:solidFill>
              </a:rPr>
              <a:t>)]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946" y="1417638"/>
            <a:ext cx="3354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Lab Members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Benjamin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Merideth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defTabSz="914400"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Zhiwei</a:t>
            </a:r>
            <a:r>
              <a:rPr lang="en-US" sz="2400" dirty="0" smtClean="0">
                <a:solidFill>
                  <a:srgbClr val="FF0000"/>
                </a:solidFill>
              </a:rPr>
              <a:t> 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lang="en-US" sz="2400" dirty="0" smtClean="0">
                <a:solidFill>
                  <a:prstClr val="black"/>
                </a:solidFill>
              </a:rPr>
              <a:t>Liming </a:t>
            </a:r>
            <a:r>
              <a:rPr lang="en-US" sz="2400" dirty="0" err="1" smtClean="0">
                <a:solidFill>
                  <a:prstClr val="black"/>
                </a:solidFill>
              </a:rPr>
              <a:t>Qiu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lang="en-US" sz="2400" dirty="0" err="1" smtClean="0">
                <a:solidFill>
                  <a:srgbClr val="FF0000"/>
                </a:solidFill>
              </a:rPr>
              <a:t>Xianjin</a:t>
            </a:r>
            <a:r>
              <a:rPr lang="en-US" sz="2400" dirty="0" smtClean="0">
                <a:solidFill>
                  <a:srgbClr val="FF0000"/>
                </a:solidFill>
              </a:rPr>
              <a:t> 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Zhang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0C897-324A-45B0-8386-0168FA82B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t="26501" r="13889" b="11575"/>
          <a:stretch/>
        </p:blipFill>
        <p:spPr>
          <a:xfrm>
            <a:off x="3977387" y="2155824"/>
            <a:ext cx="4467890" cy="295100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781800" y="2054996"/>
            <a:ext cx="3810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946" y="4561815"/>
            <a:ext cx="3548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OpenEye</a:t>
            </a:r>
            <a:r>
              <a:rPr lang="en-US" sz="2400" b="1" dirty="0" smtClean="0"/>
              <a:t> Scientific Software, Inc.</a:t>
            </a:r>
            <a:endParaRPr lang="en-US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4901440" y="2058636"/>
            <a:ext cx="3810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16931" y="2299481"/>
            <a:ext cx="3810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7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76600" y="1052513"/>
            <a:ext cx="198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Outline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5151" y="2420938"/>
            <a:ext cx="7827287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60000"/>
              </a:lnSpc>
              <a:buFont typeface="Wingdings" pitchFamily="2" charset="2"/>
              <a:buChar char="v"/>
            </a:pP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Systematic analysis the binding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 different ligands on the </a:t>
            </a: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protein</a:t>
            </a: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zh-CN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AutoPLI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A </a:t>
            </a: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fully automated </a:t>
            </a:r>
            <a:r>
              <a:rPr lang="en-US" altLang="zh-C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server for predicting protein-ligand </a:t>
            </a: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interactions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4000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of </a:t>
            </a:r>
            <a:r>
              <a:rPr lang="en-US" altLang="zh-CN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AutoPLI</a:t>
            </a:r>
            <a:r>
              <a:rPr lang="en-US" altLang="zh-CN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the CELPP exercise</a:t>
            </a:r>
            <a:endParaRPr lang="en-US" altLang="zh-C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193C-B8DB-428C-9526-2A68BB5A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B3D8-AE30-48EA-B32B-77492E03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2398-EEAB-4689-B20A-B05F5E95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query ligands and template ligands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638F08-B63A-453F-B029-54A5DFEA9119}"/>
              </a:ext>
            </a:extLst>
          </p:cNvPr>
          <p:cNvGrpSpPr/>
          <p:nvPr/>
        </p:nvGrpSpPr>
        <p:grpSpPr>
          <a:xfrm>
            <a:off x="924877" y="2297906"/>
            <a:ext cx="6895148" cy="3429000"/>
            <a:chOff x="941070" y="1143000"/>
            <a:chExt cx="9193530" cy="457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2D35E2-39C4-4D40-8981-0BF00773E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87"/>
            <a:stretch/>
          </p:blipFill>
          <p:spPr>
            <a:xfrm>
              <a:off x="941070" y="1143000"/>
              <a:ext cx="4556760" cy="4572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24A149-8BFC-403A-A759-0E9CA9538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9" t="3750" r="22600" b="6250"/>
            <a:stretch/>
          </p:blipFill>
          <p:spPr>
            <a:xfrm>
              <a:off x="5692140" y="1654788"/>
              <a:ext cx="3250735" cy="33058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7CB46C-AA49-41BF-AF9B-1DFA03840A01}"/>
                </a:ext>
              </a:extLst>
            </p:cNvPr>
            <p:cNvSpPr/>
            <p:nvPr/>
          </p:nvSpPr>
          <p:spPr>
            <a:xfrm>
              <a:off x="1691640" y="4594860"/>
              <a:ext cx="365760" cy="3657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4EDBB1-86CA-4670-B551-6EE7F86E4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1654787"/>
              <a:ext cx="3634740" cy="294007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7F841A6-5D2C-48F8-A673-282001882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4935198"/>
              <a:ext cx="3634740" cy="2542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E581EC-FA6C-47A9-9E6D-8ABFF0BA3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8" r="3260"/>
            <a:stretch/>
          </p:blipFill>
          <p:spPr>
            <a:xfrm>
              <a:off x="9068132" y="1143000"/>
              <a:ext cx="1066468" cy="457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5A6471-FA73-4138-8AFE-6FCF1C21E7C9}"/>
                </a:ext>
              </a:extLst>
            </p:cNvPr>
            <p:cNvSpPr txBox="1"/>
            <p:nvPr/>
          </p:nvSpPr>
          <p:spPr>
            <a:xfrm>
              <a:off x="2935225" y="1149856"/>
              <a:ext cx="10007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R = 0.71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0CF24F-4120-4772-A072-1BBD2E6249EE}"/>
                </a:ext>
              </a:extLst>
            </p:cNvPr>
            <p:cNvSpPr txBox="1"/>
            <p:nvPr/>
          </p:nvSpPr>
          <p:spPr>
            <a:xfrm>
              <a:off x="6968806" y="1314449"/>
              <a:ext cx="8831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R = 0.9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1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CB3B-3A93-4E6C-887F-48515BA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8" y="49125"/>
            <a:ext cx="78867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Molecular Similarity Principle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643F-1B1C-4706-8D3B-1B0A5581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98" y="4274776"/>
            <a:ext cx="7886700" cy="914283"/>
          </a:xfrm>
        </p:spPr>
        <p:txBody>
          <a:bodyPr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What about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dissimilar molecules, </a:t>
            </a:r>
            <a:r>
              <a:rPr lang="en-US" dirty="0"/>
              <a:t>which </a:t>
            </a:r>
            <a:r>
              <a:rPr lang="en-US" dirty="0" smtClean="0"/>
              <a:t>are most common for </a:t>
            </a:r>
            <a:r>
              <a:rPr lang="en-US" dirty="0"/>
              <a:t>small molecules</a:t>
            </a:r>
            <a:r>
              <a:rPr lang="en-US" b="1" dirty="0"/>
              <a:t>?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533F0-FC23-487E-992D-E0932A73D1C3}"/>
              </a:ext>
            </a:extLst>
          </p:cNvPr>
          <p:cNvSpPr/>
          <p:nvPr/>
        </p:nvSpPr>
        <p:spPr>
          <a:xfrm>
            <a:off x="639898" y="5522691"/>
            <a:ext cx="843966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arenBoth"/>
            </a:pPr>
            <a:r>
              <a:rPr lang="en-US" dirty="0" smtClean="0">
                <a:ea typeface="Arial Unicode MS"/>
              </a:rPr>
              <a:t> Bender</a:t>
            </a:r>
            <a:r>
              <a:rPr lang="en-US" dirty="0">
                <a:ea typeface="Arial Unicode MS"/>
              </a:rPr>
              <a:t>, A.; Glen, R. C. </a:t>
            </a:r>
            <a:r>
              <a:rPr lang="en-US" i="1" dirty="0">
                <a:ea typeface="Arial Unicode MS"/>
              </a:rPr>
              <a:t>Org. </a:t>
            </a:r>
            <a:r>
              <a:rPr lang="en-US" i="1" dirty="0" err="1">
                <a:ea typeface="Arial Unicode MS"/>
              </a:rPr>
              <a:t>Biomol</a:t>
            </a:r>
            <a:r>
              <a:rPr lang="en-US" i="1" dirty="0">
                <a:ea typeface="Arial Unicode MS"/>
              </a:rPr>
              <a:t>. Chem.</a:t>
            </a:r>
            <a:r>
              <a:rPr lang="en-US" dirty="0">
                <a:ea typeface="Arial Unicode MS"/>
              </a:rPr>
              <a:t> </a:t>
            </a:r>
            <a:r>
              <a:rPr lang="en-US" b="1" dirty="0">
                <a:ea typeface="Arial Unicode MS"/>
              </a:rPr>
              <a:t>2004</a:t>
            </a:r>
            <a:r>
              <a:rPr lang="en-US" dirty="0">
                <a:ea typeface="Arial Unicode MS"/>
              </a:rPr>
              <a:t>, </a:t>
            </a:r>
            <a:r>
              <a:rPr lang="en-US" i="1" dirty="0" smtClean="0">
                <a:ea typeface="Arial Unicode MS"/>
              </a:rPr>
              <a:t>2</a:t>
            </a:r>
            <a:r>
              <a:rPr lang="en-US" dirty="0">
                <a:ea typeface="Arial Unicode MS"/>
              </a:rPr>
              <a:t>:</a:t>
            </a:r>
            <a:r>
              <a:rPr lang="en-US" dirty="0" smtClean="0">
                <a:ea typeface="Arial Unicode MS"/>
              </a:rPr>
              <a:t> </a:t>
            </a:r>
            <a:r>
              <a:rPr lang="en-US" dirty="0">
                <a:ea typeface="Arial Unicode MS"/>
              </a:rPr>
              <a:t>3204-3218.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arenBoth"/>
            </a:pPr>
            <a:r>
              <a:rPr lang="en-US" dirty="0" smtClean="0">
                <a:ea typeface="Arial Unicode MS"/>
              </a:rPr>
              <a:t> Willett</a:t>
            </a:r>
            <a:r>
              <a:rPr lang="en-US" dirty="0">
                <a:ea typeface="Arial Unicode MS"/>
              </a:rPr>
              <a:t>, P. </a:t>
            </a:r>
            <a:r>
              <a:rPr lang="en-US" i="1" dirty="0">
                <a:ea typeface="Arial Unicode MS"/>
              </a:rPr>
              <a:t>Mol. Inform.</a:t>
            </a:r>
            <a:r>
              <a:rPr lang="en-US" dirty="0">
                <a:ea typeface="Arial Unicode MS"/>
              </a:rPr>
              <a:t> </a:t>
            </a:r>
            <a:r>
              <a:rPr lang="en-US" b="1" dirty="0">
                <a:ea typeface="Arial Unicode MS"/>
              </a:rPr>
              <a:t>2014</a:t>
            </a:r>
            <a:r>
              <a:rPr lang="en-US" dirty="0">
                <a:ea typeface="Arial Unicode MS"/>
              </a:rPr>
              <a:t>, </a:t>
            </a:r>
            <a:r>
              <a:rPr lang="en-US" dirty="0" smtClean="0">
                <a:ea typeface="Arial Unicode MS"/>
              </a:rPr>
              <a:t>33: </a:t>
            </a:r>
            <a:r>
              <a:rPr lang="en-US" dirty="0">
                <a:ea typeface="Arial Unicode MS"/>
              </a:rPr>
              <a:t>403-413.</a:t>
            </a:r>
            <a:endParaRPr lang="en-US" dirty="0">
              <a:solidFill>
                <a:srgbClr val="222222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arenBoth"/>
            </a:pP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Boström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J.; Hogner, A.; Schmitt, S.  </a:t>
            </a:r>
            <a:r>
              <a:rPr lang="en-US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J. Med. Chem.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2006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49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6716-6725.</a:t>
            </a:r>
            <a:endParaRPr lang="en-US" dirty="0"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arenBoth"/>
            </a:pPr>
            <a:r>
              <a:rPr lang="en-US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Martin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Y.C.; </a:t>
            </a:r>
            <a:r>
              <a:rPr lang="en-US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Kofron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J.L.; </a:t>
            </a:r>
            <a:r>
              <a:rPr lang="en-US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Traphagen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L.M. </a:t>
            </a:r>
            <a:r>
              <a:rPr lang="en-US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J. Med. Chem.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2002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45: </a:t>
            </a:r>
            <a:r>
              <a:rPr lang="en-US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4350-4358.</a:t>
            </a:r>
            <a:endParaRPr lang="en-US" dirty="0">
              <a:latin typeface="Calibri" panose="020F0502020204030204" pitchFamily="34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5CC289-EA36-4AEE-89FF-592925126327}"/>
              </a:ext>
            </a:extLst>
          </p:cNvPr>
          <p:cNvSpPr/>
          <p:nvPr/>
        </p:nvSpPr>
        <p:spPr>
          <a:xfrm>
            <a:off x="793478" y="1539568"/>
            <a:ext cx="2113005" cy="6672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Similar structures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CAFF99-6B54-413A-AB30-D0A3DDDEA1DF}"/>
              </a:ext>
            </a:extLst>
          </p:cNvPr>
          <p:cNvSpPr/>
          <p:nvPr/>
        </p:nvSpPr>
        <p:spPr>
          <a:xfrm>
            <a:off x="5926610" y="1539568"/>
            <a:ext cx="2113005" cy="6672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Similar properties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51DFE5-FD16-43FF-BDE3-BA5400964561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906483" y="1873201"/>
            <a:ext cx="3020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358AA9-1C54-443A-AB59-29735A67EEFD}"/>
              </a:ext>
            </a:extLst>
          </p:cNvPr>
          <p:cNvSpPr/>
          <p:nvPr/>
        </p:nvSpPr>
        <p:spPr>
          <a:xfrm>
            <a:off x="2930277" y="1515932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Molecular Similarity Principle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370B93-19EF-4D6F-9A26-1336C67BE388}"/>
              </a:ext>
            </a:extLst>
          </p:cNvPr>
          <p:cNvSpPr/>
          <p:nvPr/>
        </p:nvSpPr>
        <p:spPr>
          <a:xfrm>
            <a:off x="768764" y="3121114"/>
            <a:ext cx="2113005" cy="6672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Similar structures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0B6989-8087-481A-9FD7-64278F5E8C81}"/>
              </a:ext>
            </a:extLst>
          </p:cNvPr>
          <p:cNvSpPr/>
          <p:nvPr/>
        </p:nvSpPr>
        <p:spPr>
          <a:xfrm>
            <a:off x="3467609" y="3121114"/>
            <a:ext cx="2113005" cy="6672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Similar binding fashion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4B98F5-2C36-4440-ADF0-53B92D91DE3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881769" y="3454747"/>
            <a:ext cx="585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81C594-FA56-49E4-959B-054F52F17802}"/>
              </a:ext>
            </a:extLst>
          </p:cNvPr>
          <p:cNvSpPr/>
          <p:nvPr/>
        </p:nvSpPr>
        <p:spPr>
          <a:xfrm>
            <a:off x="6135129" y="3115057"/>
            <a:ext cx="2113005" cy="66726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 bioactivities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16753A-0C06-4D9B-B71C-BABB08E500DC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 flipV="1">
            <a:off x="5580614" y="3448690"/>
            <a:ext cx="554515" cy="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F5A1E-0DF1-442C-A67A-22FC263B8238}"/>
              </a:ext>
            </a:extLst>
          </p:cNvPr>
          <p:cNvSpPr/>
          <p:nvPr/>
        </p:nvSpPr>
        <p:spPr>
          <a:xfrm>
            <a:off x="768764" y="2706320"/>
            <a:ext cx="3332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 protein-ligand </a:t>
            </a:r>
            <a:r>
              <a:rPr lang="en-US" b="1" dirty="0" smtClean="0"/>
              <a:t>binding </a:t>
            </a:r>
            <a:r>
              <a:rPr lang="en-US" b="1" dirty="0"/>
              <a:t>studies:</a:t>
            </a:r>
          </a:p>
        </p:txBody>
      </p:sp>
    </p:spTree>
    <p:extLst>
      <p:ext uri="{BB962C8B-B14F-4D97-AF65-F5344CB8AC3E}">
        <p14:creationId xmlns:p14="http://schemas.microsoft.com/office/powerpoint/2010/main" val="824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CB3B-3A93-4E6C-887F-48515BAA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 smtClean="0">
                <a:solidFill>
                  <a:srgbClr val="FF0000"/>
                </a:solidFill>
              </a:rPr>
              <a:t>ew </a:t>
            </a:r>
            <a:r>
              <a:rPr lang="en-US" b="1" i="1" dirty="0">
                <a:solidFill>
                  <a:srgbClr val="FF0000"/>
                </a:solidFill>
              </a:rPr>
              <a:t>studies on </a:t>
            </a:r>
            <a:r>
              <a:rPr lang="en-US" b="1" i="1" dirty="0" smtClean="0">
                <a:solidFill>
                  <a:srgbClr val="FF0000"/>
                </a:solidFill>
              </a:rPr>
              <a:t>comparing the binding modes </a:t>
            </a:r>
            <a:r>
              <a:rPr lang="en-US" b="1" i="1" dirty="0">
                <a:solidFill>
                  <a:srgbClr val="FF0000"/>
                </a:solidFill>
              </a:rPr>
              <a:t>of dissimilar molecules.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643F-1B1C-4706-8D3B-1B0A5581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30524"/>
            <a:ext cx="8164622" cy="4462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</a:rPr>
              <a:t> Inference </a:t>
            </a:r>
            <a:r>
              <a:rPr lang="en-US" b="1" dirty="0">
                <a:solidFill>
                  <a:srgbClr val="0000FF"/>
                </a:solidFill>
              </a:rPr>
              <a:t>of the </a:t>
            </a:r>
            <a:r>
              <a:rPr lang="en-US" b="1" i="1" dirty="0">
                <a:solidFill>
                  <a:srgbClr val="0000FF"/>
                </a:solidFill>
              </a:rPr>
              <a:t>molecular similarity principle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31520" indent="-4572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v"/>
            </a:pPr>
            <a:endParaRPr lang="en-US" dirty="0"/>
          </a:p>
          <a:p>
            <a:pPr marL="731520" indent="-4572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v"/>
            </a:pPr>
            <a:endParaRPr lang="en-US" dirty="0"/>
          </a:p>
          <a:p>
            <a:pPr marL="731520" indent="-4572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v"/>
            </a:pPr>
            <a:endParaRPr lang="en-US" dirty="0"/>
          </a:p>
          <a:p>
            <a:pPr marL="560070" indent="-28575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v"/>
            </a:pPr>
            <a:endParaRPr lang="en-US" sz="1800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v"/>
            </a:pPr>
            <a:endParaRPr lang="en-US" sz="1200" dirty="0"/>
          </a:p>
          <a:p>
            <a:pPr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</a:rPr>
              <a:t> Difficulty in automated comparison of the </a:t>
            </a:r>
            <a:r>
              <a:rPr lang="en-US" b="1" u="sng" dirty="0">
                <a:solidFill>
                  <a:srgbClr val="0000FF"/>
                </a:solidFill>
              </a:rPr>
              <a:t>binding </a:t>
            </a:r>
            <a:endParaRPr lang="en-US" b="1" u="sng" dirty="0" smtClean="0">
              <a:solidFill>
                <a:srgbClr val="0000FF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b="1" u="sng" dirty="0" smtClean="0">
                <a:solidFill>
                  <a:srgbClr val="0000FF"/>
                </a:solidFill>
              </a:rPr>
              <a:t>modes </a:t>
            </a:r>
            <a:r>
              <a:rPr lang="en-US" b="1" dirty="0" smtClean="0">
                <a:solidFill>
                  <a:srgbClr val="0000FF"/>
                </a:solidFill>
              </a:rPr>
              <a:t>of ligands that have distinct structures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C580BA-BC50-4F19-8CBB-E9655ED49D52}"/>
              </a:ext>
            </a:extLst>
          </p:cNvPr>
          <p:cNvSpPr/>
          <p:nvPr/>
        </p:nvSpPr>
        <p:spPr>
          <a:xfrm>
            <a:off x="654051" y="2901190"/>
            <a:ext cx="2188686" cy="6672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Dissimilar structures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230A6A-578A-4278-97D4-B8FE2156EA6C}"/>
              </a:ext>
            </a:extLst>
          </p:cNvPr>
          <p:cNvSpPr/>
          <p:nvPr/>
        </p:nvSpPr>
        <p:spPr>
          <a:xfrm>
            <a:off x="3428576" y="2901190"/>
            <a:ext cx="2113005" cy="6672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Dissimilar binding fashion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B8DCB8-E92D-40CF-B8A2-BBD25CE0329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842737" y="3234823"/>
            <a:ext cx="585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7E8D-DF43-44F6-A65B-C85441522F99}"/>
              </a:ext>
            </a:extLst>
          </p:cNvPr>
          <p:cNvSpPr/>
          <p:nvPr/>
        </p:nvSpPr>
        <p:spPr>
          <a:xfrm>
            <a:off x="6096096" y="2895133"/>
            <a:ext cx="2245268" cy="66726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Dissimilar bioactivities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0E06B4-0189-4B28-B10C-5A0C5322A2A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5541581" y="3228766"/>
            <a:ext cx="554515" cy="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C081FF5-AF3E-4D2A-B027-D3A1054BD026}"/>
              </a:ext>
            </a:extLst>
          </p:cNvPr>
          <p:cNvSpPr/>
          <p:nvPr/>
        </p:nvSpPr>
        <p:spPr>
          <a:xfrm>
            <a:off x="1011873" y="3784645"/>
            <a:ext cx="7398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/>
              <a:t>T</a:t>
            </a:r>
            <a:r>
              <a:rPr lang="en-US" sz="2800" dirty="0" smtClean="0"/>
              <a:t>rue </a:t>
            </a:r>
            <a:r>
              <a:rPr lang="en-US" sz="2800" dirty="0"/>
              <a:t>for </a:t>
            </a:r>
            <a:r>
              <a:rPr lang="en-US" sz="2800" dirty="0" smtClean="0"/>
              <a:t>many </a:t>
            </a:r>
            <a:r>
              <a:rPr lang="en-US" sz="2800" dirty="0"/>
              <a:t>cases, but dissimilar ligands </a:t>
            </a:r>
            <a:r>
              <a:rPr lang="en-US" sz="2800" dirty="0" smtClean="0"/>
              <a:t>may </a:t>
            </a:r>
            <a:r>
              <a:rPr lang="en-US" sz="2800" dirty="0"/>
              <a:t>also </a:t>
            </a:r>
            <a:r>
              <a:rPr lang="en-US" sz="2800" dirty="0" smtClean="0"/>
              <a:t>have similar </a:t>
            </a:r>
            <a:r>
              <a:rPr lang="en-US" sz="2800" dirty="0"/>
              <a:t>bioactivities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0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7840-0376-4E90-A97D-F641969D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9" y="232961"/>
            <a:ext cx="8616454" cy="1419025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An </a:t>
            </a:r>
            <a:r>
              <a:rPr lang="en-US" sz="3200" b="1" i="1" dirty="0" err="1">
                <a:solidFill>
                  <a:srgbClr val="FF0000"/>
                </a:solidFill>
              </a:rPr>
              <a:t>intercomparison</a:t>
            </a:r>
            <a:r>
              <a:rPr lang="en-US" sz="3200" b="1" i="1" dirty="0">
                <a:solidFill>
                  <a:srgbClr val="FF0000"/>
                </a:solidFill>
              </a:rPr>
              <a:t> strategy </a:t>
            </a:r>
            <a:r>
              <a:rPr lang="en-US" sz="3200" b="1" i="1" dirty="0"/>
              <a:t>comparing </a:t>
            </a:r>
            <a:r>
              <a:rPr lang="en-US" sz="3200" b="1" i="1" dirty="0" smtClean="0"/>
              <a:t>the binding </a:t>
            </a:r>
            <a:r>
              <a:rPr lang="en-US" sz="3200" b="1" i="1" dirty="0"/>
              <a:t>modes of ligands with different molecular structures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75FE20-7240-4B81-A69B-7DB0547217E8}"/>
              </a:ext>
            </a:extLst>
          </p:cNvPr>
          <p:cNvGrpSpPr/>
          <p:nvPr/>
        </p:nvGrpSpPr>
        <p:grpSpPr>
          <a:xfrm>
            <a:off x="977030" y="1651986"/>
            <a:ext cx="6854371" cy="4285351"/>
            <a:chOff x="1597633" y="382772"/>
            <a:chExt cx="8691736" cy="54119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BC4CC4-363E-4655-8956-3C484F706423}"/>
                </a:ext>
              </a:extLst>
            </p:cNvPr>
            <p:cNvSpPr/>
            <p:nvPr/>
          </p:nvSpPr>
          <p:spPr>
            <a:xfrm>
              <a:off x="1605515" y="382772"/>
              <a:ext cx="8665535" cy="5411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C95503-226F-4753-A3EE-6D7DE466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777" y="624098"/>
              <a:ext cx="2457305" cy="201168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545E6B-62F2-41ED-8415-648C4A71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859" y="3152023"/>
              <a:ext cx="2457304" cy="20116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86168-5660-4D8F-8D08-EB1B0B62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080" y="3152023"/>
              <a:ext cx="2457305" cy="20116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D7F13F-C5EA-4D69-845B-3C161CDADE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0" t="19417" r="58130" b="18354"/>
            <a:stretch/>
          </p:blipFill>
          <p:spPr bwMode="auto">
            <a:xfrm>
              <a:off x="1769918" y="3152023"/>
              <a:ext cx="1122798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CCB396-C944-46C7-8CB1-6EBC16A2027A}"/>
                </a:ext>
              </a:extLst>
            </p:cNvPr>
            <p:cNvSpPr txBox="1"/>
            <p:nvPr/>
          </p:nvSpPr>
          <p:spPr>
            <a:xfrm>
              <a:off x="1688705" y="2579151"/>
              <a:ext cx="135122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B050"/>
                  </a:solidFill>
                </a:rPr>
                <a:t>Query ligand 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B0543F-4895-4015-9693-7DFCD8EFE9CA}"/>
                </a:ext>
              </a:extLst>
            </p:cNvPr>
            <p:cNvSpPr txBox="1"/>
            <p:nvPr/>
          </p:nvSpPr>
          <p:spPr>
            <a:xfrm>
              <a:off x="1597633" y="5182567"/>
              <a:ext cx="158846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Template ligand 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827BEC-56F4-4BDA-BF8E-7BFC68C8A322}"/>
                </a:ext>
              </a:extLst>
            </p:cNvPr>
            <p:cNvSpPr txBox="1"/>
            <p:nvPr/>
          </p:nvSpPr>
          <p:spPr>
            <a:xfrm>
              <a:off x="3704504" y="2635779"/>
              <a:ext cx="185991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Conformer ensembles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85A5F7-F567-4ECF-A26D-D37A4AC7D52D}"/>
                </a:ext>
              </a:extLst>
            </p:cNvPr>
            <p:cNvSpPr txBox="1"/>
            <p:nvPr/>
          </p:nvSpPr>
          <p:spPr>
            <a:xfrm>
              <a:off x="3559192" y="5184287"/>
              <a:ext cx="219302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Crystal structure of B bound with the protein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3541C4-2F5C-43DB-8174-E08310EEF84B}"/>
                </a:ext>
              </a:extLst>
            </p:cNvPr>
            <p:cNvSpPr txBox="1"/>
            <p:nvPr/>
          </p:nvSpPr>
          <p:spPr>
            <a:xfrm>
              <a:off x="7564130" y="2721795"/>
              <a:ext cx="178724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B050"/>
                  </a:solidFill>
                </a:rPr>
                <a:t>Best superimposition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9BF8A1-A761-48EF-AA91-0583142E8357}"/>
                </a:ext>
              </a:extLst>
            </p:cNvPr>
            <p:cNvSpPr txBox="1"/>
            <p:nvPr/>
          </p:nvSpPr>
          <p:spPr>
            <a:xfrm>
              <a:off x="6095999" y="2684059"/>
              <a:ext cx="1401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Superimpose</a:t>
              </a:r>
            </a:p>
            <a:p>
              <a:r>
                <a:rPr lang="en-US" sz="1050" b="1" dirty="0"/>
                <a:t>ligand A</a:t>
              </a:r>
            </a:p>
            <a:p>
              <a:r>
                <a:rPr lang="en-US" sz="1050" b="1" dirty="0"/>
                <a:t>onto ligand B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A0AC773E-C8EC-4F05-93FC-EF503EB174B5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>
              <a:off x="5897163" y="1629938"/>
              <a:ext cx="12700" cy="252792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5AB7E44-B858-4E34-8B93-44571C95609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6118053" y="1629938"/>
              <a:ext cx="1131724" cy="100584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6C1F58-E0D4-4309-83DD-B8415239E6E2}"/>
                </a:ext>
              </a:extLst>
            </p:cNvPr>
            <p:cNvSpPr txBox="1"/>
            <p:nvPr/>
          </p:nvSpPr>
          <p:spPr>
            <a:xfrm>
              <a:off x="7381917" y="5182567"/>
              <a:ext cx="2193023" cy="5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CC00CC"/>
                  </a:solidFill>
                </a:rPr>
                <a:t>Crystal structure of A</a:t>
              </a:r>
              <a:r>
                <a:rPr lang="en-US" sz="1050" dirty="0" smtClean="0">
                  <a:solidFill>
                    <a:srgbClr val="CC00CC"/>
                  </a:solidFill>
                </a:rPr>
                <a:t> </a:t>
              </a:r>
              <a:r>
                <a:rPr lang="en-US" sz="1050" dirty="0">
                  <a:solidFill>
                    <a:srgbClr val="CC00CC"/>
                  </a:solidFill>
                </a:rPr>
                <a:t>bound with the protein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D542F9-D644-4142-A117-C09257F6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208" y="552066"/>
              <a:ext cx="2457305" cy="20116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12796B51-EB08-4667-933E-82631BB6D431}"/>
                </a:ext>
              </a:extLst>
            </p:cNvPr>
            <p:cNvCxnSpPr>
              <a:stCxn id="6" idx="3"/>
              <a:endCxn id="8" idx="3"/>
            </p:cNvCxnSpPr>
            <p:nvPr/>
          </p:nvCxnSpPr>
          <p:spPr>
            <a:xfrm>
              <a:off x="9707082" y="1629938"/>
              <a:ext cx="77303" cy="2527925"/>
            </a:xfrm>
            <a:prstGeom prst="bentConnector3">
              <a:avLst>
                <a:gd name="adj1" fmla="val 602035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ACCDA2C-A4EC-4E13-B771-B7C968C94FE4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2875529" y="1557906"/>
              <a:ext cx="57067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B6EBE73-BAA5-4969-8080-B35D12CE498A}"/>
                </a:ext>
              </a:extLst>
            </p:cNvPr>
            <p:cNvCxnSpPr>
              <a:stCxn id="9" idx="3"/>
              <a:endCxn id="7" idx="1"/>
            </p:cNvCxnSpPr>
            <p:nvPr/>
          </p:nvCxnSpPr>
          <p:spPr>
            <a:xfrm>
              <a:off x="2892716" y="4157863"/>
              <a:ext cx="5471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26644-F24F-41FE-B41D-FBCCFCF37268}"/>
                </a:ext>
              </a:extLst>
            </p:cNvPr>
            <p:cNvSpPr txBox="1"/>
            <p:nvPr/>
          </p:nvSpPr>
          <p:spPr>
            <a:xfrm rot="16200000">
              <a:off x="9066355" y="2616901"/>
              <a:ext cx="18920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Calculate ligand RMSD</a:t>
              </a:r>
            </a:p>
          </p:txBody>
        </p:sp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CE3BF137-5A1E-49C4-A012-7864EA477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9" t="13875" r="56564" b="20971"/>
            <a:stretch/>
          </p:blipFill>
          <p:spPr bwMode="auto">
            <a:xfrm>
              <a:off x="1766800" y="552066"/>
              <a:ext cx="1108729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78BD4F-1340-4AB4-A3E5-079DEB8DFAF4}"/>
                </a:ext>
              </a:extLst>
            </p:cNvPr>
            <p:cNvCxnSpPr/>
            <p:nvPr/>
          </p:nvCxnSpPr>
          <p:spPr>
            <a:xfrm flipH="1">
              <a:off x="8272130" y="2132858"/>
              <a:ext cx="283602" cy="60617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152E85-9F9B-4096-807E-C0784A9403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8205" y="3029572"/>
              <a:ext cx="304999" cy="59613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4ED2E83-CA81-4859-B2D3-DECA2553F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2009" y="4580744"/>
              <a:ext cx="311922" cy="684144"/>
            </a:xfrm>
            <a:prstGeom prst="straightConnector1">
              <a:avLst/>
            </a:prstGeom>
            <a:ln>
              <a:solidFill>
                <a:srgbClr val="CC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856F82-62DD-439A-94C8-1D0ADFEE27A4}"/>
              </a:ext>
            </a:extLst>
          </p:cNvPr>
          <p:cNvSpPr txBox="1"/>
          <p:nvPr/>
        </p:nvSpPr>
        <p:spPr>
          <a:xfrm>
            <a:off x="5968849" y="5779606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C00CC"/>
                </a:solidFill>
              </a:rPr>
              <a:t>(PDB ID: 3kn0)</a:t>
            </a:r>
            <a:endParaRPr lang="en-US" sz="1000" dirty="0">
              <a:solidFill>
                <a:srgbClr val="CC00C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1A9BB9-48F7-46FB-B360-FFFD5B5451C1}"/>
              </a:ext>
            </a:extLst>
          </p:cNvPr>
          <p:cNvSpPr txBox="1"/>
          <p:nvPr/>
        </p:nvSpPr>
        <p:spPr>
          <a:xfrm>
            <a:off x="2891946" y="577232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PDB ID:  </a:t>
            </a:r>
            <a:r>
              <a:rPr lang="en-US" sz="1000" dirty="0"/>
              <a:t>3kmx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6B5051-9ABB-4327-B3BD-2EA15BDED4AA}"/>
              </a:ext>
            </a:extLst>
          </p:cNvPr>
          <p:cNvSpPr/>
          <p:nvPr/>
        </p:nvSpPr>
        <p:spPr>
          <a:xfrm>
            <a:off x="5732311" y="611590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DengXian" panose="02010600030101010101" pitchFamily="2" charset="-122"/>
              </a:rPr>
              <a:t>RMSD = 1.42 Å </a:t>
            </a:r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38DB95-358F-4EA4-B55C-E1C71454138C}"/>
              </a:ext>
            </a:extLst>
          </p:cNvPr>
          <p:cNvSpPr/>
          <p:nvPr/>
        </p:nvSpPr>
        <p:spPr>
          <a:xfrm>
            <a:off x="709027" y="5984412"/>
            <a:ext cx="4366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DengXian" panose="02010600030101010101" pitchFamily="2" charset="-122"/>
              </a:rPr>
              <a:t>3D similarity between </a:t>
            </a:r>
            <a:r>
              <a:rPr lang="en-US" sz="1600" dirty="0" smtClean="0">
                <a:ea typeface="DengXian" panose="02010600030101010101" pitchFamily="2" charset="-122"/>
              </a:rPr>
              <a:t>A and B: </a:t>
            </a:r>
            <a:r>
              <a:rPr lang="en-US" sz="1600" dirty="0">
                <a:ea typeface="DengXian" panose="02010600030101010101" pitchFamily="2" charset="-122"/>
              </a:rPr>
              <a:t>SHAFTS score = 1.1</a:t>
            </a:r>
          </a:p>
          <a:p>
            <a:r>
              <a:rPr lang="en-US" sz="1600" dirty="0"/>
              <a:t>The SHAFTS score </a:t>
            </a:r>
            <a:r>
              <a:rPr lang="en-US" sz="1600" dirty="0" smtClean="0"/>
              <a:t>ranges between 0 and 2.</a:t>
            </a:r>
            <a:endParaRPr lang="en-US" sz="1600" dirty="0"/>
          </a:p>
          <a:p>
            <a:r>
              <a:rPr lang="en-US" sz="1600" dirty="0"/>
              <a:t>Cutoff of similar and dissimilar ligands: 1.2 </a:t>
            </a:r>
          </a:p>
        </p:txBody>
      </p:sp>
    </p:spTree>
    <p:extLst>
      <p:ext uri="{BB962C8B-B14F-4D97-AF65-F5344CB8AC3E}">
        <p14:creationId xmlns:p14="http://schemas.microsoft.com/office/powerpoint/2010/main" val="2732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6F88-262C-45AE-A4F3-0AC87B5F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824"/>
            <a:ext cx="8948569" cy="107972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A newly constructed protein-ligand complex structure </a:t>
            </a:r>
            <a:r>
              <a:rPr lang="en-US" sz="3600" b="1" i="1" dirty="0" smtClean="0">
                <a:solidFill>
                  <a:srgbClr val="FF0000"/>
                </a:solidFill>
              </a:rPr>
              <a:t>dataset for systematic analysis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BE3B5-7369-4E21-B407-1AF301B09447}"/>
              </a:ext>
            </a:extLst>
          </p:cNvPr>
          <p:cNvGrpSpPr/>
          <p:nvPr/>
        </p:nvGrpSpPr>
        <p:grpSpPr>
          <a:xfrm>
            <a:off x="195431" y="2312640"/>
            <a:ext cx="3960229" cy="3263954"/>
            <a:chOff x="816391" y="2630175"/>
            <a:chExt cx="3095731" cy="25761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EB56B8-4E1C-405F-ACBF-05335824F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5" y="2630175"/>
              <a:ext cx="2876676" cy="25761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1C2BB8-72DC-4645-BB9D-F6F3B3E50167}"/>
                </a:ext>
              </a:extLst>
            </p:cNvPr>
            <p:cNvSpPr txBox="1"/>
            <p:nvPr/>
          </p:nvSpPr>
          <p:spPr>
            <a:xfrm>
              <a:off x="1442492" y="2683566"/>
              <a:ext cx="772145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Peptidase A1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(330 PDBs)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46C83B-3455-495B-9C3B-BE1EF40BB0D1}"/>
                </a:ext>
              </a:extLst>
            </p:cNvPr>
            <p:cNvSpPr txBox="1"/>
            <p:nvPr/>
          </p:nvSpPr>
          <p:spPr>
            <a:xfrm>
              <a:off x="816391" y="3267323"/>
              <a:ext cx="772145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Peptidase S1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(367 PDBs)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9FA95-A57A-47EA-8625-0B6159D3C113}"/>
                </a:ext>
              </a:extLst>
            </p:cNvPr>
            <p:cNvSpPr txBox="1"/>
            <p:nvPr/>
          </p:nvSpPr>
          <p:spPr>
            <a:xfrm>
              <a:off x="1130364" y="4581718"/>
              <a:ext cx="866126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Protein kinases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(793 PDBs)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548B90-E250-4BE7-9F98-32317E3858B5}"/>
                </a:ext>
              </a:extLst>
            </p:cNvPr>
            <p:cNvSpPr txBox="1"/>
            <p:nvPr/>
          </p:nvSpPr>
          <p:spPr>
            <a:xfrm>
              <a:off x="2934473" y="4455467"/>
              <a:ext cx="977649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Nuclear receptors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(326 PDBs)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A7F7FD-D6DA-49CE-9459-84417E5C137A}"/>
                </a:ext>
              </a:extLst>
            </p:cNvPr>
            <p:cNvSpPr txBox="1"/>
            <p:nvPr/>
          </p:nvSpPr>
          <p:spPr>
            <a:xfrm>
              <a:off x="3195181" y="3737797"/>
              <a:ext cx="689443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HSP90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(220 PDBs)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E8AB2D-BE82-4614-9588-8CD7C405A876}"/>
                </a:ext>
              </a:extLst>
            </p:cNvPr>
            <p:cNvSpPr txBox="1"/>
            <p:nvPr/>
          </p:nvSpPr>
          <p:spPr>
            <a:xfrm>
              <a:off x="2905078" y="2843127"/>
              <a:ext cx="689443" cy="3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</a:p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(583 PDBs)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387597-BD55-45A7-A34D-8C1324A3975E}"/>
              </a:ext>
            </a:extLst>
          </p:cNvPr>
          <p:cNvSpPr/>
          <p:nvPr/>
        </p:nvSpPr>
        <p:spPr>
          <a:xfrm>
            <a:off x="4277084" y="1620550"/>
            <a:ext cx="4453556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00FF"/>
                </a:solidFill>
                <a:ea typeface="DengXian" panose="02010600030101010101" pitchFamily="2" charset="-122"/>
              </a:rPr>
              <a:t>The dataset consists of 17 different proteins with a total of 2752 </a:t>
            </a:r>
            <a:r>
              <a:rPr lang="en-US" sz="2800" b="1" dirty="0" smtClean="0">
                <a:solidFill>
                  <a:srgbClr val="0000FF"/>
                </a:solidFill>
                <a:ea typeface="DengXian" panose="02010600030101010101" pitchFamily="2" charset="-122"/>
              </a:rPr>
              <a:t>protein-ligand PDB entries:</a:t>
            </a:r>
            <a:endParaRPr lang="en-US" sz="2800" b="1" dirty="0">
              <a:solidFill>
                <a:srgbClr val="0000FF"/>
              </a:solidFill>
              <a:ea typeface="DengXian" panose="02010600030101010101" pitchFamily="2" charset="-122"/>
            </a:endParaRPr>
          </a:p>
          <a:p>
            <a:pPr>
              <a:spcAft>
                <a:spcPts val="450"/>
              </a:spcAft>
            </a:pPr>
            <a:r>
              <a:rPr lang="en-US" dirty="0" smtClean="0">
                <a:ea typeface="DengXian" panose="02010600030101010101" pitchFamily="2" charset="-122"/>
              </a:rPr>
              <a:t>One </a:t>
            </a:r>
            <a:r>
              <a:rPr lang="en-US" dirty="0">
                <a:ea typeface="DengXian" panose="02010600030101010101" pitchFamily="2" charset="-122"/>
              </a:rPr>
              <a:t>peptidase A1 protein (BACE1, 330 PDBs), </a:t>
            </a:r>
          </a:p>
          <a:p>
            <a:pPr>
              <a:spcAft>
                <a:spcPts val="450"/>
              </a:spcAft>
            </a:pPr>
            <a:r>
              <a:rPr lang="en-US" dirty="0">
                <a:ea typeface="DengXian" panose="02010600030101010101" pitchFamily="2" charset="-122"/>
              </a:rPr>
              <a:t>Three peptidase S1 proteins (THRB, 141 PDBs; TRY1, 118 PDBs; FA10, 108 PDBs), </a:t>
            </a:r>
          </a:p>
          <a:p>
            <a:pPr>
              <a:spcAft>
                <a:spcPts val="450"/>
              </a:spcAft>
            </a:pPr>
            <a:r>
              <a:rPr lang="en-US" dirty="0">
                <a:ea typeface="DengXian" panose="02010600030101010101" pitchFamily="2" charset="-122"/>
              </a:rPr>
              <a:t>Five protein kinases (CDK2, 296 PDBs; MK14, 165 PDBs; PIM1, 128 PDBs; CHK1, 121 PDBs; AURKA, 83 PDBs), </a:t>
            </a:r>
          </a:p>
          <a:p>
            <a:pPr>
              <a:spcAft>
                <a:spcPts val="450"/>
              </a:spcAft>
            </a:pPr>
            <a:r>
              <a:rPr lang="en-US" dirty="0">
                <a:ea typeface="DengXian" panose="02010600030101010101" pitchFamily="2" charset="-122"/>
              </a:rPr>
              <a:t>One heat shock protein (HS90A, 220 PDBs), </a:t>
            </a:r>
          </a:p>
          <a:p>
            <a:pPr>
              <a:spcAft>
                <a:spcPts val="450"/>
              </a:spcAft>
            </a:pPr>
            <a:r>
              <a:rPr lang="en-US" dirty="0">
                <a:ea typeface="DengXian" panose="02010600030101010101" pitchFamily="2" charset="-122"/>
              </a:rPr>
              <a:t>Two nuclear hormone receptors (ESR1, 210 PDBs; PPARG, 116 PDBs), </a:t>
            </a:r>
          </a:p>
          <a:p>
            <a:pPr>
              <a:spcAft>
                <a:spcPts val="450"/>
              </a:spcAft>
            </a:pPr>
            <a:r>
              <a:rPr lang="en-US" dirty="0">
                <a:ea typeface="DengXian" panose="02010600030101010101" pitchFamily="2" charset="-122"/>
              </a:rPr>
              <a:t>Six other proteins (a total of 583 </a:t>
            </a:r>
            <a:r>
              <a:rPr lang="en-US" dirty="0" smtClean="0">
                <a:ea typeface="DengXian" panose="02010600030101010101" pitchFamily="2" charset="-122"/>
              </a:rPr>
              <a:t>PDBs</a:t>
            </a:r>
            <a:r>
              <a:rPr lang="en-US" dirty="0">
                <a:ea typeface="DengXian" panose="02010600030101010101" pitchFamily="2" charset="-12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E2E8-36E5-4563-BC9B-569963CB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85"/>
            <a:ext cx="7886700" cy="83748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RMSD vs 3D </a:t>
            </a:r>
            <a:r>
              <a:rPr lang="en-US" b="1" i="1" dirty="0" smtClean="0">
                <a:solidFill>
                  <a:srgbClr val="FF0000"/>
                </a:solidFill>
              </a:rPr>
              <a:t>similarity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703B7-A07C-4B92-B4E2-8441565782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0" y="1927398"/>
            <a:ext cx="4463824" cy="3997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C349DC-A3F2-4064-B0B7-9D0F6977124F}"/>
              </a:ext>
            </a:extLst>
          </p:cNvPr>
          <p:cNvSpPr/>
          <p:nvPr/>
        </p:nvSpPr>
        <p:spPr>
          <a:xfrm>
            <a:off x="4713624" y="989665"/>
            <a:ext cx="4430376" cy="61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a typeface="DengXian" panose="02010600030101010101" pitchFamily="2" charset="-122"/>
              </a:rPr>
              <a:t>For each protein in the dataset, </a:t>
            </a:r>
            <a:r>
              <a:rPr lang="en-US" sz="2000" b="1" dirty="0">
                <a:solidFill>
                  <a:srgbClr val="0000FF"/>
                </a:solidFill>
                <a:ea typeface="DengXian" panose="02010600030101010101" pitchFamily="2" charset="-122"/>
              </a:rPr>
              <a:t>a leave-one-out cross validation strategy </a:t>
            </a:r>
            <a:r>
              <a:rPr lang="en-US" sz="2000" dirty="0">
                <a:ea typeface="DengXian" panose="02010600030101010101" pitchFamily="2" charset="-122"/>
              </a:rPr>
              <a:t>was used </a:t>
            </a: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</a:rPr>
              <a:t>for calculations of </a:t>
            </a:r>
            <a:r>
              <a:rPr lang="en-US" sz="2000" dirty="0" smtClean="0">
                <a:solidFill>
                  <a:srgbClr val="000000"/>
                </a:solidFill>
                <a:ea typeface="DengXian" panose="02010600030101010101" pitchFamily="2" charset="-122"/>
              </a:rPr>
              <a:t>the molecular </a:t>
            </a: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</a:rPr>
              <a:t>3D similarities (SHAFTS score) and </a:t>
            </a:r>
            <a:r>
              <a:rPr lang="en-US" sz="2000" dirty="0" smtClean="0">
                <a:solidFill>
                  <a:srgbClr val="000000"/>
                </a:solidFill>
                <a:ea typeface="DengXian" panose="02010600030101010101" pitchFamily="2" charset="-122"/>
              </a:rPr>
              <a:t>the corresponding </a:t>
            </a:r>
            <a:r>
              <a:rPr lang="en-US" sz="2000" dirty="0">
                <a:solidFill>
                  <a:srgbClr val="000000"/>
                </a:solidFill>
                <a:ea typeface="DengXian" panose="02010600030101010101" pitchFamily="2" charset="-122"/>
              </a:rPr>
              <a:t>RMSDs among </a:t>
            </a:r>
            <a:r>
              <a:rPr lang="en-US" sz="2000" dirty="0" smtClean="0">
                <a:solidFill>
                  <a:srgbClr val="000000"/>
                </a:solidFill>
                <a:ea typeface="DengXian" panose="02010600030101010101" pitchFamily="2" charset="-122"/>
              </a:rPr>
              <a:t>the ligands</a:t>
            </a:r>
            <a:r>
              <a:rPr lang="en-US" sz="2000" dirty="0">
                <a:ea typeface="DengXian" panose="02010600030101010101" pitchFamily="2" charset="-122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Cases with higher similarity scores tend to have lower RMSD values</a:t>
            </a:r>
            <a:r>
              <a:rPr lang="en-US" sz="2000" dirty="0"/>
              <a:t>, which is consistent with the </a:t>
            </a:r>
            <a:r>
              <a:rPr lang="en-US" sz="2000" i="1" dirty="0"/>
              <a:t>molecular similarity principle</a:t>
            </a:r>
            <a:r>
              <a:rPr lang="en-US" sz="20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Two </a:t>
            </a:r>
            <a:r>
              <a:rPr lang="en-US" sz="2000" dirty="0" smtClean="0"/>
              <a:t>high-density </a:t>
            </a:r>
            <a:r>
              <a:rPr lang="en-US" sz="2000" dirty="0"/>
              <a:t>centers:</a:t>
            </a:r>
          </a:p>
          <a:p>
            <a:pPr marL="342900" indent="-342900">
              <a:buAutoNum type="arabicParenBoth"/>
            </a:pPr>
            <a:r>
              <a:rPr lang="en-US" sz="2000" dirty="0"/>
              <a:t>at around SHAFTS score 1.0 and RMSD 6.0 Å: Dissimilar ligands bind in dissimilar fashion;</a:t>
            </a:r>
          </a:p>
          <a:p>
            <a:pPr marL="342900" indent="-342900">
              <a:buAutoNum type="arabicParenBoth"/>
            </a:pPr>
            <a:r>
              <a:rPr lang="en-US" sz="2000" dirty="0"/>
              <a:t>at around SHAFTS score 1.1 and RMSD 1.0 Å: </a:t>
            </a:r>
            <a:r>
              <a:rPr lang="en-US" sz="2000" b="1" dirty="0">
                <a:solidFill>
                  <a:srgbClr val="FF0000"/>
                </a:solidFill>
              </a:rPr>
              <a:t>dissimilar</a:t>
            </a:r>
            <a:r>
              <a:rPr lang="en-US" sz="2000" b="1" dirty="0">
                <a:solidFill>
                  <a:srgbClr val="0000FF"/>
                </a:solidFill>
              </a:rPr>
              <a:t> ligands bind in a </a:t>
            </a:r>
            <a:r>
              <a:rPr lang="en-US" sz="2000" b="1" dirty="0">
                <a:solidFill>
                  <a:srgbClr val="FF0000"/>
                </a:solidFill>
              </a:rPr>
              <a:t>similar</a:t>
            </a:r>
            <a:r>
              <a:rPr lang="en-US" sz="2000" b="1" dirty="0">
                <a:solidFill>
                  <a:srgbClr val="0000FF"/>
                </a:solidFill>
              </a:rPr>
              <a:t> fashion</a:t>
            </a:r>
            <a:r>
              <a:rPr lang="en-US" sz="2000" dirty="0"/>
              <a:t>. </a:t>
            </a:r>
          </a:p>
          <a:p>
            <a:endParaRPr lang="en-US" sz="13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197916-4CDC-49EC-8294-DEB748615D5C}"/>
              </a:ext>
            </a:extLst>
          </p:cNvPr>
          <p:cNvCxnSpPr>
            <a:cxnSpLocks/>
          </p:cNvCxnSpPr>
          <p:nvPr/>
        </p:nvCxnSpPr>
        <p:spPr>
          <a:xfrm flipH="1" flipV="1">
            <a:off x="1421027" y="1871625"/>
            <a:ext cx="593126" cy="226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F43872-9D7E-458A-8804-53A43CA25965}"/>
              </a:ext>
            </a:extLst>
          </p:cNvPr>
          <p:cNvSpPr txBox="1"/>
          <p:nvPr/>
        </p:nvSpPr>
        <p:spPr>
          <a:xfrm>
            <a:off x="392422" y="1477747"/>
            <a:ext cx="4178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Dissimilar ligands bind in dissimilar fashion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95DC4-EFB2-43D0-9A65-0A4C83FCA403}"/>
              </a:ext>
            </a:extLst>
          </p:cNvPr>
          <p:cNvSpPr txBox="1"/>
          <p:nvPr/>
        </p:nvSpPr>
        <p:spPr>
          <a:xfrm>
            <a:off x="392423" y="6189837"/>
            <a:ext cx="4003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Dissimilar ligands bind in similar fashion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583520-CAEE-482D-B354-9A9FDA1ACE74}"/>
              </a:ext>
            </a:extLst>
          </p:cNvPr>
          <p:cNvCxnSpPr>
            <a:cxnSpLocks/>
          </p:cNvCxnSpPr>
          <p:nvPr/>
        </p:nvCxnSpPr>
        <p:spPr>
          <a:xfrm flipH="1">
            <a:off x="2014154" y="5162247"/>
            <a:ext cx="222419" cy="102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068B-1709-4443-B47C-0B348505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14517" cy="1325563"/>
          </a:xfrm>
        </p:spPr>
        <p:txBody>
          <a:bodyPr>
            <a:normAutofit fontScale="90000"/>
          </a:bodyPr>
          <a:lstStyle/>
          <a:p>
            <a:r>
              <a:rPr lang="en-US" sz="2800" b="1" i="1" dirty="0"/>
              <a:t>Percentage of </a:t>
            </a:r>
            <a:r>
              <a:rPr lang="en-US" sz="2800" b="1" i="1" dirty="0" smtClean="0"/>
              <a:t>the cases </a:t>
            </a:r>
            <a:r>
              <a:rPr lang="en-US" sz="2800" b="1" i="1" dirty="0"/>
              <a:t>in which </a:t>
            </a:r>
            <a:r>
              <a:rPr lang="en-US" sz="2800" b="1" i="1" dirty="0" smtClean="0"/>
              <a:t>at </a:t>
            </a:r>
            <a:r>
              <a:rPr lang="en-US" sz="2800" b="1" i="1" dirty="0"/>
              <a:t>least one </a:t>
            </a:r>
            <a:r>
              <a:rPr lang="en-US" sz="2800" b="1" i="1" dirty="0" smtClean="0"/>
              <a:t>good template </a:t>
            </a:r>
            <a:r>
              <a:rPr lang="en-US" sz="2800" b="1" i="1" dirty="0"/>
              <a:t>ligand </a:t>
            </a:r>
            <a:r>
              <a:rPr lang="en-US" sz="2800" b="1" i="1" dirty="0" smtClean="0"/>
              <a:t>were successfully </a:t>
            </a:r>
            <a:r>
              <a:rPr lang="en-US" sz="2800" b="1" i="1" dirty="0"/>
              <a:t>found (structurally similar or dissimilar) with the RMSD lower than a threshold (Lowest RMSD).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4DFA9-2C48-4751-9F05-76AE5DC19E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6" y="1941534"/>
            <a:ext cx="5082330" cy="4551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EADFB-99B8-42D7-9687-0E7D2E5B9C68}"/>
              </a:ext>
            </a:extLst>
          </p:cNvPr>
          <p:cNvSpPr txBox="1"/>
          <p:nvPr/>
        </p:nvSpPr>
        <p:spPr>
          <a:xfrm>
            <a:off x="1505272" y="2792355"/>
            <a:ext cx="1667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similar ligands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F020F-9AC6-450E-9CA7-31AC9B4AED01}"/>
              </a:ext>
            </a:extLst>
          </p:cNvPr>
          <p:cNvSpPr txBox="1"/>
          <p:nvPr/>
        </p:nvSpPr>
        <p:spPr>
          <a:xfrm>
            <a:off x="1357796" y="4843506"/>
            <a:ext cx="196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issimilar ligands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A9DE2-6060-4F66-A2EA-BC359626E3CB}"/>
              </a:ext>
            </a:extLst>
          </p:cNvPr>
          <p:cNvSpPr txBox="1"/>
          <p:nvPr/>
        </p:nvSpPr>
        <p:spPr>
          <a:xfrm>
            <a:off x="5108708" y="1988042"/>
            <a:ext cx="3872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Importantly, </a:t>
            </a:r>
            <a:r>
              <a:rPr lang="en-US" sz="2800" dirty="0" smtClean="0">
                <a:solidFill>
                  <a:srgbClr val="FF0000"/>
                </a:solidFill>
              </a:rPr>
              <a:t>95.6</a:t>
            </a:r>
            <a:r>
              <a:rPr lang="en-US" sz="2800" dirty="0">
                <a:solidFill>
                  <a:srgbClr val="FF0000"/>
                </a:solidFill>
              </a:rPr>
              <a:t>% of </a:t>
            </a:r>
            <a:r>
              <a:rPr lang="en-US" sz="2800" dirty="0" smtClean="0">
                <a:solidFill>
                  <a:srgbClr val="FF0000"/>
                </a:solidFill>
              </a:rPr>
              <a:t>the query </a:t>
            </a:r>
            <a:r>
              <a:rPr lang="en-US" sz="2800" dirty="0">
                <a:solidFill>
                  <a:srgbClr val="FF0000"/>
                </a:solidFill>
              </a:rPr>
              <a:t>ligands had at least one </a:t>
            </a:r>
            <a:r>
              <a:rPr lang="en-US" sz="2800" u="sng" dirty="0">
                <a:solidFill>
                  <a:srgbClr val="FF0000"/>
                </a:solidFill>
              </a:rPr>
              <a:t>dissimilar</a:t>
            </a:r>
            <a:r>
              <a:rPr lang="en-US" sz="2800" dirty="0">
                <a:solidFill>
                  <a:srgbClr val="FF0000"/>
                </a:solidFill>
              </a:rPr>
              <a:t> template ligand with </a:t>
            </a:r>
            <a:r>
              <a:rPr lang="en-US" sz="2800" dirty="0" smtClean="0">
                <a:solidFill>
                  <a:srgbClr val="FF0000"/>
                </a:solidFill>
              </a:rPr>
              <a:t>lowest </a:t>
            </a:r>
            <a:r>
              <a:rPr lang="en-US" sz="2800" dirty="0">
                <a:solidFill>
                  <a:srgbClr val="FF0000"/>
                </a:solidFill>
              </a:rPr>
              <a:t>RMSD ≤ 2.0 Å, </a:t>
            </a:r>
            <a:r>
              <a:rPr lang="en-US" sz="2800" dirty="0" smtClean="0">
                <a:solidFill>
                  <a:srgbClr val="FF0000"/>
                </a:solidFill>
              </a:rPr>
              <a:t>suggesting </a:t>
            </a:r>
            <a:r>
              <a:rPr lang="en-US" sz="2800" dirty="0">
                <a:solidFill>
                  <a:srgbClr val="FF0000"/>
                </a:solidFill>
              </a:rPr>
              <a:t>that dissimilar ligands binding in a similar fashion is common in protein-ligand complexes. </a:t>
            </a:r>
          </a:p>
        </p:txBody>
      </p:sp>
    </p:spTree>
    <p:extLst>
      <p:ext uri="{BB962C8B-B14F-4D97-AF65-F5344CB8AC3E}">
        <p14:creationId xmlns:p14="http://schemas.microsoft.com/office/powerpoint/2010/main" val="27464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9BED-813C-4FFA-852D-E894EAE9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7" y="202287"/>
            <a:ext cx="8640610" cy="2010627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/>
              <a:t>The relationship between the SHAFTS score and the minimum number of template ligands among which at least one good template ligand (RMSD ≤ 2.0 Å) can be found.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1E56B-8190-44B3-BA94-231BF7BE47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8" y="2375753"/>
            <a:ext cx="4368750" cy="3912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1B2AF-881B-4E75-AA56-39135AE01222}"/>
              </a:ext>
            </a:extLst>
          </p:cNvPr>
          <p:cNvSpPr/>
          <p:nvPr/>
        </p:nvSpPr>
        <p:spPr>
          <a:xfrm>
            <a:off x="4681378" y="2942284"/>
            <a:ext cx="4312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DengXian" panose="02010600030101010101" pitchFamily="2" charset="-122"/>
              </a:rPr>
              <a:t>The minimum number of template ligands </a:t>
            </a:r>
            <a:r>
              <a:rPr lang="en-US" sz="2800" dirty="0" smtClean="0">
                <a:ea typeface="DengXian" panose="02010600030101010101" pitchFamily="2" charset="-122"/>
              </a:rPr>
              <a:t>having </a:t>
            </a:r>
            <a:r>
              <a:rPr lang="en-US" sz="2800" dirty="0">
                <a:ea typeface="DengXian" panose="02010600030101010101" pitchFamily="2" charset="-122"/>
              </a:rPr>
              <a:t>at least one good template </a:t>
            </a:r>
            <a:r>
              <a:rPr lang="en-US" sz="2800" dirty="0" smtClean="0">
                <a:ea typeface="DengXian" panose="02010600030101010101" pitchFamily="2" charset="-122"/>
              </a:rPr>
              <a:t>decreases </a:t>
            </a:r>
            <a:r>
              <a:rPr lang="en-US" sz="2800" dirty="0">
                <a:ea typeface="DengXian" panose="02010600030101010101" pitchFamily="2" charset="-122"/>
              </a:rPr>
              <a:t>with the increase of the SHAFTS score.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</TotalTime>
  <Words>1212</Words>
  <Application>Microsoft Office PowerPoint</Application>
  <PresentationFormat>On-screen Show (4:3)</PresentationFormat>
  <Paragraphs>181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AdvPSHN-M</vt:lpstr>
      <vt:lpstr>Arial Unicode MS</vt:lpstr>
      <vt:lpstr>DengXian</vt:lpstr>
      <vt:lpstr>DengXian</vt:lpstr>
      <vt:lpstr>Arial</vt:lpstr>
      <vt:lpstr>Calibri</vt:lpstr>
      <vt:lpstr>Calibri Light</vt:lpstr>
      <vt:lpstr>Times New Roman</vt:lpstr>
      <vt:lpstr>Wingdings</vt:lpstr>
      <vt:lpstr>Office Theme</vt:lpstr>
      <vt:lpstr>Dissimilar ligands bind in a similar fashion: guiding the binding mode prediction</vt:lpstr>
      <vt:lpstr>PowerPoint Presentation</vt:lpstr>
      <vt:lpstr>Molecular Similarity Principle</vt:lpstr>
      <vt:lpstr>Few studies on comparing the binding modes of dissimilar molecules. Why?</vt:lpstr>
      <vt:lpstr>An intercomparison strategy comparing the binding modes of ligands with different molecular structures</vt:lpstr>
      <vt:lpstr>A newly constructed protein-ligand complex structure dataset for systematic analysis</vt:lpstr>
      <vt:lpstr>RMSD vs 3D similarity</vt:lpstr>
      <vt:lpstr>Percentage of the cases in which at least one good template ligand were successfully found (structurally similar or dissimilar) with the RMSD lower than a threshold (Lowest RMSD). </vt:lpstr>
      <vt:lpstr>The relationship between the SHAFTS score and the minimum number of template ligands among which at least one good template ligand (RMSD ≤ 2.0 Å) can be found. </vt:lpstr>
      <vt:lpstr>Challenge:</vt:lpstr>
      <vt:lpstr>Solution: considering the protein-ligand interactions</vt:lpstr>
      <vt:lpstr>Scoring: a hybrid scoring function</vt:lpstr>
      <vt:lpstr>Success rates vs SHAFTS scores</vt:lpstr>
      <vt:lpstr>Summary on Part 1</vt:lpstr>
      <vt:lpstr>AutoPLI: A Fully Automated Server for Predicting Protein-Ligand Interactions</vt:lpstr>
      <vt:lpstr>PowerPoint Presentation</vt:lpstr>
      <vt:lpstr>Results on CELPP targets The new method (AutoPLI) has been applied to the CELPP targets since week8_2019</vt:lpstr>
      <vt:lpstr>Highlights of our AutoPLI server</vt:lpstr>
      <vt:lpstr>THANKS FOR YOU ATTENTION!</vt:lpstr>
      <vt:lpstr>PowerPoint Presentation</vt:lpstr>
      <vt:lpstr>Switch query ligands and template ligands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Xianjin Xu</dc:creator>
  <cp:lastModifiedBy>Zou, Xiaoqin</cp:lastModifiedBy>
  <cp:revision>171</cp:revision>
  <dcterms:created xsi:type="dcterms:W3CDTF">2019-08-18T15:41:39Z</dcterms:created>
  <dcterms:modified xsi:type="dcterms:W3CDTF">2019-08-22T14:19:29Z</dcterms:modified>
</cp:coreProperties>
</file>