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6"/>
  </p:notesMasterIdLst>
  <p:handoutMasterIdLst>
    <p:handoutMasterId r:id="rId47"/>
  </p:handoutMasterIdLst>
  <p:sldIdLst>
    <p:sldId id="259" r:id="rId5"/>
    <p:sldId id="258" r:id="rId6"/>
    <p:sldId id="507" r:id="rId7"/>
    <p:sldId id="1951" r:id="rId8"/>
    <p:sldId id="271" r:id="rId9"/>
    <p:sldId id="514" r:id="rId10"/>
    <p:sldId id="1994" r:id="rId11"/>
    <p:sldId id="326" r:id="rId12"/>
    <p:sldId id="279" r:id="rId13"/>
    <p:sldId id="2009" r:id="rId14"/>
    <p:sldId id="2010" r:id="rId15"/>
    <p:sldId id="2011" r:id="rId16"/>
    <p:sldId id="2012" r:id="rId17"/>
    <p:sldId id="1958" r:id="rId18"/>
    <p:sldId id="1959" r:id="rId19"/>
    <p:sldId id="1960" r:id="rId20"/>
    <p:sldId id="2000" r:id="rId21"/>
    <p:sldId id="275" r:id="rId22"/>
    <p:sldId id="1950" r:id="rId23"/>
    <p:sldId id="512" r:id="rId24"/>
    <p:sldId id="385" r:id="rId25"/>
    <p:sldId id="2006" r:id="rId26"/>
    <p:sldId id="2002" r:id="rId27"/>
    <p:sldId id="2003" r:id="rId28"/>
    <p:sldId id="278" r:id="rId29"/>
    <p:sldId id="304" r:id="rId30"/>
    <p:sldId id="2001" r:id="rId31"/>
    <p:sldId id="468" r:id="rId32"/>
    <p:sldId id="1926" r:id="rId33"/>
    <p:sldId id="267" r:id="rId34"/>
    <p:sldId id="1923" r:id="rId35"/>
    <p:sldId id="1797" r:id="rId36"/>
    <p:sldId id="1961" r:id="rId37"/>
    <p:sldId id="2004" r:id="rId38"/>
    <p:sldId id="2005" r:id="rId39"/>
    <p:sldId id="2007" r:id="rId40"/>
    <p:sldId id="2008" r:id="rId41"/>
    <p:sldId id="1995" r:id="rId42"/>
    <p:sldId id="506" r:id="rId43"/>
    <p:sldId id="518" r:id="rId44"/>
    <p:sldId id="297" r:id="rId45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547"/>
    <p:restoredTop sz="82550"/>
  </p:normalViewPr>
  <p:slideViewPr>
    <p:cSldViewPr showGuides="1">
      <p:cViewPr varScale="1">
        <p:scale>
          <a:sx n="98" d="100"/>
          <a:sy n="98" d="100"/>
        </p:scale>
        <p:origin x="208" y="736"/>
      </p:cViewPr>
      <p:guideLst>
        <p:guide orient="horz"/>
        <p:guide pos="2304"/>
      </p:guideLst>
    </p:cSldViewPr>
  </p:slideViewPr>
  <p:outlineViewPr>
    <p:cViewPr>
      <p:scale>
        <a:sx n="33" d="100"/>
        <a:sy n="33" d="100"/>
      </p:scale>
      <p:origin x="0" y="-16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Number of</a:t>
            </a:r>
            <a:r>
              <a:rPr lang="en-US" baseline="0" dirty="0">
                <a:solidFill>
                  <a:schemeClr val="tx1"/>
                </a:solidFill>
              </a:rPr>
              <a:t> M</a:t>
            </a:r>
            <a:r>
              <a:rPr lang="en-US" dirty="0">
                <a:solidFill>
                  <a:schemeClr val="tx1"/>
                </a:solidFill>
              </a:rPr>
              <a:t>olecules Docked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Sheet1!$A$1:$A$2</c:f>
              <c:strCache>
                <c:ptCount val="2"/>
                <c:pt idx="0">
                  <c:v>Enamine Real</c:v>
                </c:pt>
                <c:pt idx="1">
                  <c:v>Previous Largest Docking</c:v>
                </c:pt>
              </c:strCache>
            </c:strRef>
          </c:cat>
          <c:val>
            <c:numRef>
              <c:f>Sheet1!$B$1:$B$2</c:f>
              <c:numCache>
                <c:formatCode>#,##0</c:formatCode>
                <c:ptCount val="2"/>
                <c:pt idx="0">
                  <c:v>1430000000</c:v>
                </c:pt>
                <c:pt idx="1">
                  <c:v>170000000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B0-094E-B803-D7962CC889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32394608"/>
        <c:axId val="1332396288"/>
      </c:barChart>
      <c:catAx>
        <c:axId val="1332394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2396288"/>
        <c:crosses val="autoZero"/>
        <c:auto val="1"/>
        <c:lblAlgn val="ctr"/>
        <c:lblOffset val="100"/>
        <c:noMultiLvlLbl val="0"/>
      </c:catAx>
      <c:valAx>
        <c:axId val="1332396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2394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CD0256-81F3-AB48-B638-5114A90B22BA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</dgm:pt>
    <dgm:pt modelId="{B1EEC042-707C-FD4C-BF63-65AD1A374DC5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Param1</a:t>
          </a:r>
        </a:p>
      </dgm:t>
    </dgm:pt>
    <dgm:pt modelId="{11F2110B-1E20-D94D-9AF7-2194F190E3E2}" type="parTrans" cxnId="{6C83983C-CEAA-644C-8B2A-9A07261FBBE7}">
      <dgm:prSet/>
      <dgm:spPr/>
      <dgm:t>
        <a:bodyPr/>
        <a:lstStyle/>
        <a:p>
          <a:endParaRPr lang="en-US"/>
        </a:p>
      </dgm:t>
    </dgm:pt>
    <dgm:pt modelId="{9F407994-64E6-F14E-BA82-CA87EE6A642F}" type="sibTrans" cxnId="{6C83983C-CEAA-644C-8B2A-9A07261FBBE7}">
      <dgm:prSet/>
      <dgm:spPr/>
      <dgm:t>
        <a:bodyPr/>
        <a:lstStyle/>
        <a:p>
          <a:endParaRPr lang="en-US"/>
        </a:p>
      </dgm:t>
    </dgm:pt>
    <dgm:pt modelId="{33FC86F6-2B02-6F4A-8D8B-EC2406D7ACEF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Param2</a:t>
          </a:r>
        </a:p>
      </dgm:t>
    </dgm:pt>
    <dgm:pt modelId="{14B45E16-1752-1D42-87B7-6FDE862D79FF}" type="parTrans" cxnId="{86E0D607-5B16-014D-86B6-EA06361D205C}">
      <dgm:prSet/>
      <dgm:spPr/>
      <dgm:t>
        <a:bodyPr/>
        <a:lstStyle/>
        <a:p>
          <a:endParaRPr lang="en-US"/>
        </a:p>
      </dgm:t>
    </dgm:pt>
    <dgm:pt modelId="{DC380A12-8C83-C84E-9C53-F8E40B5D5A67}" type="sibTrans" cxnId="{86E0D607-5B16-014D-86B6-EA06361D205C}">
      <dgm:prSet/>
      <dgm:spPr/>
      <dgm:t>
        <a:bodyPr/>
        <a:lstStyle/>
        <a:p>
          <a:endParaRPr lang="en-US"/>
        </a:p>
      </dgm:t>
    </dgm:pt>
    <dgm:pt modelId="{ECF90557-0439-FC42-B4CE-E1EC7A883B7A}" type="pres">
      <dgm:prSet presAssocID="{7FCD0256-81F3-AB48-B638-5114A90B22BA}" presName="linearFlow" presStyleCnt="0">
        <dgm:presLayoutVars>
          <dgm:dir/>
          <dgm:resizeHandles val="exact"/>
        </dgm:presLayoutVars>
      </dgm:prSet>
      <dgm:spPr/>
    </dgm:pt>
    <dgm:pt modelId="{FAA01397-3BDE-2F40-A612-68B4715AE10E}" type="pres">
      <dgm:prSet presAssocID="{B1EEC042-707C-FD4C-BF63-65AD1A374DC5}" presName="composite" presStyleCnt="0"/>
      <dgm:spPr/>
    </dgm:pt>
    <dgm:pt modelId="{0FA01FDC-C564-8544-9802-3CE22EE4834C}" type="pres">
      <dgm:prSet presAssocID="{B1EEC042-707C-FD4C-BF63-65AD1A374DC5}" presName="imgShp" presStyleLbl="fgImgPlace1" presStyleIdx="0" presStyleCnt="2"/>
      <dgm:spPr/>
    </dgm:pt>
    <dgm:pt modelId="{14809862-0755-7F44-8C2E-A0F3444D22C0}" type="pres">
      <dgm:prSet presAssocID="{B1EEC042-707C-FD4C-BF63-65AD1A374DC5}" presName="txShp" presStyleLbl="node1" presStyleIdx="0" presStyleCnt="2">
        <dgm:presLayoutVars>
          <dgm:bulletEnabled val="1"/>
        </dgm:presLayoutVars>
      </dgm:prSet>
      <dgm:spPr/>
    </dgm:pt>
    <dgm:pt modelId="{826A95EE-B9C6-AD45-AAF5-435C13C2F5F7}" type="pres">
      <dgm:prSet presAssocID="{9F407994-64E6-F14E-BA82-CA87EE6A642F}" presName="spacing" presStyleCnt="0"/>
      <dgm:spPr/>
    </dgm:pt>
    <dgm:pt modelId="{347CF0B1-3B55-034D-ACDE-9AC38CB5F6B9}" type="pres">
      <dgm:prSet presAssocID="{33FC86F6-2B02-6F4A-8D8B-EC2406D7ACEF}" presName="composite" presStyleCnt="0"/>
      <dgm:spPr/>
    </dgm:pt>
    <dgm:pt modelId="{F02B4E02-3D88-2E4A-92C6-8E3BB215DC0C}" type="pres">
      <dgm:prSet presAssocID="{33FC86F6-2B02-6F4A-8D8B-EC2406D7ACEF}" presName="imgShp" presStyleLbl="fgImgPlace1" presStyleIdx="1" presStyleCnt="2"/>
      <dgm:spPr/>
    </dgm:pt>
    <dgm:pt modelId="{0A835646-8F58-FA41-B6DD-0CB65CEC78C7}" type="pres">
      <dgm:prSet presAssocID="{33FC86F6-2B02-6F4A-8D8B-EC2406D7ACEF}" presName="txShp" presStyleLbl="node1" presStyleIdx="1" presStyleCnt="2">
        <dgm:presLayoutVars>
          <dgm:bulletEnabled val="1"/>
        </dgm:presLayoutVars>
      </dgm:prSet>
      <dgm:spPr/>
    </dgm:pt>
  </dgm:ptLst>
  <dgm:cxnLst>
    <dgm:cxn modelId="{86E0D607-5B16-014D-86B6-EA06361D205C}" srcId="{7FCD0256-81F3-AB48-B638-5114A90B22BA}" destId="{33FC86F6-2B02-6F4A-8D8B-EC2406D7ACEF}" srcOrd="1" destOrd="0" parTransId="{14B45E16-1752-1D42-87B7-6FDE862D79FF}" sibTransId="{DC380A12-8C83-C84E-9C53-F8E40B5D5A67}"/>
    <dgm:cxn modelId="{6C83983C-CEAA-644C-8B2A-9A07261FBBE7}" srcId="{7FCD0256-81F3-AB48-B638-5114A90B22BA}" destId="{B1EEC042-707C-FD4C-BF63-65AD1A374DC5}" srcOrd="0" destOrd="0" parTransId="{11F2110B-1E20-D94D-9AF7-2194F190E3E2}" sibTransId="{9F407994-64E6-F14E-BA82-CA87EE6A642F}"/>
    <dgm:cxn modelId="{D6F42CC0-B3B7-BE43-A7BB-985488250E9A}" type="presOf" srcId="{B1EEC042-707C-FD4C-BF63-65AD1A374DC5}" destId="{14809862-0755-7F44-8C2E-A0F3444D22C0}" srcOrd="0" destOrd="0" presId="urn:microsoft.com/office/officeart/2005/8/layout/vList3"/>
    <dgm:cxn modelId="{B6E028EC-B5BA-2D46-9237-0C74DFF3F217}" type="presOf" srcId="{7FCD0256-81F3-AB48-B638-5114A90B22BA}" destId="{ECF90557-0439-FC42-B4CE-E1EC7A883B7A}" srcOrd="0" destOrd="0" presId="urn:microsoft.com/office/officeart/2005/8/layout/vList3"/>
    <dgm:cxn modelId="{4BC421F8-B266-3542-9505-862EB3226D87}" type="presOf" srcId="{33FC86F6-2B02-6F4A-8D8B-EC2406D7ACEF}" destId="{0A835646-8F58-FA41-B6DD-0CB65CEC78C7}" srcOrd="0" destOrd="0" presId="urn:microsoft.com/office/officeart/2005/8/layout/vList3"/>
    <dgm:cxn modelId="{839FE4F4-9107-9446-B7B5-10A404A9345D}" type="presParOf" srcId="{ECF90557-0439-FC42-B4CE-E1EC7A883B7A}" destId="{FAA01397-3BDE-2F40-A612-68B4715AE10E}" srcOrd="0" destOrd="0" presId="urn:microsoft.com/office/officeart/2005/8/layout/vList3"/>
    <dgm:cxn modelId="{9EB09E87-05A3-6D4F-89D3-81C8F2FD9149}" type="presParOf" srcId="{FAA01397-3BDE-2F40-A612-68B4715AE10E}" destId="{0FA01FDC-C564-8544-9802-3CE22EE4834C}" srcOrd="0" destOrd="0" presId="urn:microsoft.com/office/officeart/2005/8/layout/vList3"/>
    <dgm:cxn modelId="{0767AF5F-83EF-3D4E-9E5F-01C6A675EE6D}" type="presParOf" srcId="{FAA01397-3BDE-2F40-A612-68B4715AE10E}" destId="{14809862-0755-7F44-8C2E-A0F3444D22C0}" srcOrd="1" destOrd="0" presId="urn:microsoft.com/office/officeart/2005/8/layout/vList3"/>
    <dgm:cxn modelId="{AD834194-680A-6249-BFC5-C5F49785F82C}" type="presParOf" srcId="{ECF90557-0439-FC42-B4CE-E1EC7A883B7A}" destId="{826A95EE-B9C6-AD45-AAF5-435C13C2F5F7}" srcOrd="1" destOrd="0" presId="urn:microsoft.com/office/officeart/2005/8/layout/vList3"/>
    <dgm:cxn modelId="{F6117E6A-1D50-D74C-9C4A-7553E5FA4527}" type="presParOf" srcId="{ECF90557-0439-FC42-B4CE-E1EC7A883B7A}" destId="{347CF0B1-3B55-034D-ACDE-9AC38CB5F6B9}" srcOrd="2" destOrd="0" presId="urn:microsoft.com/office/officeart/2005/8/layout/vList3"/>
    <dgm:cxn modelId="{35E17355-B7A6-4B42-99CB-E2AE5C5ADA98}" type="presParOf" srcId="{347CF0B1-3B55-034D-ACDE-9AC38CB5F6B9}" destId="{F02B4E02-3D88-2E4A-92C6-8E3BB215DC0C}" srcOrd="0" destOrd="0" presId="urn:microsoft.com/office/officeart/2005/8/layout/vList3"/>
    <dgm:cxn modelId="{5F970196-E74F-9C4F-82DF-9BB6F87C6F29}" type="presParOf" srcId="{347CF0B1-3B55-034D-ACDE-9AC38CB5F6B9}" destId="{0A835646-8F58-FA41-B6DD-0CB65CEC78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809862-0755-7F44-8C2E-A0F3444D22C0}">
      <dsp:nvSpPr>
        <dsp:cNvPr id="0" name=""/>
        <dsp:cNvSpPr/>
      </dsp:nvSpPr>
      <dsp:spPr>
        <a:xfrm rot="10800000">
          <a:off x="286317" y="24"/>
          <a:ext cx="796171" cy="343110"/>
        </a:xfrm>
        <a:prstGeom prst="homePlat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51302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Param1</a:t>
          </a:r>
        </a:p>
      </dsp:txBody>
      <dsp:txXfrm rot="10800000">
        <a:off x="372094" y="24"/>
        <a:ext cx="710394" cy="343110"/>
      </dsp:txXfrm>
    </dsp:sp>
    <dsp:sp modelId="{0FA01FDC-C564-8544-9802-3CE22EE4834C}">
      <dsp:nvSpPr>
        <dsp:cNvPr id="0" name=""/>
        <dsp:cNvSpPr/>
      </dsp:nvSpPr>
      <dsp:spPr>
        <a:xfrm>
          <a:off x="114761" y="24"/>
          <a:ext cx="343110" cy="34311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835646-8F58-FA41-B6DD-0CB65CEC78C7}">
      <dsp:nvSpPr>
        <dsp:cNvPr id="0" name=""/>
        <dsp:cNvSpPr/>
      </dsp:nvSpPr>
      <dsp:spPr>
        <a:xfrm rot="10800000">
          <a:off x="286317" y="445556"/>
          <a:ext cx="796171" cy="343110"/>
        </a:xfrm>
        <a:prstGeom prst="homePlat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51302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Param2</a:t>
          </a:r>
        </a:p>
      </dsp:txBody>
      <dsp:txXfrm rot="10800000">
        <a:off x="372094" y="445556"/>
        <a:ext cx="710394" cy="343110"/>
      </dsp:txXfrm>
    </dsp:sp>
    <dsp:sp modelId="{F02B4E02-3D88-2E4A-92C6-8E3BB215DC0C}">
      <dsp:nvSpPr>
        <dsp:cNvPr id="0" name=""/>
        <dsp:cNvSpPr/>
      </dsp:nvSpPr>
      <dsp:spPr>
        <a:xfrm>
          <a:off x="114761" y="445556"/>
          <a:ext cx="343110" cy="34311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37D57F6-6108-1340-B04F-CC463FEB94D2}" type="datetimeFigureOut">
              <a:rPr lang="en-US"/>
              <a:pPr>
                <a:defRPr/>
              </a:pPr>
              <a:t>8/21/19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D6C2DBD-40F0-1249-BAB6-0A284AE995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123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D89B32D-2929-BC4A-9B0F-825FD3DF1487}" type="datetimeFigureOut">
              <a:rPr lang="en-US"/>
              <a:pPr>
                <a:defRPr/>
              </a:pPr>
              <a:t>8/21/19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C3BE577-8EC4-834D-ACAD-688E772FB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777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 of the crucible of lots of discussion/arguing came the </a:t>
            </a:r>
            <a:r>
              <a:rPr lang="en-US" dirty="0" err="1"/>
              <a:t>OERecord</a:t>
            </a:r>
            <a:endParaRPr lang="en-US" dirty="0"/>
          </a:p>
          <a:p>
            <a:endParaRPr lang="en-US" dirty="0"/>
          </a:p>
          <a:p>
            <a:r>
              <a:rPr lang="en-US" dirty="0"/>
              <a:t>Dataset now means a bunch of records, every </a:t>
            </a:r>
            <a:r>
              <a:rPr lang="en-US" dirty="0" err="1"/>
              <a:t>rowson</a:t>
            </a:r>
            <a:r>
              <a:rPr lang="en-US" dirty="0"/>
              <a:t> Analyze Spreadsheet is a record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3BE577-8EC4-834D-ACAD-688E772FBB1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9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Focus rest of the talk on AZ’s large scale project was about 3D searching very large virtual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3BE577-8EC4-834D-ACAD-688E772FBB1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46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This slide is for anyone not familiar with OE.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Our 3D searching involves generating an ensemble of conformers, comparing their shape &amp; </a:t>
            </a:r>
            <a:r>
              <a:rPr lang="en-US" dirty="0" err="1"/>
              <a:t>electrostat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3BE577-8EC4-834D-ACAD-688E772FBB1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42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value do you get &amp; IS bigger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3BE577-8EC4-834D-ACAD-688E772FBB1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42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can estimate the advantage of larger databases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3BE577-8EC4-834D-ACAD-688E772FBB1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9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can estimate the advantage of larger databases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3BE577-8EC4-834D-ACAD-688E772FBB1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93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can estimate the advantage of larger databases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3BE577-8EC4-834D-ACAD-688E772FBB1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11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Overhaul necessary to provide fuller development capabilities.</a:t>
            </a:r>
          </a:p>
          <a:p>
            <a:endParaRPr lang="en-US" dirty="0"/>
          </a:p>
          <a:p>
            <a:r>
              <a:rPr lang="en-US" dirty="0"/>
              <a:t>Continue to make Orion your new cloud computer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3BE577-8EC4-834D-ACAD-688E772FBB1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08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3BE577-8EC4-834D-ACAD-688E772FBB1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74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BE577-8EC4-834D-ACAD-688E772FBB1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7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3BE577-8EC4-834D-ACAD-688E772FBB1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50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100C1-BDE8-0C46-BEB7-912DCC23D4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82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3BE577-8EC4-834D-ACAD-688E772FBB1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54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3BE577-8EC4-834D-ACAD-688E772FBB1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16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Pfizer wanted to have broad design impact by understanding ligand strain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Molecular conformation and shape is primarily a function of the constituent energetics of the torsional degrees of freedom.  Pfizer – approaching quantitative molecular mechanics FF;  conventional MMFFs are qualitative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8038F-CFAC-404F-853F-8C31F9556AC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Three pieces of data that show Pfizer got the value/insight they were hoping for.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3BE577-8EC4-834D-ACAD-688E772FBB1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11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457202" y="4000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>
          <a:xfrm>
            <a:off x="152400" y="4914900"/>
            <a:ext cx="2133600" cy="273844"/>
          </a:xfrm>
        </p:spPr>
        <p:txBody>
          <a:bodyPr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1E81FABC-89D6-8C48-A2EA-BF831477C70E}" type="datetime4">
              <a:rPr lang="en-US" smtClean="0"/>
              <a:t>August 21, 2019</a:t>
            </a:fld>
            <a:endParaRPr lang="en-US" dirty="0"/>
          </a:p>
        </p:txBody>
      </p:sp>
      <p:sp>
        <p:nvSpPr>
          <p:cNvPr id="7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6705600" y="4914900"/>
            <a:ext cx="2895600" cy="273844"/>
          </a:xfrm>
        </p:spPr>
        <p:txBody>
          <a:bodyPr/>
          <a:lstStyle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© 2017 OpenEye Scientific Software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800" y="1540677"/>
            <a:ext cx="7772400" cy="802474"/>
          </a:xfrm>
        </p:spPr>
        <p:txBody>
          <a:bodyPr/>
          <a:lstStyle>
            <a:lvl1pPr algn="ctr">
              <a:defRPr sz="3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498924"/>
            <a:ext cx="6400800" cy="587177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572" y="3562350"/>
            <a:ext cx="2370856" cy="118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19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>
          <a:xfrm>
            <a:off x="152400" y="4914900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3E3F2-5315-7B4C-B698-405ACC5656AB}" type="datetime4">
              <a:rPr lang="en-US" smtClean="0"/>
              <a:t>August 21, 2019</a:t>
            </a:fld>
            <a:endParaRPr lang="en-US" dirty="0"/>
          </a:p>
        </p:txBody>
      </p:sp>
      <p:sp>
        <p:nvSpPr>
          <p:cNvPr id="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6705600" y="4933950"/>
            <a:ext cx="2895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OpenEye Scientific Software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1412565"/>
            <a:ext cx="3784600" cy="291178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80E6A6-BE0A-CB4C-8E00-5C453CF065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171950"/>
            <a:ext cx="1632030" cy="62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99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358378"/>
            <a:ext cx="8077200" cy="765572"/>
          </a:xfrm>
        </p:spPr>
        <p:txBody>
          <a:bodyPr/>
          <a:lstStyle/>
          <a:p>
            <a:r>
              <a:rPr lang="en-US" dirty="0"/>
              <a:t>This is for code examples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52400" y="1196578"/>
            <a:ext cx="8239125" cy="3413522"/>
          </a:xfrm>
        </p:spPr>
        <p:txBody>
          <a:bodyPr>
            <a:normAutofit/>
          </a:bodyPr>
          <a:lstStyle>
            <a:lvl1pPr>
              <a:buNone/>
              <a:defRPr sz="1800">
                <a:latin typeface="Courier New" pitchFamily="49" charset="0"/>
                <a:cs typeface="Courier New" pitchFamily="49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1"/>
          </p:nvPr>
        </p:nvSpPr>
        <p:spPr>
          <a:xfrm>
            <a:off x="152400" y="4914900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6D764-22E3-4645-AA7E-5C681C85E969}" type="datetime4">
              <a:rPr lang="en-US" smtClean="0"/>
              <a:t>August 21, 2019</a:t>
            </a:fld>
            <a:endParaRPr lang="en-US" dirty="0"/>
          </a:p>
        </p:txBody>
      </p:sp>
      <p:sp>
        <p:nvSpPr>
          <p:cNvPr id="6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6705600" y="5041106"/>
            <a:ext cx="2895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OpenEye Scientific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048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58378"/>
            <a:ext cx="8077200" cy="7655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00151"/>
            <a:ext cx="4038600" cy="3394472"/>
          </a:xfrm>
        </p:spPr>
        <p:txBody>
          <a:bodyPr/>
          <a:lstStyle>
            <a:lvl1pPr>
              <a:buClr>
                <a:schemeClr val="tx2"/>
              </a:buClr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>
              <a:buClr>
                <a:schemeClr val="accent1">
                  <a:lumMod val="75000"/>
                </a:schemeClr>
              </a:buClr>
              <a:defRPr sz="2000">
                <a:solidFill>
                  <a:schemeClr val="tx1">
                    <a:lumMod val="50000"/>
                  </a:schemeClr>
                </a:solidFill>
              </a:defRPr>
            </a:lvl2pPr>
            <a:lvl3pPr>
              <a:buClr>
                <a:schemeClr val="accent1">
                  <a:lumMod val="60000"/>
                  <a:lumOff val="40000"/>
                </a:schemeClr>
              </a:buClr>
              <a:defRPr sz="1800">
                <a:solidFill>
                  <a:schemeClr val="tx1">
                    <a:lumMod val="50000"/>
                  </a:schemeClr>
                </a:solidFill>
              </a:defRPr>
            </a:lvl3pPr>
            <a:lvl4pPr>
              <a:buClr>
                <a:schemeClr val="accent1">
                  <a:lumMod val="60000"/>
                  <a:lumOff val="40000"/>
                </a:schemeClr>
              </a:buClr>
              <a:defRPr sz="1600">
                <a:solidFill>
                  <a:schemeClr val="tx1">
                    <a:lumMod val="50000"/>
                  </a:schemeClr>
                </a:solidFill>
              </a:defRPr>
            </a:lvl4pPr>
            <a:lvl5pPr>
              <a:buClr>
                <a:schemeClr val="tx2"/>
              </a:buCl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buClr>
                <a:schemeClr val="accent1">
                  <a:lumMod val="75000"/>
                </a:schemeClr>
              </a:buClr>
              <a:defRPr sz="2000">
                <a:solidFill>
                  <a:schemeClr val="tx1">
                    <a:lumMod val="75000"/>
                  </a:schemeClr>
                </a:solidFill>
              </a:defRPr>
            </a:lvl2pPr>
            <a:lvl3pPr>
              <a:buClr>
                <a:schemeClr val="accent1">
                  <a:lumMod val="60000"/>
                  <a:lumOff val="40000"/>
                </a:schemeClr>
              </a:buClr>
              <a:defRPr sz="1800"/>
            </a:lvl3pPr>
            <a:lvl4pPr>
              <a:buClr>
                <a:schemeClr val="accent1">
                  <a:lumMod val="60000"/>
                  <a:lumOff val="40000"/>
                </a:schemeClr>
              </a:buCl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>
          <a:xfrm>
            <a:off x="152400" y="4914900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641A8-F264-DC49-87C3-1B585FADAAC9}" type="datetime4">
              <a:rPr lang="en-US" smtClean="0"/>
              <a:t>August 21, 2019</a:t>
            </a:fld>
            <a:endParaRPr lang="en-US" dirty="0"/>
          </a:p>
        </p:txBody>
      </p:sp>
      <p:sp>
        <p:nvSpPr>
          <p:cNvPr id="6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6705600" y="5041106"/>
            <a:ext cx="2895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OpenEye Scientific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985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examp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52400" y="1196578"/>
            <a:ext cx="8239125" cy="2175272"/>
          </a:xfrm>
        </p:spPr>
        <p:txBody>
          <a:bodyPr>
            <a:normAutofit/>
          </a:bodyPr>
          <a:lstStyle>
            <a:lvl1pPr>
              <a:buNone/>
              <a:defRPr sz="1800">
                <a:latin typeface="Courier New" pitchFamily="49" charset="0"/>
                <a:cs typeface="Courier New" pitchFamily="49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152400" y="3486151"/>
            <a:ext cx="7848600" cy="1108472"/>
          </a:xfrm>
        </p:spPr>
        <p:txBody>
          <a:bodyPr>
            <a:normAutofit/>
          </a:bodyPr>
          <a:lstStyle>
            <a:lvl1pPr>
              <a:buClr>
                <a:schemeClr val="tx2"/>
              </a:buClr>
              <a:buFontTx/>
              <a:buNone/>
              <a:defRPr sz="1800" baseline="0">
                <a:solidFill>
                  <a:schemeClr val="tx1"/>
                </a:solidFill>
              </a:defRPr>
            </a:lvl1pPr>
            <a:lvl2pPr>
              <a:buClr>
                <a:schemeClr val="accent1">
                  <a:lumMod val="75000"/>
                </a:schemeClr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1">
                  <a:lumMod val="60000"/>
                  <a:lumOff val="40000"/>
                </a:schemeClr>
              </a:buClr>
              <a:defRPr sz="2000">
                <a:solidFill>
                  <a:schemeClr val="tx1"/>
                </a:solidFill>
              </a:defRPr>
            </a:lvl3pPr>
            <a:lvl4pPr>
              <a:buClr>
                <a:schemeClr val="accent1">
                  <a:lumMod val="60000"/>
                  <a:lumOff val="40000"/>
                </a:schemeClr>
              </a:buClr>
              <a:defRPr sz="1800"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1"/>
          </p:nvPr>
        </p:nvSpPr>
        <p:spPr>
          <a:xfrm>
            <a:off x="152400" y="4914900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6CF35-D317-3940-9EBE-14EEAA8FBE44}" type="datetime4">
              <a:rPr lang="en-US" smtClean="0"/>
              <a:t>August 21, 2019</a:t>
            </a:fld>
            <a:endParaRPr lang="en-US" dirty="0"/>
          </a:p>
        </p:txBody>
      </p:sp>
      <p:sp>
        <p:nvSpPr>
          <p:cNvPr id="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6705600" y="5010150"/>
            <a:ext cx="2895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OpenEye Scientific Software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358378"/>
            <a:ext cx="8077200" cy="76557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This is for code example and text</a:t>
            </a:r>
          </a:p>
        </p:txBody>
      </p:sp>
    </p:spTree>
    <p:extLst>
      <p:ext uri="{BB962C8B-B14F-4D97-AF65-F5344CB8AC3E}">
        <p14:creationId xmlns:p14="http://schemas.microsoft.com/office/powerpoint/2010/main" val="299943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733812-24B3-A544-801F-5C531DB73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559" b="8835"/>
          <a:stretch/>
        </p:blipFill>
        <p:spPr>
          <a:xfrm>
            <a:off x="-47846" y="1"/>
            <a:ext cx="9191846" cy="51434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316448-B229-3748-983B-C874A539B8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0182" y="4626736"/>
            <a:ext cx="1127027" cy="3478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0D6D8DF-C18B-794D-A893-FDACC8AA5F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409701"/>
            <a:ext cx="7886700" cy="994172"/>
          </a:xfrm>
          <a:prstGeom prst="rect">
            <a:avLst/>
          </a:prstGeo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Presentation Title Goes Here</a:t>
            </a:r>
            <a:br>
              <a:rPr lang="en-US" dirty="0"/>
            </a:br>
            <a:br>
              <a:rPr lang="en-US" dirty="0"/>
            </a:br>
            <a:br>
              <a:rPr lang="en-US" sz="3600" baseline="0" dirty="0"/>
            </a:b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4E28145-625A-0A49-B244-ECD9B87048B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2511335"/>
            <a:ext cx="7910623" cy="208716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7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607243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685800" y="2824970"/>
            <a:ext cx="6400800" cy="58717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93501" y="2024476"/>
            <a:ext cx="7710760" cy="70842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>
          <a:xfrm>
            <a:off x="152400" y="4914900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A7577-0A94-A041-8683-32FB78280296}" type="datetime4">
              <a:rPr lang="en-US" smtClean="0"/>
              <a:t>August 21, 2019</a:t>
            </a:fld>
            <a:endParaRPr lang="en-US" dirty="0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6705600" y="4972050"/>
            <a:ext cx="2895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OpenEye Scientific Software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38150"/>
            <a:ext cx="1219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99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228600" y="2819401"/>
            <a:ext cx="62484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Myriad Pro" charset="0"/>
              </a:rPr>
              <a:t>For more information, please contact us:</a:t>
            </a:r>
          </a:p>
          <a:p>
            <a:pPr>
              <a:defRPr/>
            </a:pPr>
            <a:endParaRPr lang="en-US" dirty="0">
              <a:latin typeface="Myriad Pro" charset="0"/>
            </a:endParaRPr>
          </a:p>
          <a:p>
            <a:pPr>
              <a:defRPr/>
            </a:pPr>
            <a:r>
              <a:rPr lang="en-US" dirty="0" err="1">
                <a:latin typeface="Myriad Pro" charset="0"/>
              </a:rPr>
              <a:t>sales@eyesopen.com</a:t>
            </a:r>
            <a:endParaRPr lang="en-US" dirty="0">
              <a:latin typeface="Myriad Pro" charset="0"/>
            </a:endParaRPr>
          </a:p>
          <a:p>
            <a:pPr>
              <a:defRPr/>
            </a:pPr>
            <a:r>
              <a:rPr lang="en-US" dirty="0" err="1">
                <a:latin typeface="Myriad Pro" charset="0"/>
              </a:rPr>
              <a:t>support@eyesopen.com</a:t>
            </a:r>
            <a:endParaRPr lang="en-US" dirty="0">
              <a:latin typeface="Myriad Pro" charset="0"/>
            </a:endParaRPr>
          </a:p>
          <a:p>
            <a:pPr>
              <a:defRPr/>
            </a:pPr>
            <a:r>
              <a:rPr lang="en-US" dirty="0" err="1">
                <a:latin typeface="Myriad Pro" charset="0"/>
              </a:rPr>
              <a:t>www.eyesopen.com</a:t>
            </a:r>
            <a:endParaRPr lang="en-US" dirty="0">
              <a:latin typeface="Myriad Pro" charset="0"/>
            </a:endParaRPr>
          </a:p>
          <a:p>
            <a:pPr>
              <a:defRPr/>
            </a:pPr>
            <a:r>
              <a:rPr lang="en-US" dirty="0">
                <a:latin typeface="Myriad Pro" charset="0"/>
              </a:rPr>
              <a:t>+1-505-473-7385</a:t>
            </a:r>
          </a:p>
          <a:p>
            <a:pPr>
              <a:defRPr/>
            </a:pPr>
            <a:endParaRPr lang="en-US" dirty="0">
              <a:solidFill>
                <a:srgbClr val="A6A6A6"/>
              </a:solidFill>
              <a:latin typeface="Myriad Pro" charset="0"/>
            </a:endParaRP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>
          <a:xfrm>
            <a:off x="152400" y="4914900"/>
            <a:ext cx="2133600" cy="273844"/>
          </a:xfrm>
        </p:spPr>
        <p:txBody>
          <a:bodyPr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AAB4F3FF-FA14-634E-83AB-5B44A3ADF569}" type="datetime4">
              <a:rPr lang="en-US" smtClean="0"/>
              <a:t>August 21, 2019</a:t>
            </a:fld>
            <a:endParaRPr lang="en-US" dirty="0"/>
          </a:p>
        </p:txBody>
      </p:sp>
      <p:sp>
        <p:nvSpPr>
          <p:cNvPr id="6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6705600" y="4964906"/>
            <a:ext cx="2895600" cy="273844"/>
          </a:xfrm>
        </p:spPr>
        <p:txBody>
          <a:bodyPr/>
          <a:lstStyle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© 2017 OpenEye Scientific Software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07092"/>
            <a:ext cx="2370856" cy="118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59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58378"/>
            <a:ext cx="8077200" cy="76557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01328"/>
            <a:ext cx="8229600" cy="2308622"/>
          </a:xfrm>
        </p:spPr>
        <p:txBody>
          <a:bodyPr/>
          <a:lstStyle>
            <a:lvl2pPr>
              <a:buClr>
                <a:schemeClr val="accent1">
                  <a:lumMod val="75000"/>
                </a:schemeClr>
              </a:buClr>
              <a:defRPr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</a:schemeClr>
                </a:solidFill>
              </a:defRPr>
            </a:lvl2pPr>
            <a:lvl3pPr>
              <a:buClr>
                <a:schemeClr val="accent1">
                  <a:lumMod val="60000"/>
                  <a:lumOff val="40000"/>
                </a:schemeClr>
              </a:buCl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buClr>
                <a:schemeClr val="accent1">
                  <a:lumMod val="60000"/>
                  <a:lumOff val="40000"/>
                </a:schemeClr>
              </a:buCl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>
          <a:xfrm>
            <a:off x="152400" y="4914900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AE768-6BF5-D44F-8A19-35B5E4E436D2}" type="datetime4">
              <a:rPr lang="en-US" smtClean="0"/>
              <a:t>August 21, 2019</a:t>
            </a:fld>
            <a:endParaRPr lang="en-US" dirty="0"/>
          </a:p>
        </p:txBody>
      </p:sp>
      <p:sp>
        <p:nvSpPr>
          <p:cNvPr id="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6705600" y="4983957"/>
            <a:ext cx="2895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OpenEye Scientific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377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58378"/>
            <a:ext cx="8077200" cy="7655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EF314-9803-3244-9DA3-8BBC1000A6BA}" type="datetime4">
              <a:rPr lang="en-US" smtClean="0"/>
              <a:t>August 21,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05600" y="4983957"/>
            <a:ext cx="2895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OpenEye Scientific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07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457202" y="4000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C4085FA2-ABA2-3C4E-A31D-631523BB7562}" type="datetime4">
              <a:rPr lang="en-US" smtClean="0"/>
              <a:t>August 21, 2019</a:t>
            </a:fld>
            <a:endParaRPr lang="en-US" dirty="0"/>
          </a:p>
        </p:txBody>
      </p:sp>
      <p:sp>
        <p:nvSpPr>
          <p:cNvPr id="7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© 2017 OpenEye Scientific Software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800" y="1540677"/>
            <a:ext cx="7772400" cy="802474"/>
          </a:xfrm>
        </p:spPr>
        <p:txBody>
          <a:bodyPr/>
          <a:lstStyle>
            <a:lvl1pPr algn="ctr">
              <a:defRPr sz="3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498924"/>
            <a:ext cx="6400800" cy="587177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486150"/>
            <a:ext cx="1896344" cy="9481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62A3BD-FC2C-D24F-B592-CDEEC61007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08" y="3684020"/>
            <a:ext cx="1632030" cy="62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60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02617"/>
            <a:ext cx="8077200" cy="76557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514600"/>
            <a:ext cx="8229600" cy="1371600"/>
          </a:xfrm>
        </p:spPr>
        <p:txBody>
          <a:bodyPr/>
          <a:lstStyle>
            <a:lvl2pPr>
              <a:buClr>
                <a:schemeClr val="accent1">
                  <a:lumMod val="75000"/>
                </a:schemeClr>
              </a:buClr>
              <a:defRPr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50000"/>
                  </a:schemeClr>
                </a:solidFill>
              </a:defRPr>
            </a:lvl2pPr>
            <a:lvl3pPr>
              <a:buClr>
                <a:schemeClr val="accent1">
                  <a:lumMod val="60000"/>
                  <a:lumOff val="40000"/>
                </a:schemeClr>
              </a:buCl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buClr>
                <a:schemeClr val="accent1">
                  <a:lumMod val="60000"/>
                  <a:lumOff val="40000"/>
                </a:schemeClr>
              </a:buCl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CF8EE-88B7-1F43-A8CB-530BFB5B7608}" type="datetime4">
              <a:rPr lang="en-US" smtClean="0"/>
              <a:t>August 21, 2019</a:t>
            </a:fld>
            <a:endParaRPr lang="en-US" dirty="0"/>
          </a:p>
        </p:txBody>
      </p:sp>
      <p:sp>
        <p:nvSpPr>
          <p:cNvPr id="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6705600" y="4964906"/>
            <a:ext cx="2895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OpenEye Scientific Software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BDEEF0-6154-9440-8B71-EABBA6631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63061"/>
            <a:ext cx="1931825" cy="73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38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duc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85750"/>
            <a:ext cx="8077200" cy="7655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" y="4914900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2B0A7-386D-504D-A42A-3FD04078E526}" type="datetime4">
              <a:rPr lang="en-US" smtClean="0"/>
              <a:t>August 21, 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05600" y="5041106"/>
            <a:ext cx="2895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OpenEye Scientific Software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33728"/>
            <a:ext cx="4271122" cy="388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02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olk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63734"/>
            <a:ext cx="8077200" cy="6840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D2343-7381-3442-A804-1A3D9858C030}" type="datetime4">
              <a:rPr lang="en-US" smtClean="0"/>
              <a:t>August 21, 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05600" y="4933950"/>
            <a:ext cx="28956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2017 OpenEye Scientific Software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360" y="1123950"/>
            <a:ext cx="6196440" cy="370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72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3" descr="ppt-masthead-graphic-no-logo-65blue-rev2014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101328"/>
            <a:ext cx="8229600" cy="230862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152400" y="491490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>
                    <a:lumMod val="50000"/>
                  </a:schemeClr>
                </a:solidFill>
                <a:latin typeface="Myriad Pro"/>
                <a:ea typeface="+mn-ea"/>
                <a:cs typeface="Myriad Pro"/>
              </a:defRPr>
            </a:lvl1pPr>
          </a:lstStyle>
          <a:p>
            <a:pPr>
              <a:defRPr/>
            </a:pPr>
            <a:fld id="{D9B34E82-2858-4B45-AD40-9F07B82E8155}" type="datetime4">
              <a:rPr lang="en-US" smtClean="0"/>
              <a:t>August 21, 2019</a:t>
            </a:fld>
            <a:endParaRPr lang="en-US" dirty="0"/>
          </a:p>
        </p:txBody>
      </p:sp>
      <p:sp>
        <p:nvSpPr>
          <p:cNvPr id="10" name="Footer Placeholder 14"/>
          <p:cNvSpPr>
            <a:spLocks noGrp="1"/>
          </p:cNvSpPr>
          <p:nvPr>
            <p:ph type="ftr" sz="quarter" idx="3"/>
          </p:nvPr>
        </p:nvSpPr>
        <p:spPr>
          <a:xfrm>
            <a:off x="6705600" y="491490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>
                    <a:lumMod val="50000"/>
                  </a:schemeClr>
                </a:solidFill>
                <a:latin typeface="Myriad Pro"/>
                <a:ea typeface="+mn-ea"/>
                <a:cs typeface="Myriad Pro"/>
              </a:defRPr>
            </a:lvl1pPr>
          </a:lstStyle>
          <a:p>
            <a:pPr>
              <a:defRPr/>
            </a:pPr>
            <a:r>
              <a:rPr lang="en-US"/>
              <a:t>© 2017 OpenEye Scientific Software</a:t>
            </a:r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358378"/>
            <a:ext cx="8077200" cy="7655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56" r:id="rId6"/>
    <p:sldLayoutId id="2147483754" r:id="rId7"/>
    <p:sldLayoutId id="2147483750" r:id="rId8"/>
    <p:sldLayoutId id="2147483753" r:id="rId9"/>
    <p:sldLayoutId id="2147483755" r:id="rId10"/>
    <p:sldLayoutId id="2147483748" r:id="rId11"/>
    <p:sldLayoutId id="2147483747" r:id="rId12"/>
    <p:sldLayoutId id="2147483749" r:id="rId13"/>
    <p:sldLayoutId id="2147483757" r:id="rId14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376092"/>
          </a:solidFill>
          <a:latin typeface="Myriad Pro Semibold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Myriad Pro Semibold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Myriad Pro Semibold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Myriad Pro Semibold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Myriad Pro Semibold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Myriad Pro Semibold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Myriad Pro Semibold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Myriad Pro Semibold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Myriad Pro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rgbClr val="2C2C2C"/>
          </a:solidFill>
          <a:latin typeface="Myriad Pro"/>
          <a:ea typeface="ＭＳ Ｐゴシック" charset="0"/>
          <a:cs typeface="Myriad Pro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376092"/>
        </a:buClr>
        <a:buFont typeface="Arial" charset="0"/>
        <a:buChar char="–"/>
        <a:defRPr sz="2400" kern="1200">
          <a:solidFill>
            <a:srgbClr val="2C2C2C"/>
          </a:solidFill>
          <a:latin typeface="Myriad Pro"/>
          <a:ea typeface="ＭＳ Ｐゴシック" charset="0"/>
          <a:cs typeface="Myriad Pro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95B3D7"/>
        </a:buClr>
        <a:buFont typeface="Arial" charset="0"/>
        <a:buChar char="•"/>
        <a:defRPr sz="2100" kern="1200">
          <a:solidFill>
            <a:srgbClr val="2C2C2C"/>
          </a:solidFill>
          <a:latin typeface="Myriad Pro"/>
          <a:ea typeface="ＭＳ Ｐゴシック" charset="0"/>
          <a:cs typeface="Myriad Pro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95B3D7"/>
        </a:buClr>
        <a:buFont typeface="Arial" charset="0"/>
        <a:buChar char="–"/>
        <a:defRPr kern="1200">
          <a:solidFill>
            <a:srgbClr val="2C2C2C"/>
          </a:solidFill>
          <a:latin typeface="Myriad Pro"/>
          <a:ea typeface="ＭＳ Ｐゴシック" charset="0"/>
          <a:cs typeface="Myriad Pro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rgbClr val="434343"/>
          </a:solidFill>
          <a:latin typeface="Myriad Pro"/>
          <a:ea typeface="ＭＳ Ｐゴシック" charset="0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loud-computing" TargetMode="Externa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en.wikipedia.org/wiki/Execution_mode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5" Type="http://schemas.microsoft.com/office/2007/relationships/media" Target="../media/media6.mp4"/><Relationship Id="rId10" Type="http://schemas.openxmlformats.org/officeDocument/2006/relationships/image" Target="../media/image47.png"/><Relationship Id="rId4" Type="http://schemas.microsoft.com/office/2007/relationships/media" Target="../media/media5.mp4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tiff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emf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70AB-4217-6C42-8CFB-1BB381D88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76350"/>
            <a:ext cx="5238750" cy="994172"/>
          </a:xfrm>
        </p:spPr>
        <p:txBody>
          <a:bodyPr/>
          <a:lstStyle/>
          <a:p>
            <a:pPr algn="l"/>
            <a:r>
              <a:rPr lang="en-US" sz="5400" dirty="0"/>
              <a:t>Orion</a:t>
            </a:r>
            <a:endParaRPr lang="en-US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19818-706B-5B49-B559-EC2817DABB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19600" y="3257550"/>
            <a:ext cx="4119673" cy="1511877"/>
          </a:xfrm>
        </p:spPr>
        <p:txBody>
          <a:bodyPr/>
          <a:lstStyle/>
          <a:p>
            <a:r>
              <a:rPr lang="en-US" dirty="0"/>
              <a:t>Christopher Bayly</a:t>
            </a:r>
          </a:p>
          <a:p>
            <a:r>
              <a:rPr lang="en-US" dirty="0"/>
              <a:t>D3R Workshop</a:t>
            </a:r>
          </a:p>
          <a:p>
            <a:r>
              <a:rPr lang="en-US" dirty="0"/>
              <a:t>August 2019</a:t>
            </a:r>
          </a:p>
        </p:txBody>
      </p:sp>
    </p:spTree>
    <p:extLst>
      <p:ext uri="{BB962C8B-B14F-4D97-AF65-F5344CB8AC3E}">
        <p14:creationId xmlns:p14="http://schemas.microsoft.com/office/powerpoint/2010/main" val="4135015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70017-F750-3649-A815-BF14673E4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331B2B-0DD4-594B-90A8-B5CD0E1FC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50"/>
            <a:ext cx="9144000" cy="5058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3A4B3E-EBC8-8F47-8358-379A9A1BC9F7}"/>
              </a:ext>
            </a:extLst>
          </p:cNvPr>
          <p:cNvSpPr txBox="1"/>
          <p:nvPr/>
        </p:nvSpPr>
        <p:spPr>
          <a:xfrm>
            <a:off x="838200" y="3963469"/>
            <a:ext cx="1489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MCL1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42 ligands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D509EA-FB33-C64F-AC37-DE06E67B46B3}"/>
              </a:ext>
            </a:extLst>
          </p:cNvPr>
          <p:cNvSpPr txBox="1"/>
          <p:nvPr/>
        </p:nvSpPr>
        <p:spPr>
          <a:xfrm>
            <a:off x="533400" y="4865097"/>
            <a:ext cx="2724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J. Am. Chem. Soc. 2015, 137, 2695−2703</a:t>
            </a:r>
          </a:p>
        </p:txBody>
      </p:sp>
    </p:spTree>
    <p:extLst>
      <p:ext uri="{BB962C8B-B14F-4D97-AF65-F5344CB8AC3E}">
        <p14:creationId xmlns:p14="http://schemas.microsoft.com/office/powerpoint/2010/main" val="326779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CE33-BFBB-304A-9722-3F3CE5B09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927A0C-63B7-9041-9A3A-1CDAB9F13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27"/>
            <a:ext cx="9144000" cy="501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74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994CF-481E-254F-BF40-4061E10E1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AA9FC1-0E9C-4D4F-BA54-0C086F9E6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34"/>
            <a:ext cx="9144000" cy="489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51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6514E-CBD3-6946-B30D-60BA1FDF1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E853A-EE5E-6740-A382-38DC8251A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52"/>
            <a:ext cx="9144000" cy="490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34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5E3D688-EECD-6046-9870-83BD29B2D970}"/>
              </a:ext>
            </a:extLst>
          </p:cNvPr>
          <p:cNvSpPr/>
          <p:nvPr/>
        </p:nvSpPr>
        <p:spPr>
          <a:xfrm>
            <a:off x="2941283" y="1294700"/>
            <a:ext cx="6202717" cy="36202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A8263E-39F2-DF44-9A12-F7001C0579A1}"/>
              </a:ext>
            </a:extLst>
          </p:cNvPr>
          <p:cNvSpPr/>
          <p:nvPr/>
        </p:nvSpPr>
        <p:spPr>
          <a:xfrm>
            <a:off x="152400" y="1294701"/>
            <a:ext cx="2057400" cy="36202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3703FD-8CB0-D14C-9603-437398773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85750"/>
            <a:ext cx="8077200" cy="765572"/>
          </a:xfrm>
        </p:spPr>
        <p:txBody>
          <a:bodyPr/>
          <a:lstStyle/>
          <a:p>
            <a:r>
              <a:rPr lang="en-US" dirty="0"/>
              <a:t>Development: Deploying Cubes/Floes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FFD845F-DC61-2D4C-8488-7720B0621024}"/>
              </a:ext>
            </a:extLst>
          </p:cNvPr>
          <p:cNvSpPr/>
          <p:nvPr/>
        </p:nvSpPr>
        <p:spPr>
          <a:xfrm>
            <a:off x="263947" y="1446401"/>
            <a:ext cx="1828800" cy="1917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Cubes</a:t>
            </a:r>
          </a:p>
          <a:p>
            <a:pPr algn="ctr"/>
            <a:r>
              <a:rPr lang="en-US" dirty="0"/>
              <a:t>Floes</a:t>
            </a:r>
          </a:p>
          <a:p>
            <a:pPr algn="ctr"/>
            <a:r>
              <a:rPr lang="en-US" dirty="0"/>
              <a:t>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4ECCC9-9CAF-A640-A478-464A39536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9" y="1555378"/>
            <a:ext cx="1467556" cy="990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EB938D-6F08-6F42-8DB0-78FB2CA24154}"/>
              </a:ext>
            </a:extLst>
          </p:cNvPr>
          <p:cNvSpPr txBox="1"/>
          <p:nvPr/>
        </p:nvSpPr>
        <p:spPr>
          <a:xfrm>
            <a:off x="883883" y="937276"/>
            <a:ext cx="670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Local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43EF7D-8682-7D4C-B53B-79AE4C80F439}"/>
              </a:ext>
            </a:extLst>
          </p:cNvPr>
          <p:cNvSpPr txBox="1"/>
          <p:nvPr/>
        </p:nvSpPr>
        <p:spPr>
          <a:xfrm>
            <a:off x="152400" y="3460077"/>
            <a:ext cx="1403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 Iteration</a:t>
            </a:r>
          </a:p>
          <a:p>
            <a:r>
              <a:rPr lang="en-US" dirty="0"/>
              <a:t>Testing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8202D2-4C44-CA44-9A54-F02D5D17E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587" y="897798"/>
            <a:ext cx="1123950" cy="37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92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BA8263E-39F2-DF44-9A12-F7001C0579A1}"/>
              </a:ext>
            </a:extLst>
          </p:cNvPr>
          <p:cNvSpPr/>
          <p:nvPr/>
        </p:nvSpPr>
        <p:spPr>
          <a:xfrm>
            <a:off x="152400" y="1294701"/>
            <a:ext cx="2057400" cy="36202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E3D688-EECD-6046-9870-83BD29B2D970}"/>
              </a:ext>
            </a:extLst>
          </p:cNvPr>
          <p:cNvSpPr/>
          <p:nvPr/>
        </p:nvSpPr>
        <p:spPr>
          <a:xfrm>
            <a:off x="2941282" y="1294700"/>
            <a:ext cx="6202717" cy="36202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3703FD-8CB0-D14C-9603-437398773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85750"/>
            <a:ext cx="8077200" cy="765572"/>
          </a:xfrm>
        </p:spPr>
        <p:txBody>
          <a:bodyPr/>
          <a:lstStyle/>
          <a:p>
            <a:r>
              <a:rPr lang="en-US" dirty="0"/>
              <a:t>Development: Deploying Cubes/Floes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FFD845F-DC61-2D4C-8488-7720B0621024}"/>
              </a:ext>
            </a:extLst>
          </p:cNvPr>
          <p:cNvSpPr/>
          <p:nvPr/>
        </p:nvSpPr>
        <p:spPr>
          <a:xfrm>
            <a:off x="263947" y="1446401"/>
            <a:ext cx="1828800" cy="1917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Cubes</a:t>
            </a:r>
          </a:p>
          <a:p>
            <a:pPr algn="ctr"/>
            <a:r>
              <a:rPr lang="en-US" dirty="0"/>
              <a:t>Floes</a:t>
            </a:r>
          </a:p>
          <a:p>
            <a:pPr algn="ctr"/>
            <a:r>
              <a:rPr lang="en-US" dirty="0"/>
              <a:t>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4ECCC9-9CAF-A640-A478-464A39536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9" y="1555378"/>
            <a:ext cx="1467556" cy="990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EB938D-6F08-6F42-8DB0-78FB2CA24154}"/>
              </a:ext>
            </a:extLst>
          </p:cNvPr>
          <p:cNvSpPr txBox="1"/>
          <p:nvPr/>
        </p:nvSpPr>
        <p:spPr>
          <a:xfrm>
            <a:off x="883883" y="937276"/>
            <a:ext cx="670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Local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43EF7D-8682-7D4C-B53B-79AE4C80F439}"/>
              </a:ext>
            </a:extLst>
          </p:cNvPr>
          <p:cNvSpPr txBox="1"/>
          <p:nvPr/>
        </p:nvSpPr>
        <p:spPr>
          <a:xfrm>
            <a:off x="152400" y="3460077"/>
            <a:ext cx="1403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 Iteration</a:t>
            </a:r>
          </a:p>
          <a:p>
            <a:r>
              <a:rPr lang="en-US" dirty="0"/>
              <a:t>Testing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DA7FC3E-B4A3-BB44-8CA8-6E09B41A532D}"/>
              </a:ext>
            </a:extLst>
          </p:cNvPr>
          <p:cNvSpPr/>
          <p:nvPr/>
        </p:nvSpPr>
        <p:spPr>
          <a:xfrm>
            <a:off x="3043518" y="2126577"/>
            <a:ext cx="1981200" cy="2667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956960-3546-A945-9127-BB0FEFDF5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18" y="2126577"/>
            <a:ext cx="1071282" cy="95573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F053BD6-86A8-384B-9E97-B417B8410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16188" y="3072716"/>
            <a:ext cx="916641" cy="189735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5B208D6-E032-424C-AD7B-08C22FFAC1EC}"/>
              </a:ext>
            </a:extLst>
          </p:cNvPr>
          <p:cNvSpPr/>
          <p:nvPr/>
        </p:nvSpPr>
        <p:spPr>
          <a:xfrm>
            <a:off x="3203042" y="2364863"/>
            <a:ext cx="723900" cy="6640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6BE58D-6482-7344-8A92-E8FFEAB8A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66" y="2494376"/>
            <a:ext cx="636251" cy="429469"/>
          </a:xfrm>
          <a:prstGeom prst="rect">
            <a:avLst/>
          </a:prstGeom>
        </p:spPr>
      </p:pic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C546A6C0-253C-794D-8935-09D7E0526C5C}"/>
              </a:ext>
            </a:extLst>
          </p:cNvPr>
          <p:cNvCxnSpPr>
            <a:cxnSpLocks/>
            <a:stCxn id="10" idx="3"/>
            <a:endCxn id="19" idx="1"/>
          </p:cNvCxnSpPr>
          <p:nvPr/>
        </p:nvCxnSpPr>
        <p:spPr>
          <a:xfrm>
            <a:off x="2092747" y="2405187"/>
            <a:ext cx="848535" cy="699613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F571FE3-AA9D-D746-8A26-2B9077D98C53}"/>
              </a:ext>
            </a:extLst>
          </p:cNvPr>
          <p:cNvSpPr txBox="1"/>
          <p:nvPr/>
        </p:nvSpPr>
        <p:spPr>
          <a:xfrm>
            <a:off x="2137743" y="1834189"/>
            <a:ext cx="854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Package</a:t>
            </a:r>
          </a:p>
          <a:p>
            <a:pPr algn="ctr"/>
            <a:r>
              <a:rPr lang="en-US" sz="1600" dirty="0"/>
              <a:t>Upload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DDF0ECB-26CD-9745-B7A9-E41F890910F8}"/>
              </a:ext>
            </a:extLst>
          </p:cNvPr>
          <p:cNvSpPr/>
          <p:nvPr/>
        </p:nvSpPr>
        <p:spPr>
          <a:xfrm>
            <a:off x="3428487" y="3341141"/>
            <a:ext cx="723900" cy="6873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D405A34-AF26-A743-B08F-B5ACD90C8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11" y="3470653"/>
            <a:ext cx="636251" cy="429469"/>
          </a:xfrm>
          <a:prstGeom prst="rect">
            <a:avLst/>
          </a:prstGeom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AC16AF6-5F77-FE49-A2BB-F9AAD10F29A5}"/>
              </a:ext>
            </a:extLst>
          </p:cNvPr>
          <p:cNvSpPr/>
          <p:nvPr/>
        </p:nvSpPr>
        <p:spPr>
          <a:xfrm>
            <a:off x="3428487" y="4067359"/>
            <a:ext cx="723900" cy="6873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F9A214A-FA1E-6946-98AA-15FB3F607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11" y="4196871"/>
            <a:ext cx="636251" cy="42946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AABE7B2-7ECA-9745-A0E7-BA187D8C23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843437"/>
            <a:ext cx="688955" cy="5017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EC48F09-FD3F-B648-876C-EE0BDD7A4C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587" y="897798"/>
            <a:ext cx="1123950" cy="37855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5E125FA-0EF7-DE48-A179-93AC78EAD65C}"/>
              </a:ext>
            </a:extLst>
          </p:cNvPr>
          <p:cNvSpPr txBox="1"/>
          <p:nvPr/>
        </p:nvSpPr>
        <p:spPr>
          <a:xfrm>
            <a:off x="3679397" y="1725490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Build</a:t>
            </a:r>
          </a:p>
        </p:txBody>
      </p:sp>
    </p:spTree>
    <p:extLst>
      <p:ext uri="{BB962C8B-B14F-4D97-AF65-F5344CB8AC3E}">
        <p14:creationId xmlns:p14="http://schemas.microsoft.com/office/powerpoint/2010/main" val="316559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BA8263E-39F2-DF44-9A12-F7001C0579A1}"/>
              </a:ext>
            </a:extLst>
          </p:cNvPr>
          <p:cNvSpPr/>
          <p:nvPr/>
        </p:nvSpPr>
        <p:spPr>
          <a:xfrm>
            <a:off x="152400" y="1294701"/>
            <a:ext cx="2057400" cy="36202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E3D688-EECD-6046-9870-83BD29B2D970}"/>
              </a:ext>
            </a:extLst>
          </p:cNvPr>
          <p:cNvSpPr/>
          <p:nvPr/>
        </p:nvSpPr>
        <p:spPr>
          <a:xfrm>
            <a:off x="2941282" y="1294700"/>
            <a:ext cx="6202717" cy="36202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3703FD-8CB0-D14C-9603-437398773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85750"/>
            <a:ext cx="8077200" cy="765572"/>
          </a:xfrm>
        </p:spPr>
        <p:txBody>
          <a:bodyPr/>
          <a:lstStyle/>
          <a:p>
            <a:r>
              <a:rPr lang="en-US" dirty="0"/>
              <a:t>Development: Deploying Cubes/Floes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FFD845F-DC61-2D4C-8488-7720B0621024}"/>
              </a:ext>
            </a:extLst>
          </p:cNvPr>
          <p:cNvSpPr/>
          <p:nvPr/>
        </p:nvSpPr>
        <p:spPr>
          <a:xfrm>
            <a:off x="263947" y="1446401"/>
            <a:ext cx="1828800" cy="1917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Cubes</a:t>
            </a:r>
          </a:p>
          <a:p>
            <a:pPr algn="ctr"/>
            <a:r>
              <a:rPr lang="en-US" dirty="0"/>
              <a:t>Floes</a:t>
            </a:r>
          </a:p>
          <a:p>
            <a:pPr algn="ctr"/>
            <a:r>
              <a:rPr lang="en-US" dirty="0"/>
              <a:t>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4ECCC9-9CAF-A640-A478-464A39536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9" y="1555378"/>
            <a:ext cx="1467556" cy="990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EB938D-6F08-6F42-8DB0-78FB2CA24154}"/>
              </a:ext>
            </a:extLst>
          </p:cNvPr>
          <p:cNvSpPr txBox="1"/>
          <p:nvPr/>
        </p:nvSpPr>
        <p:spPr>
          <a:xfrm>
            <a:off x="883883" y="937276"/>
            <a:ext cx="670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Local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C0E095-A0DB-4E43-AEF8-CA87E1259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587" y="897798"/>
            <a:ext cx="1123950" cy="37855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43EF7D-8682-7D4C-B53B-79AE4C80F439}"/>
              </a:ext>
            </a:extLst>
          </p:cNvPr>
          <p:cNvSpPr txBox="1"/>
          <p:nvPr/>
        </p:nvSpPr>
        <p:spPr>
          <a:xfrm>
            <a:off x="152400" y="3460077"/>
            <a:ext cx="1403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 Iteration</a:t>
            </a:r>
          </a:p>
          <a:p>
            <a:r>
              <a:rPr lang="en-US" dirty="0"/>
              <a:t>Testing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DA7FC3E-B4A3-BB44-8CA8-6E09B41A532D}"/>
              </a:ext>
            </a:extLst>
          </p:cNvPr>
          <p:cNvSpPr/>
          <p:nvPr/>
        </p:nvSpPr>
        <p:spPr>
          <a:xfrm>
            <a:off x="3043518" y="2126577"/>
            <a:ext cx="1981200" cy="2667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956960-3546-A945-9127-BB0FEFDF5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18" y="2126577"/>
            <a:ext cx="1071282" cy="95573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F053BD6-86A8-384B-9E97-B417B8410C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16188" y="3072716"/>
            <a:ext cx="916641" cy="189735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5B208D6-E032-424C-AD7B-08C22FFAC1EC}"/>
              </a:ext>
            </a:extLst>
          </p:cNvPr>
          <p:cNvSpPr/>
          <p:nvPr/>
        </p:nvSpPr>
        <p:spPr>
          <a:xfrm>
            <a:off x="3203042" y="2364863"/>
            <a:ext cx="723900" cy="6640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6BE58D-6482-7344-8A92-E8FFEAB8A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66" y="2494376"/>
            <a:ext cx="636251" cy="429469"/>
          </a:xfrm>
          <a:prstGeom prst="rect">
            <a:avLst/>
          </a:prstGeom>
        </p:spPr>
      </p:pic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C546A6C0-253C-794D-8935-09D7E0526C5C}"/>
              </a:ext>
            </a:extLst>
          </p:cNvPr>
          <p:cNvCxnSpPr>
            <a:cxnSpLocks/>
            <a:stCxn id="10" idx="3"/>
            <a:endCxn id="19" idx="1"/>
          </p:cNvCxnSpPr>
          <p:nvPr/>
        </p:nvCxnSpPr>
        <p:spPr>
          <a:xfrm>
            <a:off x="2092747" y="2405187"/>
            <a:ext cx="848535" cy="699613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F571FE3-AA9D-D746-8A26-2B9077D98C53}"/>
              </a:ext>
            </a:extLst>
          </p:cNvPr>
          <p:cNvSpPr txBox="1"/>
          <p:nvPr/>
        </p:nvSpPr>
        <p:spPr>
          <a:xfrm>
            <a:off x="2137743" y="1834189"/>
            <a:ext cx="854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Package</a:t>
            </a:r>
          </a:p>
          <a:p>
            <a:pPr algn="ctr"/>
            <a:r>
              <a:rPr lang="en-US" sz="1600" dirty="0"/>
              <a:t>Upload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DDF0ECB-26CD-9745-B7A9-E41F890910F8}"/>
              </a:ext>
            </a:extLst>
          </p:cNvPr>
          <p:cNvSpPr/>
          <p:nvPr/>
        </p:nvSpPr>
        <p:spPr>
          <a:xfrm>
            <a:off x="3428487" y="3341141"/>
            <a:ext cx="723900" cy="6873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D405A34-AF26-A743-B08F-B5ACD90C8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11" y="3470653"/>
            <a:ext cx="636251" cy="429469"/>
          </a:xfrm>
          <a:prstGeom prst="rect">
            <a:avLst/>
          </a:prstGeom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AC16AF6-5F77-FE49-A2BB-F9AAD10F29A5}"/>
              </a:ext>
            </a:extLst>
          </p:cNvPr>
          <p:cNvSpPr/>
          <p:nvPr/>
        </p:nvSpPr>
        <p:spPr>
          <a:xfrm>
            <a:off x="3428487" y="4067359"/>
            <a:ext cx="723900" cy="6873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F9A214A-FA1E-6946-98AA-15FB3F607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11" y="4196871"/>
            <a:ext cx="636251" cy="42946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AABE7B2-7ECA-9745-A0E7-BA187D8C2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843437"/>
            <a:ext cx="688955" cy="50178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EFDA797-93C1-3346-8261-D9B0EFAF1543}"/>
              </a:ext>
            </a:extLst>
          </p:cNvPr>
          <p:cNvSpPr txBox="1"/>
          <p:nvPr/>
        </p:nvSpPr>
        <p:spPr>
          <a:xfrm>
            <a:off x="3679397" y="1725490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Build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0F4B0A4-3ABB-D24E-92A4-6E40973218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771" y="1080064"/>
            <a:ext cx="2639864" cy="15678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650B3FA-E397-E745-949D-793A27321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93" y="3050016"/>
            <a:ext cx="2900985" cy="171375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9663B91-4060-A84A-9999-419A4744F9DE}"/>
              </a:ext>
            </a:extLst>
          </p:cNvPr>
          <p:cNvSpPr txBox="1"/>
          <p:nvPr/>
        </p:nvSpPr>
        <p:spPr>
          <a:xfrm>
            <a:off x="5269883" y="2603199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Inspect</a:t>
            </a:r>
          </a:p>
        </p:txBody>
      </p: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03A8DAC2-0012-5C4F-8CE8-AB893D266266}"/>
              </a:ext>
            </a:extLst>
          </p:cNvPr>
          <p:cNvCxnSpPr>
            <a:cxnSpLocks/>
            <a:endCxn id="25" idx="1"/>
          </p:cNvCxnSpPr>
          <p:nvPr/>
        </p:nvCxnSpPr>
        <p:spPr>
          <a:xfrm rot="5400000" flipH="1" flipV="1">
            <a:off x="4931880" y="2085817"/>
            <a:ext cx="1589700" cy="114608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3F331B89-B92A-854F-A0A3-EEB0317848C6}"/>
              </a:ext>
            </a:extLst>
          </p:cNvPr>
          <p:cNvCxnSpPr>
            <a:cxnSpLocks/>
            <a:stCxn id="3" idx="3"/>
            <a:endCxn id="30" idx="1"/>
          </p:cNvCxnSpPr>
          <p:nvPr/>
        </p:nvCxnSpPr>
        <p:spPr>
          <a:xfrm>
            <a:off x="5024718" y="3460077"/>
            <a:ext cx="1109475" cy="44681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5FF2FC4-AC8A-964D-9B2B-F92035E1836E}"/>
              </a:ext>
            </a:extLst>
          </p:cNvPr>
          <p:cNvSpPr txBox="1"/>
          <p:nvPr/>
        </p:nvSpPr>
        <p:spPr>
          <a:xfrm>
            <a:off x="5304274" y="1494675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C9B2D1-682D-9D45-855A-C6D431E6D27F}"/>
              </a:ext>
            </a:extLst>
          </p:cNvPr>
          <p:cNvSpPr txBox="1"/>
          <p:nvPr/>
        </p:nvSpPr>
        <p:spPr>
          <a:xfrm>
            <a:off x="5319137" y="3913264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Cubes</a:t>
            </a:r>
          </a:p>
        </p:txBody>
      </p:sp>
    </p:spTree>
    <p:extLst>
      <p:ext uri="{BB962C8B-B14F-4D97-AF65-F5344CB8AC3E}">
        <p14:creationId xmlns:p14="http://schemas.microsoft.com/office/powerpoint/2010/main" val="1319166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2978B-AC85-0A49-A057-EABA509C0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 for Floe building</a:t>
            </a:r>
          </a:p>
        </p:txBody>
      </p:sp>
      <p:pic>
        <p:nvPicPr>
          <p:cNvPr id="4" name="Online Media 3" descr="orion_demo_build_fast">
            <a:hlinkClick r:id="" action="ppaction://media"/>
            <a:extLst>
              <a:ext uri="{FF2B5EF4-FFF2-40B4-BE49-F238E27FC236}">
                <a16:creationId xmlns:a16="http://schemas.microsoft.com/office/drawing/2014/main" id="{587DA6CA-9F4A-5C4B-99EC-9AB3F90146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06" y="421960"/>
            <a:ext cx="8916988" cy="466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2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4BD6C72-9D88-124C-90C3-DE5291477373}"/>
              </a:ext>
            </a:extLst>
          </p:cNvPr>
          <p:cNvSpPr/>
          <p:nvPr/>
        </p:nvSpPr>
        <p:spPr>
          <a:xfrm>
            <a:off x="278774" y="927006"/>
            <a:ext cx="8408025" cy="976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  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Workflow Tool: Floe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55B434-E3A9-0445-B6AD-57A1C4EBE009}"/>
              </a:ext>
            </a:extLst>
          </p:cNvPr>
          <p:cNvSpPr/>
          <p:nvPr/>
        </p:nvSpPr>
        <p:spPr>
          <a:xfrm>
            <a:off x="278774" y="1962150"/>
            <a:ext cx="8408026" cy="29527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     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Platform: Orion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7789C-3804-A24D-96AD-CBD20565E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C3471-F91E-5A41-957F-588D98ED11F2}" type="datetime4">
              <a:rPr lang="en-US" smtClean="0"/>
              <a:pPr>
                <a:defRPr/>
              </a:pPr>
              <a:t>August 21, 2019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FFF99A-FC56-7B46-8AB8-244974D1E41A}"/>
              </a:ext>
            </a:extLst>
          </p:cNvPr>
          <p:cNvSpPr/>
          <p:nvPr/>
        </p:nvSpPr>
        <p:spPr>
          <a:xfrm>
            <a:off x="3733800" y="3968354"/>
            <a:ext cx="4876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Distributed Consensus (</a:t>
            </a:r>
            <a:r>
              <a:rPr lang="en-US" dirty="0" err="1"/>
              <a:t>Paxos</a:t>
            </a:r>
            <a:r>
              <a:rPr lang="en-US" dirty="0"/>
              <a:t>/Raft)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C97601-E4F2-2C49-B5CA-CFA88041BE81}"/>
              </a:ext>
            </a:extLst>
          </p:cNvPr>
          <p:cNvSpPr/>
          <p:nvPr/>
        </p:nvSpPr>
        <p:spPr>
          <a:xfrm>
            <a:off x="3733800" y="2982558"/>
            <a:ext cx="4876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Orchestrators (Kubernetes, ECS, OpenShift, …)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27B803-BD65-CE47-A490-161E941EBDCF}"/>
              </a:ext>
            </a:extLst>
          </p:cNvPr>
          <p:cNvSpPr/>
          <p:nvPr/>
        </p:nvSpPr>
        <p:spPr>
          <a:xfrm>
            <a:off x="3733800" y="1996762"/>
            <a:ext cx="4876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Containers (Docker, </a:t>
            </a:r>
            <a:r>
              <a:rPr lang="en-US" dirty="0" err="1"/>
              <a:t>runc</a:t>
            </a:r>
            <a:r>
              <a:rPr lang="en-US" dirty="0"/>
              <a:t>, </a:t>
            </a:r>
            <a:r>
              <a:rPr lang="en-US" dirty="0" err="1"/>
              <a:t>rkt</a:t>
            </a:r>
            <a:r>
              <a:rPr lang="en-US" dirty="0"/>
              <a:t>, …)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1527F7-A449-FA45-B762-6387359E4F88}"/>
              </a:ext>
            </a:extLst>
          </p:cNvPr>
          <p:cNvSpPr/>
          <p:nvPr/>
        </p:nvSpPr>
        <p:spPr>
          <a:xfrm>
            <a:off x="3733800" y="996063"/>
            <a:ext cx="4876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Application (or </a:t>
            </a:r>
            <a:r>
              <a:rPr lang="en-US" dirty="0" err="1"/>
              <a:t>FaaS</a:t>
            </a:r>
            <a:r>
              <a:rPr lang="en-US" dirty="0"/>
              <a:t>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BB02884-5C3D-664C-A3B1-32AD6C84C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34632"/>
            <a:ext cx="8077200" cy="765572"/>
          </a:xfrm>
        </p:spPr>
        <p:txBody>
          <a:bodyPr/>
          <a:lstStyle/>
          <a:p>
            <a:r>
              <a:rPr lang="en-US" dirty="0"/>
              <a:t>What is </a:t>
            </a:r>
            <a:r>
              <a:rPr lang="en-US" b="1" dirty="0"/>
              <a:t>Orion</a:t>
            </a:r>
            <a:r>
              <a:rPr lang="en-US" dirty="0"/>
              <a:t> doing?</a:t>
            </a:r>
          </a:p>
        </p:txBody>
      </p:sp>
    </p:spTree>
    <p:extLst>
      <p:ext uri="{BB962C8B-B14F-4D97-AF65-F5344CB8AC3E}">
        <p14:creationId xmlns:p14="http://schemas.microsoft.com/office/powerpoint/2010/main" val="1651639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4B2BD669-3063-CE4A-A19A-2F1BDF790C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255"/>
          <a:stretch/>
        </p:blipFill>
        <p:spPr>
          <a:xfrm>
            <a:off x="4495800" y="895350"/>
            <a:ext cx="4886420" cy="2563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F57029-2CB0-C244-AC02-DEBF5CA9D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68"/>
          <a:stretch/>
        </p:blipFill>
        <p:spPr>
          <a:xfrm>
            <a:off x="251012" y="1200150"/>
            <a:ext cx="4800600" cy="25635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639C97-93D9-974F-8216-2D599D135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303700"/>
            <a:ext cx="4886420" cy="25411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81BBC2-E179-E245-8222-2BD3D4E07C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0" y="2757699"/>
            <a:ext cx="4940300" cy="2209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E4ADC7-B7A1-224F-9C89-11C4AE705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Orion weaves together Cloud Complexity</a:t>
            </a:r>
          </a:p>
        </p:txBody>
      </p:sp>
    </p:spTree>
    <p:extLst>
      <p:ext uri="{BB962C8B-B14F-4D97-AF65-F5344CB8AC3E}">
        <p14:creationId xmlns:p14="http://schemas.microsoft.com/office/powerpoint/2010/main" val="264672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066A5-73E3-E446-834A-CBDE22CA0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Orion</a:t>
            </a:r>
            <a:r>
              <a:rPr lang="en-US" dirty="0"/>
              <a:t>: a </a:t>
            </a:r>
            <a:r>
              <a:rPr lang="en-US" i="1" dirty="0"/>
              <a:t>Serverless</a:t>
            </a:r>
            <a:r>
              <a:rPr lang="en-US" dirty="0"/>
              <a:t> Cloud platform for CADD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F7B5A-5497-3B49-A718-9BF07EFC1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952750"/>
            <a:ext cx="8763000" cy="2031206"/>
          </a:xfrm>
        </p:spPr>
        <p:txBody>
          <a:bodyPr/>
          <a:lstStyle/>
          <a:p>
            <a:r>
              <a:rPr lang="en-US" dirty="0"/>
              <a:t>Bring the advances of cloud computing to drug discovery</a:t>
            </a:r>
          </a:p>
          <a:p>
            <a:pPr lvl="1"/>
            <a:r>
              <a:rPr lang="en-US" dirty="0"/>
              <a:t>Elastic parallelism</a:t>
            </a:r>
          </a:p>
          <a:p>
            <a:pPr lvl="1"/>
            <a:r>
              <a:rPr lang="en-US" dirty="0"/>
              <a:t>Fault tolerance</a:t>
            </a:r>
          </a:p>
          <a:p>
            <a:pPr lvl="1"/>
            <a:r>
              <a:rPr lang="en-US" dirty="0"/>
              <a:t>Software defined infrastructure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DF66E-DF9A-784E-A90C-F49C98DDF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C3471-F91E-5A41-957F-588D98ED11F2}" type="datetime4">
              <a:rPr lang="en-US" smtClean="0"/>
              <a:pPr>
                <a:defRPr/>
              </a:pPr>
              <a:t>August 22, 2019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FC0ED-0E37-A442-BF53-3A7B1A247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141" y="997966"/>
            <a:ext cx="2941665" cy="19547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72EA52-A9B7-754C-B78C-E6D03D8588DE}"/>
              </a:ext>
            </a:extLst>
          </p:cNvPr>
          <p:cNvSpPr/>
          <p:nvPr/>
        </p:nvSpPr>
        <p:spPr>
          <a:xfrm>
            <a:off x="549682" y="1248311"/>
            <a:ext cx="4422665" cy="132343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“Serverless computing</a:t>
            </a:r>
            <a:r>
              <a:rPr lang="en-US" sz="2000" dirty="0"/>
              <a:t> is… referring to a </a:t>
            </a:r>
            <a:r>
              <a:rPr lang="en-US" sz="2000" dirty="0">
                <a:hlinkClick r:id="rId3" tooltip="Cloud-computing"/>
              </a:rPr>
              <a:t>cloud-computing</a:t>
            </a:r>
            <a:r>
              <a:rPr lang="en-US" sz="2000" dirty="0"/>
              <a:t> </a:t>
            </a:r>
            <a:r>
              <a:rPr lang="en-US" sz="2000" dirty="0">
                <a:hlinkClick r:id="rId4" tooltip="Execution model"/>
              </a:rPr>
              <a:t>execution model</a:t>
            </a:r>
            <a:r>
              <a:rPr lang="en-US" sz="2000" dirty="0"/>
              <a:t> in which the cloud provider runs the server…” –Wikipedia</a:t>
            </a:r>
          </a:p>
        </p:txBody>
      </p:sp>
    </p:spTree>
    <p:extLst>
      <p:ext uri="{BB962C8B-B14F-4D97-AF65-F5344CB8AC3E}">
        <p14:creationId xmlns:p14="http://schemas.microsoft.com/office/powerpoint/2010/main" val="240051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606CA5-7A06-714D-8352-6C430C3BFB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49"/>
          <a:stretch/>
        </p:blipFill>
        <p:spPr>
          <a:xfrm>
            <a:off x="7004050" y="1360374"/>
            <a:ext cx="1911350" cy="20023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F5C2A4-11C2-FC47-90D0-D5FF4801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Scheduler/</a:t>
            </a:r>
            <a:r>
              <a:rPr lang="en-US" b="1" dirty="0"/>
              <a:t>Orion</a:t>
            </a:r>
            <a:r>
              <a:rPr lang="en-US" dirty="0"/>
              <a:t> Engine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3B1BE-883A-4B4B-9501-37E64BE2D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01327"/>
            <a:ext cx="8229600" cy="3648077"/>
          </a:xfrm>
        </p:spPr>
        <p:txBody>
          <a:bodyPr/>
          <a:lstStyle/>
          <a:p>
            <a:r>
              <a:rPr lang="en-US" dirty="0"/>
              <a:t>Decides when/where everything in Orion runs</a:t>
            </a:r>
          </a:p>
          <a:p>
            <a:pPr lvl="1"/>
            <a:r>
              <a:rPr lang="en-US" dirty="0"/>
              <a:t>Pools of Autoscaling Groups</a:t>
            </a:r>
          </a:p>
          <a:p>
            <a:r>
              <a:rPr lang="en-US" dirty="0"/>
              <a:t>Per-Cube</a:t>
            </a:r>
          </a:p>
          <a:p>
            <a:pPr lvl="1"/>
            <a:r>
              <a:rPr lang="en-US" dirty="0"/>
              <a:t>HW requirements</a:t>
            </a:r>
          </a:p>
          <a:p>
            <a:pPr lvl="1"/>
            <a:r>
              <a:rPr lang="en-US" dirty="0"/>
              <a:t>Scaling parameters</a:t>
            </a:r>
          </a:p>
          <a:p>
            <a:r>
              <a:rPr lang="en-US" dirty="0"/>
              <a:t>Fair Share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4E5CE1-1046-284C-BBEF-5C0F763AB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450" y="2956708"/>
            <a:ext cx="2438400" cy="81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8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tachometer">
            <a:hlinkClick r:id="" action="ppaction://media"/>
            <a:extLst>
              <a:ext uri="{FF2B5EF4-FFF2-40B4-BE49-F238E27FC236}">
                <a16:creationId xmlns:a16="http://schemas.microsoft.com/office/drawing/2014/main" id="{1298EC1B-EF56-FC49-8D5D-57543EEB69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32886" y="921924"/>
            <a:ext cx="3211417" cy="18185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Native Computing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01328"/>
            <a:ext cx="5486400" cy="368379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Scalability</a:t>
            </a:r>
          </a:p>
          <a:p>
            <a:pPr lvl="1"/>
            <a:r>
              <a:rPr lang="en-US" dirty="0"/>
              <a:t>From 1 instance to 10,000’s of CPUs</a:t>
            </a:r>
          </a:p>
          <a:p>
            <a:pPr lvl="2"/>
            <a:r>
              <a:rPr lang="en-US" dirty="0"/>
              <a:t>Peak usage easily managed</a:t>
            </a:r>
          </a:p>
          <a:p>
            <a:r>
              <a:rPr lang="en-US" dirty="0"/>
              <a:t>Elasticity</a:t>
            </a:r>
          </a:p>
          <a:p>
            <a:pPr lvl="1"/>
            <a:r>
              <a:rPr lang="en-US" dirty="0"/>
              <a:t>Automatically and reliably adapt to workload</a:t>
            </a:r>
          </a:p>
          <a:p>
            <a:pPr lvl="2"/>
            <a:r>
              <a:rPr lang="en-US" dirty="0"/>
              <a:t>Pay only for what you use</a:t>
            </a:r>
          </a:p>
          <a:p>
            <a:r>
              <a:rPr lang="en-US" dirty="0"/>
              <a:t>Fault Tolerance</a:t>
            </a:r>
          </a:p>
          <a:p>
            <a:pPr lvl="1"/>
            <a:r>
              <a:rPr lang="en-US" dirty="0"/>
              <a:t>Continue operating when some components fail</a:t>
            </a:r>
          </a:p>
        </p:txBody>
      </p:sp>
      <p:pic>
        <p:nvPicPr>
          <p:cNvPr id="9" name="jenga_fault_tolerance">
            <a:hlinkClick r:id="" action="ppaction://media"/>
            <a:extLst>
              <a:ext uri="{FF2B5EF4-FFF2-40B4-BE49-F238E27FC236}">
                <a16:creationId xmlns:a16="http://schemas.microsoft.com/office/drawing/2014/main" id="{EA45B4E2-7D83-EE42-A285-4B30C71C8DE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3541.3442" end="650.16869999999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28447" y="1159668"/>
            <a:ext cx="3205998" cy="3567113"/>
          </a:xfrm>
          <a:prstGeom prst="rect">
            <a:avLst/>
          </a:prstGeom>
        </p:spPr>
      </p:pic>
      <p:pic>
        <p:nvPicPr>
          <p:cNvPr id="6" name="Online Media 5" descr="elastic">
            <a:hlinkClick r:id="" action="ppaction://media"/>
            <a:extLst>
              <a:ext uri="{FF2B5EF4-FFF2-40B4-BE49-F238E27FC236}">
                <a16:creationId xmlns:a16="http://schemas.microsoft.com/office/drawing/2014/main" id="{E0D1A309-92E4-3849-A2D8-F6118084655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74123" y="1885189"/>
            <a:ext cx="2914645" cy="218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5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A140-6B00-774D-9B54-1F84F7BE4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</a:t>
            </a:r>
            <a:r>
              <a:rPr lang="en-US" b="1" dirty="0"/>
              <a:t>Orion</a:t>
            </a:r>
            <a:r>
              <a:rPr lang="en-US" dirty="0"/>
              <a:t> make our CADD world better?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11F10-5A71-5D4F-B3EA-436AC90D9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23950"/>
            <a:ext cx="8229600" cy="3689969"/>
          </a:xfrm>
        </p:spPr>
        <p:txBody>
          <a:bodyPr/>
          <a:lstStyle/>
          <a:p>
            <a:r>
              <a:rPr lang="en-US" dirty="0"/>
              <a:t>Virtual Screening</a:t>
            </a:r>
          </a:p>
          <a:p>
            <a:pPr lvl="1"/>
            <a:r>
              <a:rPr lang="en-US" dirty="0"/>
              <a:t>Structure-based: </a:t>
            </a:r>
            <a:r>
              <a:rPr lang="en-US" dirty="0" err="1"/>
              <a:t>GigaDocking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Ligand-based:  </a:t>
            </a:r>
            <a:r>
              <a:rPr lang="en-US" dirty="0" err="1"/>
              <a:t>FastRocs</a:t>
            </a:r>
            <a:endParaRPr lang="en-US" dirty="0"/>
          </a:p>
          <a:p>
            <a:r>
              <a:rPr lang="en-US" dirty="0"/>
              <a:t>Lead optimization</a:t>
            </a:r>
          </a:p>
          <a:p>
            <a:pPr lvl="1"/>
            <a:r>
              <a:rPr lang="en-US" dirty="0"/>
              <a:t>Short-trajectory MD</a:t>
            </a:r>
          </a:p>
          <a:p>
            <a:pPr lvl="1"/>
            <a:r>
              <a:rPr lang="en-US" dirty="0"/>
              <a:t>Large-scale torsion scan</a:t>
            </a:r>
          </a:p>
          <a:p>
            <a:r>
              <a:rPr lang="en-US" dirty="0"/>
              <a:t>Process</a:t>
            </a:r>
          </a:p>
          <a:p>
            <a:pPr lvl="1"/>
            <a:r>
              <a:rPr lang="en-US" dirty="0"/>
              <a:t>Crystal Structure Prediction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753A3B7-5252-064C-914B-BEEF270CF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091045"/>
            <a:ext cx="3430722" cy="381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77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76D6F-8F17-F940-B512-D18F9B4B6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GigaDocking</a:t>
            </a:r>
            <a:r>
              <a:rPr lang="en-US" dirty="0"/>
              <a:t> in </a:t>
            </a:r>
            <a:r>
              <a:rPr lang="en-US" b="1" dirty="0"/>
              <a:t>Orion</a:t>
            </a:r>
            <a:r>
              <a:rPr lang="en-US" dirty="0"/>
              <a:t>: Enamine Real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BBDC4-A5B7-D541-B561-0EA78BEF0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621" y="1203722"/>
            <a:ext cx="4419600" cy="3581400"/>
          </a:xfrm>
        </p:spPr>
        <p:txBody>
          <a:bodyPr/>
          <a:lstStyle/>
          <a:p>
            <a:r>
              <a:rPr lang="en-US" sz="2400" dirty="0"/>
              <a:t>Enamine Real : Vendor Database</a:t>
            </a:r>
          </a:p>
          <a:p>
            <a:pPr lvl="1"/>
            <a:r>
              <a:rPr lang="en-US" sz="2000" dirty="0"/>
              <a:t>Available – ~85% in 3-4 weeks</a:t>
            </a:r>
          </a:p>
          <a:p>
            <a:pPr lvl="1"/>
            <a:r>
              <a:rPr lang="en-US" sz="2000" dirty="0"/>
              <a:t>&gt;200,000 reagents in stock</a:t>
            </a:r>
          </a:p>
          <a:p>
            <a:pPr lvl="1"/>
            <a:r>
              <a:rPr lang="en-US" sz="2000" dirty="0"/>
              <a:t>137 reaction protocols</a:t>
            </a:r>
          </a:p>
          <a:p>
            <a:pPr lvl="3"/>
            <a:endParaRPr lang="en-US" b="1" u="sng" dirty="0"/>
          </a:p>
          <a:p>
            <a:r>
              <a:rPr lang="en-US" sz="2400" b="1" u="sng" dirty="0"/>
              <a:t>1.43 Billion</a:t>
            </a:r>
            <a:r>
              <a:rPr lang="en-US" sz="2400" i="1" dirty="0"/>
              <a:t> stereo enumerated</a:t>
            </a:r>
          </a:p>
          <a:p>
            <a:pPr lvl="1"/>
            <a:r>
              <a:rPr lang="en-US" sz="2000" dirty="0"/>
              <a:t>738 Million unenumerated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73C9496-7F88-8B41-BCC0-14E2D4C5F2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8853922"/>
              </p:ext>
            </p:extLst>
          </p:nvPr>
        </p:nvGraphicFramePr>
        <p:xfrm>
          <a:off x="5161547" y="1476375"/>
          <a:ext cx="3810000" cy="340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8F933AA-31DB-B343-9F25-395CE286A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063" y="565419"/>
            <a:ext cx="1325473" cy="675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C365E7-3C60-4945-A382-1E8E2900026C}"/>
              </a:ext>
            </a:extLst>
          </p:cNvPr>
          <p:cNvSpPr txBox="1"/>
          <p:nvPr/>
        </p:nvSpPr>
        <p:spPr>
          <a:xfrm>
            <a:off x="457200" y="4374347"/>
            <a:ext cx="6241260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Ultra-large library docking for discovering new chemotypes.</a:t>
            </a:r>
          </a:p>
          <a:p>
            <a:r>
              <a:rPr lang="en-US" dirty="0" err="1"/>
              <a:t>Lyu</a:t>
            </a:r>
            <a:r>
              <a:rPr lang="en-US" dirty="0"/>
              <a:t> et al., Nature (2019) </a:t>
            </a:r>
            <a:r>
              <a:rPr lang="en-US" b="1" dirty="0"/>
              <a:t>566</a:t>
            </a:r>
            <a:r>
              <a:rPr lang="en-US" dirty="0"/>
              <a:t>, 224-229. (170 Million compounds)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B4FAE97-EB73-CD4F-873F-6B1B86E887C9}"/>
              </a:ext>
            </a:extLst>
          </p:cNvPr>
          <p:cNvCxnSpPr>
            <a:cxnSpLocks/>
          </p:cNvCxnSpPr>
          <p:nvPr/>
        </p:nvCxnSpPr>
        <p:spPr>
          <a:xfrm flipH="1">
            <a:off x="6698460" y="4491216"/>
            <a:ext cx="1150140" cy="24351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11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DC099-8224-BB41-8699-2AB3F9F0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58378"/>
            <a:ext cx="8458200" cy="765572"/>
          </a:xfrm>
        </p:spPr>
        <p:txBody>
          <a:bodyPr/>
          <a:lstStyle/>
          <a:p>
            <a:r>
              <a:rPr lang="en-US" dirty="0"/>
              <a:t>Target: Purine Nucleoside Phosphorylase (PNPH)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51925-23AF-7546-8E33-DC5AD7E89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10" y="1336426"/>
            <a:ext cx="4343400" cy="2232422"/>
          </a:xfrm>
        </p:spPr>
        <p:txBody>
          <a:bodyPr/>
          <a:lstStyle/>
          <a:p>
            <a:r>
              <a:rPr lang="en-US" sz="2400" dirty="0"/>
              <a:t>Docking: FRED (all defaults)</a:t>
            </a:r>
          </a:p>
          <a:p>
            <a:r>
              <a:rPr lang="en-US" sz="2400" dirty="0"/>
              <a:t>Run (Wall) Time : 24 hours</a:t>
            </a:r>
          </a:p>
          <a:p>
            <a:r>
              <a:rPr lang="en-US" sz="2400" dirty="0"/>
              <a:t>CPU Time : 47.5 Years</a:t>
            </a:r>
          </a:p>
          <a:p>
            <a:r>
              <a:rPr lang="en-US" sz="2400" dirty="0"/>
              <a:t>Max CPUs used 27K</a:t>
            </a:r>
          </a:p>
          <a:p>
            <a:r>
              <a:rPr lang="en-US" sz="2400" dirty="0"/>
              <a:t>Orion Compute Cost $12,000</a:t>
            </a:r>
          </a:p>
        </p:txBody>
      </p:sp>
      <p:sp>
        <p:nvSpPr>
          <p:cNvPr id="4" name="Flowchart: Magnetic Disk 3">
            <a:extLst>
              <a:ext uri="{FF2B5EF4-FFF2-40B4-BE49-F238E27FC236}">
                <a16:creationId xmlns:a16="http://schemas.microsoft.com/office/drawing/2014/main" id="{7D66E3D2-CD57-654A-8AA3-A6EC09D0AE5A}"/>
              </a:ext>
            </a:extLst>
          </p:cNvPr>
          <p:cNvSpPr/>
          <p:nvPr/>
        </p:nvSpPr>
        <p:spPr>
          <a:xfrm>
            <a:off x="3964145" y="3584994"/>
            <a:ext cx="1159308" cy="56610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Receptor</a:t>
            </a:r>
          </a:p>
        </p:txBody>
      </p:sp>
      <p:sp>
        <p:nvSpPr>
          <p:cNvPr id="5" name="Flowchart: Magnetic Disk 4">
            <a:extLst>
              <a:ext uri="{FF2B5EF4-FFF2-40B4-BE49-F238E27FC236}">
                <a16:creationId xmlns:a16="http://schemas.microsoft.com/office/drawing/2014/main" id="{41289CFF-9AC3-1549-9509-02C67AEC04A5}"/>
              </a:ext>
            </a:extLst>
          </p:cNvPr>
          <p:cNvSpPr/>
          <p:nvPr/>
        </p:nvSpPr>
        <p:spPr>
          <a:xfrm>
            <a:off x="4572000" y="1123950"/>
            <a:ext cx="1580147" cy="101091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142</a:t>
            </a:r>
          </a:p>
          <a:p>
            <a:pPr algn="ctr"/>
            <a:r>
              <a:rPr lang="en-US" dirty="0"/>
              <a:t>DUD-E Actives</a:t>
            </a:r>
          </a:p>
          <a:p>
            <a:pPr algn="ctr"/>
            <a:r>
              <a:rPr lang="en-US" dirty="0"/>
              <a:t>(Omega Confs)</a:t>
            </a:r>
          </a:p>
        </p:txBody>
      </p:sp>
      <p:sp>
        <p:nvSpPr>
          <p:cNvPr id="6" name="Flowchart: Magnetic Disk 5">
            <a:extLst>
              <a:ext uri="{FF2B5EF4-FFF2-40B4-BE49-F238E27FC236}">
                <a16:creationId xmlns:a16="http://schemas.microsoft.com/office/drawing/2014/main" id="{376D6A8E-E61F-7A4E-AEAB-9155722F6819}"/>
              </a:ext>
            </a:extLst>
          </p:cNvPr>
          <p:cNvSpPr/>
          <p:nvPr/>
        </p:nvSpPr>
        <p:spPr>
          <a:xfrm>
            <a:off x="6858000" y="1047750"/>
            <a:ext cx="2121568" cy="1141209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1.43Billion</a:t>
            </a:r>
          </a:p>
          <a:p>
            <a:pPr algn="ctr"/>
            <a:r>
              <a:rPr lang="en-US" dirty="0"/>
              <a:t>Real Enamine</a:t>
            </a:r>
          </a:p>
          <a:p>
            <a:pPr algn="ctr"/>
            <a:r>
              <a:rPr lang="en-US" dirty="0"/>
              <a:t>(Omega Confs)</a:t>
            </a:r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12BAFA4B-5111-7742-B169-7D968E5B3BEF}"/>
              </a:ext>
            </a:extLst>
          </p:cNvPr>
          <p:cNvSpPr/>
          <p:nvPr/>
        </p:nvSpPr>
        <p:spPr>
          <a:xfrm>
            <a:off x="5674906" y="2677853"/>
            <a:ext cx="1387908" cy="946877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FRED</a:t>
            </a:r>
          </a:p>
        </p:txBody>
      </p:sp>
      <p:cxnSp>
        <p:nvCxnSpPr>
          <p:cNvPr id="8" name="Connector: Elbow 8">
            <a:extLst>
              <a:ext uri="{FF2B5EF4-FFF2-40B4-BE49-F238E27FC236}">
                <a16:creationId xmlns:a16="http://schemas.microsoft.com/office/drawing/2014/main" id="{5F87EAAA-B114-A948-AE79-1CA221DD9EF6}"/>
              </a:ext>
            </a:extLst>
          </p:cNvPr>
          <p:cNvCxnSpPr>
            <a:cxnSpLocks/>
            <a:stCxn id="5" idx="3"/>
            <a:endCxn id="7" idx="0"/>
          </p:cNvCxnSpPr>
          <p:nvPr/>
        </p:nvCxnSpPr>
        <p:spPr>
          <a:xfrm rot="16200000" flipH="1">
            <a:off x="5653152" y="1843784"/>
            <a:ext cx="542991" cy="1125146"/>
          </a:xfrm>
          <a:prstGeom prst="bentConnector3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Elbow 10">
            <a:extLst>
              <a:ext uri="{FF2B5EF4-FFF2-40B4-BE49-F238E27FC236}">
                <a16:creationId xmlns:a16="http://schemas.microsoft.com/office/drawing/2014/main" id="{2A3CCF5B-CF9A-0245-A418-6BAE117E335E}"/>
              </a:ext>
            </a:extLst>
          </p:cNvPr>
          <p:cNvCxnSpPr>
            <a:cxnSpLocks/>
            <a:stCxn id="6" idx="3"/>
            <a:endCxn id="7" idx="0"/>
          </p:cNvCxnSpPr>
          <p:nvPr/>
        </p:nvCxnSpPr>
        <p:spPr>
          <a:xfrm rot="5400000">
            <a:off x="6958555" y="1717624"/>
            <a:ext cx="488894" cy="1431564"/>
          </a:xfrm>
          <a:prstGeom prst="bentConnector3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12">
            <a:extLst>
              <a:ext uri="{FF2B5EF4-FFF2-40B4-BE49-F238E27FC236}">
                <a16:creationId xmlns:a16="http://schemas.microsoft.com/office/drawing/2014/main" id="{978D4E93-600D-354D-B313-D1CB359507C5}"/>
              </a:ext>
            </a:extLst>
          </p:cNvPr>
          <p:cNvCxnSpPr>
            <a:cxnSpLocks/>
            <a:stCxn id="4" idx="4"/>
            <a:endCxn id="7" idx="2"/>
          </p:cNvCxnSpPr>
          <p:nvPr/>
        </p:nvCxnSpPr>
        <p:spPr>
          <a:xfrm flipV="1">
            <a:off x="5123453" y="3269651"/>
            <a:ext cx="551453" cy="598395"/>
          </a:xfrm>
          <a:prstGeom prst="bentConnector3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ylinder 18">
            <a:extLst>
              <a:ext uri="{FF2B5EF4-FFF2-40B4-BE49-F238E27FC236}">
                <a16:creationId xmlns:a16="http://schemas.microsoft.com/office/drawing/2014/main" id="{41D0F73E-2AE0-CC4F-A8C5-3C54C996E8BF}"/>
              </a:ext>
            </a:extLst>
          </p:cNvPr>
          <p:cNvSpPr/>
          <p:nvPr/>
        </p:nvSpPr>
        <p:spPr>
          <a:xfrm>
            <a:off x="6368860" y="3806180"/>
            <a:ext cx="2582634" cy="102859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Docked Molecules</a:t>
            </a:r>
          </a:p>
          <a:p>
            <a:pPr algn="ctr"/>
            <a:r>
              <a:rPr lang="en-US" dirty="0"/>
              <a:t>Real Enamine + Actives</a:t>
            </a:r>
          </a:p>
        </p:txBody>
      </p:sp>
      <p:cxnSp>
        <p:nvCxnSpPr>
          <p:cNvPr id="12" name="Connector: Elbow 20">
            <a:extLst>
              <a:ext uri="{FF2B5EF4-FFF2-40B4-BE49-F238E27FC236}">
                <a16:creationId xmlns:a16="http://schemas.microsoft.com/office/drawing/2014/main" id="{6FC674BD-C282-864B-A773-E964243B0C3A}"/>
              </a:ext>
            </a:extLst>
          </p:cNvPr>
          <p:cNvCxnSpPr>
            <a:cxnSpLocks/>
            <a:stCxn id="7" idx="5"/>
            <a:endCxn id="11" idx="1"/>
          </p:cNvCxnSpPr>
          <p:nvPr/>
        </p:nvCxnSpPr>
        <p:spPr>
          <a:xfrm>
            <a:off x="7062814" y="3032932"/>
            <a:ext cx="597363" cy="773248"/>
          </a:xfrm>
          <a:prstGeom prst="bentConnector2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569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9BF2-7137-4D0D-B4FD-973CF75E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Computation: </a:t>
            </a:r>
            <a:r>
              <a:rPr lang="en-US" dirty="0" err="1"/>
              <a:t>FastROCS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3E7A49-B1AE-4174-90B8-01D43DC40062}"/>
              </a:ext>
            </a:extLst>
          </p:cNvPr>
          <p:cNvSpPr txBox="1">
            <a:spLocks/>
          </p:cNvSpPr>
          <p:nvPr/>
        </p:nvSpPr>
        <p:spPr>
          <a:xfrm>
            <a:off x="301337" y="1023640"/>
            <a:ext cx="2890751" cy="2600108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u="sng" dirty="0">
                <a:solidFill>
                  <a:schemeClr val="tx1"/>
                </a:solidFill>
              </a:rPr>
              <a:t>Docking Enamine Real</a:t>
            </a:r>
          </a:p>
          <a:p>
            <a:r>
              <a:rPr lang="en-US" sz="1800" dirty="0">
                <a:solidFill>
                  <a:schemeClr val="tx1"/>
                </a:solidFill>
              </a:rPr>
              <a:t>Structure Based</a:t>
            </a:r>
          </a:p>
          <a:p>
            <a:r>
              <a:rPr lang="en-US" sz="1800" dirty="0">
                <a:solidFill>
                  <a:schemeClr val="tx1"/>
                </a:solidFill>
              </a:rPr>
              <a:t>Runtime 24Hours</a:t>
            </a:r>
          </a:p>
          <a:p>
            <a:r>
              <a:rPr lang="en-US" sz="1800" dirty="0">
                <a:solidFill>
                  <a:schemeClr val="tx1"/>
                </a:solidFill>
              </a:rPr>
              <a:t>Cost : </a:t>
            </a:r>
            <a:r>
              <a:rPr lang="en-US" sz="1800" b="1" dirty="0">
                <a:solidFill>
                  <a:schemeClr val="tx1"/>
                </a:solidFill>
              </a:rPr>
              <a:t>$12000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977DB-5E77-4175-8E6C-7F5028368F12}"/>
              </a:ext>
            </a:extLst>
          </p:cNvPr>
          <p:cNvSpPr txBox="1">
            <a:spLocks/>
          </p:cNvSpPr>
          <p:nvPr/>
        </p:nvSpPr>
        <p:spPr>
          <a:xfrm>
            <a:off x="6247708" y="925296"/>
            <a:ext cx="3179447" cy="2600108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u="sng" dirty="0" err="1">
                <a:solidFill>
                  <a:schemeClr val="tx1"/>
                </a:solidFill>
              </a:rPr>
              <a:t>FastROCS</a:t>
            </a:r>
            <a:r>
              <a:rPr lang="en-US" sz="1800" u="sng" dirty="0">
                <a:solidFill>
                  <a:schemeClr val="tx1"/>
                </a:solidFill>
              </a:rPr>
              <a:t> on Enamine Real</a:t>
            </a:r>
          </a:p>
          <a:p>
            <a:r>
              <a:rPr lang="en-US" sz="1800" dirty="0">
                <a:solidFill>
                  <a:schemeClr val="tx1"/>
                </a:solidFill>
              </a:rPr>
              <a:t>3D Ligand Based</a:t>
            </a:r>
          </a:p>
          <a:p>
            <a:r>
              <a:rPr lang="en-US" sz="1800" dirty="0">
                <a:solidFill>
                  <a:schemeClr val="tx1"/>
                </a:solidFill>
              </a:rPr>
              <a:t>Runtime &lt; 30min</a:t>
            </a:r>
          </a:p>
          <a:p>
            <a:r>
              <a:rPr lang="en-US" sz="1800" dirty="0">
                <a:solidFill>
                  <a:schemeClr val="tx1"/>
                </a:solidFill>
              </a:rPr>
              <a:t>Cost &lt; </a:t>
            </a:r>
            <a:r>
              <a:rPr lang="en-US" sz="1800" b="1" dirty="0">
                <a:solidFill>
                  <a:schemeClr val="tx1"/>
                </a:solidFill>
              </a:rPr>
              <a:t>$50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CF7E0C-51DF-48D0-86C9-3DB0B4316C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4" y="2846274"/>
            <a:ext cx="2061773" cy="15759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3D95EE-5F9B-4213-A413-8CF582A6A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597" y="3782370"/>
            <a:ext cx="1133003" cy="60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7FC5EF-4A29-4F5E-8D0A-6200CDB81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405" y="2809202"/>
            <a:ext cx="985576" cy="6725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20CE1D-BC36-4484-A9BA-D453048DD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800016" y="2605239"/>
            <a:ext cx="672575" cy="10749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0C410A-D65C-4842-8444-6694B6429A5D}"/>
              </a:ext>
            </a:extLst>
          </p:cNvPr>
          <p:cNvSpPr txBox="1"/>
          <p:nvPr/>
        </p:nvSpPr>
        <p:spPr>
          <a:xfrm>
            <a:off x="6448496" y="2507218"/>
            <a:ext cx="7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3DD2CB-A112-48E4-B158-70A320FABE1A}"/>
              </a:ext>
            </a:extLst>
          </p:cNvPr>
          <p:cNvSpPr txBox="1"/>
          <p:nvPr/>
        </p:nvSpPr>
        <p:spPr>
          <a:xfrm>
            <a:off x="7810071" y="2507218"/>
            <a:ext cx="76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Query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58E4C4-0B87-4181-834F-031417FA15D4}"/>
              </a:ext>
            </a:extLst>
          </p:cNvPr>
          <p:cNvSpPr txBox="1"/>
          <p:nvPr/>
        </p:nvSpPr>
        <p:spPr>
          <a:xfrm>
            <a:off x="7312995" y="2851686"/>
            <a:ext cx="4405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E5093182-6411-4D58-AABC-F86366BC0548}"/>
              </a:ext>
            </a:extLst>
          </p:cNvPr>
          <p:cNvSpPr/>
          <p:nvPr/>
        </p:nvSpPr>
        <p:spPr>
          <a:xfrm>
            <a:off x="7277782" y="3333436"/>
            <a:ext cx="299258" cy="4575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E58B1A-AC2A-424A-903C-D8CF8312461E}"/>
              </a:ext>
            </a:extLst>
          </p:cNvPr>
          <p:cNvSpPr txBox="1"/>
          <p:nvPr/>
        </p:nvSpPr>
        <p:spPr>
          <a:xfrm>
            <a:off x="7787820" y="3688179"/>
            <a:ext cx="1432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 </a:t>
            </a:r>
            <a:r>
              <a:rPr lang="en-US" dirty="0" err="1"/>
              <a:t>Tanimoto</a:t>
            </a:r>
            <a:r>
              <a:rPr lang="en-US" dirty="0"/>
              <a:t> </a:t>
            </a:r>
          </a:p>
          <a:p>
            <a:r>
              <a:rPr lang="en-US" dirty="0"/>
              <a:t>Similarity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5BD62A6-1210-469D-A6CA-C0501D700B3B}"/>
              </a:ext>
            </a:extLst>
          </p:cNvPr>
          <p:cNvSpPr/>
          <p:nvPr/>
        </p:nvSpPr>
        <p:spPr>
          <a:xfrm>
            <a:off x="2907213" y="1087650"/>
            <a:ext cx="3071004" cy="27164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Enamine Real 1.43Billion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9904F1B-E5E0-4110-BD1E-4428B2B1D13D}"/>
              </a:ext>
            </a:extLst>
          </p:cNvPr>
          <p:cNvCxnSpPr>
            <a:cxnSpLocks/>
            <a:stCxn id="22" idx="6"/>
          </p:cNvCxnSpPr>
          <p:nvPr/>
        </p:nvCxnSpPr>
        <p:spPr>
          <a:xfrm flipV="1">
            <a:off x="5978217" y="2225349"/>
            <a:ext cx="568056" cy="220533"/>
          </a:xfrm>
          <a:prstGeom prst="straightConnector1">
            <a:avLst/>
          </a:prstGeom>
          <a:ln w="34925">
            <a:solidFill>
              <a:srgbClr val="C0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01806EC-3E8F-4A21-BBD6-EF3967B21845}"/>
              </a:ext>
            </a:extLst>
          </p:cNvPr>
          <p:cNvCxnSpPr>
            <a:cxnSpLocks/>
            <a:stCxn id="22" idx="2"/>
          </p:cNvCxnSpPr>
          <p:nvPr/>
        </p:nvCxnSpPr>
        <p:spPr>
          <a:xfrm flipH="1" flipV="1">
            <a:off x="2190403" y="2225349"/>
            <a:ext cx="716810" cy="220533"/>
          </a:xfrm>
          <a:prstGeom prst="straightConnector1">
            <a:avLst/>
          </a:prstGeom>
          <a:ln w="38100">
            <a:solidFill>
              <a:srgbClr val="C0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399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91DA3-D77C-452A-9B0F-4136BB6D8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52" y="162723"/>
            <a:ext cx="8077200" cy="765572"/>
          </a:xfrm>
        </p:spPr>
        <p:txBody>
          <a:bodyPr/>
          <a:lstStyle/>
          <a:p>
            <a:r>
              <a:rPr lang="en-US" dirty="0"/>
              <a:t>ROCS vs Docking Screening Enamine Real</a:t>
            </a:r>
          </a:p>
        </p:txBody>
      </p:sp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0BD03610-55FC-42E1-A0F5-8F5199DB4D4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2075" y="1339850"/>
            <a:ext cx="3971925" cy="27813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779134-0431-4E18-B6C1-A784335A4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52" y="1340300"/>
            <a:ext cx="3972405" cy="27806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D98C38-8D70-446C-9144-0ACB04A677AE}"/>
              </a:ext>
            </a:extLst>
          </p:cNvPr>
          <p:cNvSpPr txBox="1"/>
          <p:nvPr/>
        </p:nvSpPr>
        <p:spPr>
          <a:xfrm>
            <a:off x="1098905" y="890885"/>
            <a:ext cx="2235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ROCS - AUC 0.98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4291C7-898C-48DF-AF07-11684506B966}"/>
              </a:ext>
            </a:extLst>
          </p:cNvPr>
          <p:cNvSpPr txBox="1"/>
          <p:nvPr/>
        </p:nvSpPr>
        <p:spPr>
          <a:xfrm>
            <a:off x="5395309" y="872899"/>
            <a:ext cx="2619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Docking – AUC 0.93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949EC2E-7A6C-472D-97C4-B2E7CF4FB827}"/>
              </a:ext>
            </a:extLst>
          </p:cNvPr>
          <p:cNvSpPr/>
          <p:nvPr/>
        </p:nvSpPr>
        <p:spPr>
          <a:xfrm>
            <a:off x="586638" y="4199453"/>
            <a:ext cx="3096491" cy="494618"/>
          </a:xfrm>
          <a:prstGeom prst="rightArrow">
            <a:avLst/>
          </a:prstGeom>
          <a:gradFill flip="none" rotWithShape="1">
            <a:gsLst>
              <a:gs pos="0">
                <a:srgbClr val="C00000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Better Scores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F902967-8E31-451B-880B-EDD1DA3CECD8}"/>
              </a:ext>
            </a:extLst>
          </p:cNvPr>
          <p:cNvSpPr/>
          <p:nvPr/>
        </p:nvSpPr>
        <p:spPr>
          <a:xfrm flipH="1">
            <a:off x="4771300" y="4193268"/>
            <a:ext cx="3315570" cy="494618"/>
          </a:xfrm>
          <a:prstGeom prst="rightArrow">
            <a:avLst/>
          </a:prstGeom>
          <a:gradFill flip="none" rotWithShape="1">
            <a:gsLst>
              <a:gs pos="0">
                <a:srgbClr val="C00000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Better Scores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71CE36-E74D-6D41-9EA9-513B14593A0E}"/>
              </a:ext>
            </a:extLst>
          </p:cNvPr>
          <p:cNvSpPr txBox="1"/>
          <p:nvPr/>
        </p:nvSpPr>
        <p:spPr>
          <a:xfrm>
            <a:off x="1235916" y="4687886"/>
            <a:ext cx="5948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known actives score very well for both Docking and ROCS</a:t>
            </a:r>
          </a:p>
        </p:txBody>
      </p:sp>
    </p:spTree>
    <p:extLst>
      <p:ext uri="{BB962C8B-B14F-4D97-AF65-F5344CB8AC3E}">
        <p14:creationId xmlns:p14="http://schemas.microsoft.com/office/powerpoint/2010/main" val="1457941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D9F96-FC39-2742-A840-763086D18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+ </a:t>
            </a:r>
            <a:r>
              <a:rPr lang="en-US" dirty="0" err="1"/>
              <a:t>GigaDocking</a:t>
            </a:r>
            <a:r>
              <a:rPr lang="en-US" dirty="0"/>
              <a:t> + Fault Tolerance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75D73C-2DD0-374A-A858-2191093DB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246" y="971550"/>
            <a:ext cx="5459754" cy="41719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0BDF2-39C0-AC47-9B68-031653C9A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1550"/>
            <a:ext cx="3859554" cy="3661172"/>
          </a:xfrm>
        </p:spPr>
        <p:txBody>
          <a:bodyPr/>
          <a:lstStyle/>
          <a:p>
            <a:r>
              <a:rPr lang="en-US" dirty="0"/>
              <a:t>Beacon Discovery: “Routine” </a:t>
            </a:r>
            <a:r>
              <a:rPr lang="en-US" dirty="0" err="1"/>
              <a:t>GigaDocking</a:t>
            </a:r>
            <a:endParaRPr lang="en-US" dirty="0"/>
          </a:p>
          <a:p>
            <a:pPr lvl="1"/>
            <a:r>
              <a:rPr lang="en-US" dirty="0"/>
              <a:t>Enamine Real</a:t>
            </a:r>
          </a:p>
          <a:p>
            <a:r>
              <a:rPr lang="en-US" dirty="0"/>
              <a:t>AWS problem</a:t>
            </a:r>
          </a:p>
          <a:p>
            <a:pPr lvl="1"/>
            <a:r>
              <a:rPr lang="en-US" dirty="0"/>
              <a:t>No more instances</a:t>
            </a:r>
          </a:p>
          <a:p>
            <a:r>
              <a:rPr lang="en-US" dirty="0"/>
              <a:t>“The process ran seamlessly without intervention…”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189E45-E536-634B-83E0-F7D1515D4BA7}"/>
              </a:ext>
            </a:extLst>
          </p:cNvPr>
          <p:cNvSpPr/>
          <p:nvPr/>
        </p:nvSpPr>
        <p:spPr>
          <a:xfrm>
            <a:off x="4495800" y="2571750"/>
            <a:ext cx="1371600" cy="22133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81A31-3A57-7C4D-8A78-87DCD9251659}"/>
              </a:ext>
            </a:extLst>
          </p:cNvPr>
          <p:cNvSpPr txBox="1"/>
          <p:nvPr/>
        </p:nvSpPr>
        <p:spPr>
          <a:xfrm>
            <a:off x="152400" y="4758701"/>
            <a:ext cx="2968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Carleton Sage (Beacon Discovery)</a:t>
            </a:r>
          </a:p>
        </p:txBody>
      </p:sp>
    </p:spTree>
    <p:extLst>
      <p:ext uri="{BB962C8B-B14F-4D97-AF65-F5344CB8AC3E}">
        <p14:creationId xmlns:p14="http://schemas.microsoft.com/office/powerpoint/2010/main" val="227494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ate Placeholder 2">
            <a:extLst>
              <a:ext uri="{FF2B5EF4-FFF2-40B4-BE49-F238E27FC236}">
                <a16:creationId xmlns:a16="http://schemas.microsoft.com/office/drawing/2014/main" id="{5A3C4B67-7E30-F241-A200-50760087F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4914900"/>
            <a:ext cx="2133600" cy="273844"/>
          </a:xfrm>
        </p:spPr>
        <p:txBody>
          <a:bodyPr/>
          <a:lstStyle/>
          <a:p>
            <a:pPr>
              <a:defRPr/>
            </a:pPr>
            <a:fld id="{0ABD1AF5-6D4E-FD42-8A04-06E7AAF64A57}" type="datetime4">
              <a:rPr lang="en-US" smtClean="0"/>
              <a:pPr>
                <a:defRPr/>
              </a:pPr>
              <a:t>August 21, 2019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B1FFE66-6915-024A-BCBC-E4BC83165270}"/>
              </a:ext>
            </a:extLst>
          </p:cNvPr>
          <p:cNvGrpSpPr/>
          <p:nvPr/>
        </p:nvGrpSpPr>
        <p:grpSpPr>
          <a:xfrm>
            <a:off x="228600" y="4205636"/>
            <a:ext cx="4228948" cy="830997"/>
            <a:chOff x="228600" y="4205636"/>
            <a:chExt cx="4228948" cy="83099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66A9EEA-4645-49A1-A297-7E02ADDEBE18}"/>
                </a:ext>
              </a:extLst>
            </p:cNvPr>
            <p:cNvSpPr/>
            <p:nvPr/>
          </p:nvSpPr>
          <p:spPr>
            <a:xfrm>
              <a:off x="228600" y="4205636"/>
              <a:ext cx="4228948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lvl="1" algn="ctr"/>
              <a:r>
                <a:rPr lang="en-US" sz="2400" dirty="0"/>
                <a:t>  </a:t>
              </a:r>
              <a:r>
                <a:rPr 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Peak = 184,000 CPUs </a:t>
              </a:r>
            </a:p>
            <a:p>
              <a:pPr lvl="1" algn="ctr"/>
              <a:r>
                <a:rPr lang="en-US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(spot market rates)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260C31F-C121-4130-988E-4051245612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962" t="12317" r="22291" b="20570"/>
            <a:stretch/>
          </p:blipFill>
          <p:spPr>
            <a:xfrm>
              <a:off x="298620" y="4395004"/>
              <a:ext cx="996780" cy="462746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984C86-D438-49D9-93C3-FBC069CF1B2F}"/>
              </a:ext>
            </a:extLst>
          </p:cNvPr>
          <p:cNvGrpSpPr/>
          <p:nvPr/>
        </p:nvGrpSpPr>
        <p:grpSpPr>
          <a:xfrm>
            <a:off x="6906411" y="4400122"/>
            <a:ext cx="2208232" cy="557040"/>
            <a:chOff x="1724546" y="4538952"/>
            <a:chExt cx="2208232" cy="5570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4E259AB-1262-48AB-A1C6-952C1D516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1800" y="4538952"/>
              <a:ext cx="960978" cy="55704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C9709D-AB11-4156-A43D-BAE40DBB3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4546" y="4606719"/>
              <a:ext cx="1122908" cy="48246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414510"/>
            <a:ext cx="8822816" cy="557040"/>
          </a:xfrm>
        </p:spPr>
        <p:txBody>
          <a:bodyPr>
            <a:normAutofit fontScale="90000"/>
          </a:bodyPr>
          <a:lstStyle/>
          <a:p>
            <a:r>
              <a:rPr lang="en-US" dirty="0"/>
              <a:t>Improving torsion potentials of corporate collection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70602A-3D82-46C3-874D-E11847D8CC2E}"/>
              </a:ext>
            </a:extLst>
          </p:cNvPr>
          <p:cNvGrpSpPr/>
          <p:nvPr/>
        </p:nvGrpSpPr>
        <p:grpSpPr>
          <a:xfrm>
            <a:off x="1837120" y="2724151"/>
            <a:ext cx="1127489" cy="990600"/>
            <a:chOff x="4244054" y="2295855"/>
            <a:chExt cx="1115145" cy="1447800"/>
          </a:xfrm>
        </p:grpSpPr>
        <p:sp>
          <p:nvSpPr>
            <p:cNvPr id="27" name="Flowchart: Magnetic Disk 26">
              <a:extLst>
                <a:ext uri="{FF2B5EF4-FFF2-40B4-BE49-F238E27FC236}">
                  <a16:creationId xmlns:a16="http://schemas.microsoft.com/office/drawing/2014/main" id="{A4AA82F0-5629-4630-9D16-DC83928EA5CC}"/>
                </a:ext>
              </a:extLst>
            </p:cNvPr>
            <p:cNvSpPr/>
            <p:nvPr/>
          </p:nvSpPr>
          <p:spPr>
            <a:xfrm>
              <a:off x="4307158" y="2295855"/>
              <a:ext cx="979755" cy="1447800"/>
            </a:xfrm>
            <a:prstGeom prst="flowChartMagneticDisk">
              <a:avLst/>
            </a:prstGeom>
            <a:ln w="1905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F59B891-2A6B-41DB-A5A5-198835910680}"/>
                </a:ext>
              </a:extLst>
            </p:cNvPr>
            <p:cNvSpPr txBox="1"/>
            <p:nvPr/>
          </p:nvSpPr>
          <p:spPr>
            <a:xfrm>
              <a:off x="4244054" y="2758983"/>
              <a:ext cx="1115145" cy="944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Corporate</a:t>
              </a:r>
            </a:p>
            <a:p>
              <a:pPr algn="ctr"/>
              <a:r>
                <a:rPr lang="en-US" dirty="0"/>
                <a:t>Library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6BEF6FA-BAF7-4094-967B-5A5117E3B62C}"/>
              </a:ext>
            </a:extLst>
          </p:cNvPr>
          <p:cNvGrpSpPr/>
          <p:nvPr/>
        </p:nvGrpSpPr>
        <p:grpSpPr>
          <a:xfrm>
            <a:off x="4673482" y="1079901"/>
            <a:ext cx="2896114" cy="1810988"/>
            <a:chOff x="4673481" y="1079900"/>
            <a:chExt cx="2896114" cy="181098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C063581-EDD7-4874-9D0B-A2FA61A86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3481" y="2457786"/>
              <a:ext cx="1370788" cy="433102"/>
            </a:xfrm>
            <a:prstGeom prst="rect">
              <a:avLst/>
            </a:prstGeom>
          </p:spPr>
        </p:pic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03D0A39D-20A8-48CF-8B25-D3BF74ACA5B3}"/>
                </a:ext>
              </a:extLst>
            </p:cNvPr>
            <p:cNvSpPr/>
            <p:nvPr/>
          </p:nvSpPr>
          <p:spPr>
            <a:xfrm>
              <a:off x="5029200" y="2056905"/>
              <a:ext cx="304800" cy="331558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AE8D258-B239-4797-9167-BB977704390E}"/>
                </a:ext>
              </a:extLst>
            </p:cNvPr>
            <p:cNvSpPr txBox="1"/>
            <p:nvPr/>
          </p:nvSpPr>
          <p:spPr>
            <a:xfrm>
              <a:off x="4728911" y="1457769"/>
              <a:ext cx="8919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DFT</a:t>
              </a:r>
            </a:p>
            <a:p>
              <a:pPr algn="ctr"/>
              <a:r>
                <a:rPr lang="en-US" sz="1600" dirty="0"/>
                <a:t>energies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930E204-2275-4F39-98F3-4B35BF75BB24}"/>
                </a:ext>
              </a:extLst>
            </p:cNvPr>
            <p:cNvSpPr txBox="1"/>
            <p:nvPr/>
          </p:nvSpPr>
          <p:spPr>
            <a:xfrm>
              <a:off x="6167160" y="1079900"/>
              <a:ext cx="14024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Torsion Energy</a:t>
              </a:r>
            </a:p>
            <a:p>
              <a:pPr algn="ctr"/>
              <a:r>
                <a:rPr lang="en-US" sz="1600" dirty="0"/>
                <a:t>Profiles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D75D55C-9A7C-402F-BBA6-4B4283562C5A}"/>
              </a:ext>
            </a:extLst>
          </p:cNvPr>
          <p:cNvGrpSpPr/>
          <p:nvPr/>
        </p:nvGrpSpPr>
        <p:grpSpPr>
          <a:xfrm>
            <a:off x="6492747" y="2861474"/>
            <a:ext cx="2505478" cy="1451550"/>
            <a:chOff x="6492748" y="2861474"/>
            <a:chExt cx="2505478" cy="1451550"/>
          </a:xfrm>
        </p:grpSpPr>
        <p:sp>
          <p:nvSpPr>
            <p:cNvPr id="42" name="Arrow: Right 41">
              <a:extLst>
                <a:ext uri="{FF2B5EF4-FFF2-40B4-BE49-F238E27FC236}">
                  <a16:creationId xmlns:a16="http://schemas.microsoft.com/office/drawing/2014/main" id="{4259BFA1-216E-404A-B192-AF76AFE63E53}"/>
                </a:ext>
              </a:extLst>
            </p:cNvPr>
            <p:cNvSpPr/>
            <p:nvPr/>
          </p:nvSpPr>
          <p:spPr>
            <a:xfrm rot="5400000">
              <a:off x="6776295" y="2863171"/>
              <a:ext cx="304800" cy="331558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8028729-BC9B-486A-9036-229D2E427A3B}"/>
                </a:ext>
              </a:extLst>
            </p:cNvPr>
            <p:cNvSpPr txBox="1"/>
            <p:nvPr/>
          </p:nvSpPr>
          <p:spPr>
            <a:xfrm>
              <a:off x="6978057" y="2861474"/>
              <a:ext cx="20201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Machine learning</a:t>
              </a:r>
            </a:p>
            <a:p>
              <a:pPr algn="ctr"/>
              <a:r>
                <a:rPr lang="en-US" sz="1600" dirty="0"/>
                <a:t>Torsion energy lookup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EF77DB0-D433-4A52-8A2A-02FDA6BE7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2748" y="3496182"/>
              <a:ext cx="1203452" cy="8168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9748728-1116-4F41-8713-F599A6A7A878}"/>
              </a:ext>
            </a:extLst>
          </p:cNvPr>
          <p:cNvCxnSpPr>
            <a:stCxn id="46" idx="1"/>
            <a:endCxn id="29" idx="3"/>
          </p:cNvCxnSpPr>
          <p:nvPr/>
        </p:nvCxnSpPr>
        <p:spPr>
          <a:xfrm flipH="1" flipV="1">
            <a:off x="2964609" y="3364194"/>
            <a:ext cx="3528138" cy="540409"/>
          </a:xfrm>
          <a:prstGeom prst="straightConnector1">
            <a:avLst/>
          </a:prstGeom>
          <a:ln w="12700"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D7470CE-AE49-4810-B9B1-5C7A4B727022}"/>
              </a:ext>
            </a:extLst>
          </p:cNvPr>
          <p:cNvGrpSpPr/>
          <p:nvPr/>
        </p:nvGrpSpPr>
        <p:grpSpPr>
          <a:xfrm>
            <a:off x="2993793" y="1798540"/>
            <a:ext cx="1463755" cy="1573210"/>
            <a:chOff x="2993793" y="1798540"/>
            <a:chExt cx="1463755" cy="157321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C63C115-2115-482D-AD98-2C69A6EB1AB0}"/>
                </a:ext>
              </a:extLst>
            </p:cNvPr>
            <p:cNvGrpSpPr/>
            <p:nvPr/>
          </p:nvGrpSpPr>
          <p:grpSpPr>
            <a:xfrm>
              <a:off x="3577761" y="1818858"/>
              <a:ext cx="879787" cy="990600"/>
              <a:chOff x="4305144" y="2295855"/>
              <a:chExt cx="981769" cy="14478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2" name="Flowchart: Magnetic Disk 31">
                <a:extLst>
                  <a:ext uri="{FF2B5EF4-FFF2-40B4-BE49-F238E27FC236}">
                    <a16:creationId xmlns:a16="http://schemas.microsoft.com/office/drawing/2014/main" id="{BACBAAC0-0677-4BE0-A5D5-D8FBB2519B6B}"/>
                  </a:ext>
                </a:extLst>
              </p:cNvPr>
              <p:cNvSpPr/>
              <p:nvPr/>
            </p:nvSpPr>
            <p:spPr>
              <a:xfrm>
                <a:off x="4307158" y="2295855"/>
                <a:ext cx="979755" cy="1447800"/>
              </a:xfrm>
              <a:prstGeom prst="flowChartMagneticDisk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07C7B11-B59F-480F-A007-39480592C4BD}"/>
                  </a:ext>
                </a:extLst>
              </p:cNvPr>
              <p:cNvSpPr txBox="1"/>
              <p:nvPr/>
            </p:nvSpPr>
            <p:spPr>
              <a:xfrm>
                <a:off x="4305144" y="2729493"/>
                <a:ext cx="960453" cy="9446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Torsion</a:t>
                </a:r>
              </a:p>
              <a:p>
                <a:pPr algn="ctr"/>
                <a:r>
                  <a:rPr lang="en-US" dirty="0"/>
                  <a:t>Library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FEA9346-1DE6-484C-B17D-816D908B5B16}"/>
                </a:ext>
              </a:extLst>
            </p:cNvPr>
            <p:cNvSpPr txBox="1"/>
            <p:nvPr/>
          </p:nvSpPr>
          <p:spPr>
            <a:xfrm>
              <a:off x="3165224" y="2786975"/>
              <a:ext cx="10297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Generate</a:t>
              </a:r>
            </a:p>
            <a:p>
              <a:pPr algn="ctr"/>
              <a:r>
                <a:rPr lang="en-US" sz="1600" dirty="0"/>
                <a:t>fragments</a:t>
              </a:r>
            </a:p>
          </p:txBody>
        </p:sp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0BB85177-5740-4780-9CFA-D05451C8A648}"/>
                </a:ext>
              </a:extLst>
            </p:cNvPr>
            <p:cNvSpPr/>
            <p:nvPr/>
          </p:nvSpPr>
          <p:spPr>
            <a:xfrm rot="19945007">
              <a:off x="2993793" y="2493496"/>
              <a:ext cx="342860" cy="331558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3952424-B50B-47E3-A8C5-3F2F227BB8B2}"/>
                </a:ext>
              </a:extLst>
            </p:cNvPr>
            <p:cNvSpPr txBox="1"/>
            <p:nvPr/>
          </p:nvSpPr>
          <p:spPr>
            <a:xfrm>
              <a:off x="3701449" y="1798540"/>
              <a:ext cx="673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5.5M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AF0A6B0-BB4C-4F51-9933-F836B63EE6C5}"/>
              </a:ext>
            </a:extLst>
          </p:cNvPr>
          <p:cNvSpPr txBox="1"/>
          <p:nvPr/>
        </p:nvSpPr>
        <p:spPr>
          <a:xfrm>
            <a:off x="3280821" y="3643318"/>
            <a:ext cx="218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QM-level</a:t>
            </a:r>
          </a:p>
          <a:p>
            <a:pPr algn="ctr"/>
            <a:r>
              <a:rPr lang="en-US" sz="1600" dirty="0"/>
              <a:t>Molecular mechanics 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5484A2-952E-FD43-A710-346E684EB3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122" y="941133"/>
            <a:ext cx="1561941" cy="1021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4D84EA-EDD6-1B4F-903D-B733FFE17DD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9456"/>
          <a:stretch/>
        </p:blipFill>
        <p:spPr>
          <a:xfrm>
            <a:off x="1777467" y="943817"/>
            <a:ext cx="1600200" cy="1012673"/>
          </a:xfrm>
          <a:prstGeom prst="rect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3F432F-888B-2242-A6B2-10E8D07720C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809"/>
          <a:stretch/>
        </p:blipFill>
        <p:spPr>
          <a:xfrm>
            <a:off x="5669910" y="1592236"/>
            <a:ext cx="1070058" cy="516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114393-FCCE-344F-ACCD-78C5C70054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49156" y="1964889"/>
            <a:ext cx="1309392" cy="601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03B868-272A-B246-8F44-DE65F25329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6141" y="1708450"/>
            <a:ext cx="1170504" cy="54366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F9CADB6-09B3-B240-A95C-E57BDB32AE4B}"/>
              </a:ext>
            </a:extLst>
          </p:cNvPr>
          <p:cNvSpPr txBox="1"/>
          <p:nvPr/>
        </p:nvSpPr>
        <p:spPr>
          <a:xfrm>
            <a:off x="3473277" y="1047074"/>
            <a:ext cx="2827505" cy="41549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1.7M QM optimizations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87503" y="1648414"/>
            <a:ext cx="110068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100k</a:t>
            </a:r>
          </a:p>
          <a:p>
            <a:pPr algn="ctr"/>
            <a:r>
              <a:rPr lang="en-US" sz="2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Torsions</a:t>
            </a:r>
          </a:p>
        </p:txBody>
      </p:sp>
    </p:spTree>
    <p:extLst>
      <p:ext uri="{BB962C8B-B14F-4D97-AF65-F5344CB8AC3E}">
        <p14:creationId xmlns:p14="http://schemas.microsoft.com/office/powerpoint/2010/main" val="344737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117D4-AD63-4045-9D3D-AB2B6E556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Pfizer take-home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82262-1A1C-424C-AB23-7FF22C9C4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01328"/>
            <a:ext cx="8229600" cy="3527822"/>
          </a:xfrm>
        </p:spPr>
        <p:txBody>
          <a:bodyPr>
            <a:normAutofit/>
          </a:bodyPr>
          <a:lstStyle/>
          <a:p>
            <a:r>
              <a:rPr lang="en-US" dirty="0"/>
              <a:t>ML &gt;75% of molecules MAE close to DFT</a:t>
            </a:r>
          </a:p>
          <a:p>
            <a:pPr lvl="1"/>
            <a:r>
              <a:rPr lang="en-US" dirty="0"/>
              <a:t>MMFF &amp; OPLS &lt; 50%</a:t>
            </a:r>
          </a:p>
          <a:p>
            <a:r>
              <a:rPr lang="en-US" dirty="0"/>
              <a:t>CSD structures have very low median strain</a:t>
            </a:r>
          </a:p>
          <a:p>
            <a:pPr lvl="1"/>
            <a:r>
              <a:rPr lang="en-US" dirty="0"/>
              <a:t>0.05 </a:t>
            </a:r>
            <a:r>
              <a:rPr lang="en-US" dirty="0" err="1"/>
              <a:t>kCal</a:t>
            </a:r>
            <a:r>
              <a:rPr lang="en-US" dirty="0"/>
              <a:t>/M/torsion </a:t>
            </a:r>
            <a:r>
              <a:rPr lang="en-US" dirty="0">
                <a:sym typeface="Wingdings" pitchFamily="2" charset="2"/>
              </a:rPr>
              <a:t> 0.25 </a:t>
            </a:r>
            <a:r>
              <a:rPr lang="en-US" dirty="0" err="1">
                <a:sym typeface="Wingdings" pitchFamily="2" charset="2"/>
              </a:rPr>
              <a:t>kCal</a:t>
            </a:r>
            <a:r>
              <a:rPr lang="en-US" dirty="0">
                <a:sym typeface="Wingdings" pitchFamily="2" charset="2"/>
              </a:rPr>
              <a:t>/M (4-6 rotatable bonds)</a:t>
            </a:r>
            <a:endParaRPr lang="en-US" dirty="0"/>
          </a:p>
          <a:p>
            <a:r>
              <a:rPr lang="en-US" dirty="0"/>
              <a:t>PDB structures median strain</a:t>
            </a:r>
          </a:p>
          <a:p>
            <a:pPr lvl="1"/>
            <a:r>
              <a:rPr lang="en-US" dirty="0"/>
              <a:t>0.3 </a:t>
            </a:r>
            <a:r>
              <a:rPr lang="en-US" dirty="0" err="1"/>
              <a:t>kCal</a:t>
            </a:r>
            <a:r>
              <a:rPr lang="en-US" dirty="0"/>
              <a:t>/M/torsion </a:t>
            </a:r>
            <a:r>
              <a:rPr lang="en-US" dirty="0">
                <a:sym typeface="Wingdings" pitchFamily="2" charset="2"/>
              </a:rPr>
              <a:t> 1.5 </a:t>
            </a:r>
            <a:r>
              <a:rPr lang="en-US" dirty="0" err="1">
                <a:sym typeface="Wingdings" pitchFamily="2" charset="2"/>
              </a:rPr>
              <a:t>kCal</a:t>
            </a:r>
            <a:r>
              <a:rPr lang="en-US" dirty="0">
                <a:sym typeface="Wingdings" pitchFamily="2" charset="2"/>
              </a:rPr>
              <a:t>/M </a:t>
            </a:r>
          </a:p>
          <a:p>
            <a:pPr lvl="1"/>
            <a:r>
              <a:rPr lang="en-US" dirty="0">
                <a:sym typeface="Wingdings" pitchFamily="2" charset="2"/>
              </a:rPr>
              <a:t>Better resolution structures have lower strain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71965-07ED-3E47-9C20-10FBAA8EA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C3471-F91E-5A41-957F-588D98ED11F2}" type="datetime4">
              <a:rPr lang="en-US" smtClean="0"/>
              <a:pPr>
                <a:defRPr/>
              </a:pPr>
              <a:t>August 21, 2019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ECC732-3C32-7748-889C-68199D83B4E5}"/>
              </a:ext>
            </a:extLst>
          </p:cNvPr>
          <p:cNvSpPr/>
          <p:nvPr/>
        </p:nvSpPr>
        <p:spPr>
          <a:xfrm>
            <a:off x="2743200" y="4629150"/>
            <a:ext cx="647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Vishnu </a:t>
            </a:r>
            <a:r>
              <a:rPr lang="en-US" sz="2400" dirty="0" err="1"/>
              <a:t>Sresht</a:t>
            </a:r>
            <a:r>
              <a:rPr lang="en-US" sz="2400" dirty="0"/>
              <a:t>, </a:t>
            </a:r>
            <a:r>
              <a:rPr lang="en-US" sz="2400" dirty="0" err="1"/>
              <a:t>Brajesh</a:t>
            </a:r>
            <a:r>
              <a:rPr lang="en-US" sz="2400" dirty="0"/>
              <a:t> Rai &amp; Greg Bakken (Pfizer)</a:t>
            </a:r>
          </a:p>
        </p:txBody>
      </p:sp>
    </p:spTree>
    <p:extLst>
      <p:ext uri="{BB962C8B-B14F-4D97-AF65-F5344CB8AC3E}">
        <p14:creationId xmlns:p14="http://schemas.microsoft.com/office/powerpoint/2010/main" val="2099530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9182B-EBFC-E842-8535-F7701246E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Flow-Based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5C942-CE6E-344C-80E3-2762AA70A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01328"/>
            <a:ext cx="5638800" cy="3683794"/>
          </a:xfrm>
        </p:spPr>
        <p:txBody>
          <a:bodyPr/>
          <a:lstStyle/>
          <a:p>
            <a:r>
              <a:rPr lang="en-US" dirty="0"/>
              <a:t>Independent units of work (Cube)</a:t>
            </a:r>
          </a:p>
          <a:p>
            <a:pPr lvl="1"/>
            <a:r>
              <a:rPr lang="en-US" dirty="0"/>
              <a:t>Data flows through</a:t>
            </a:r>
          </a:p>
          <a:p>
            <a:pPr lvl="3"/>
            <a:endParaRPr lang="en-US" dirty="0"/>
          </a:p>
          <a:p>
            <a:r>
              <a:rPr lang="en-US" dirty="0"/>
              <a:t>Assemble units for a specific task </a:t>
            </a:r>
          </a:p>
          <a:p>
            <a:pPr lvl="1"/>
            <a:r>
              <a:rPr lang="en-US" dirty="0"/>
              <a:t>(Floe) </a:t>
            </a:r>
          </a:p>
          <a:p>
            <a:pPr lvl="3"/>
            <a:endParaRPr lang="en-US" dirty="0"/>
          </a:p>
          <a:p>
            <a:r>
              <a:rPr lang="en-US" dirty="0"/>
              <a:t>Inherent parallelism, reusable components, ease of programming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B91CC2-2C0E-FC4D-BBF5-43600195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00" y="1066800"/>
            <a:ext cx="32512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1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Large-scale Ligand-based screening at AZ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7750"/>
            <a:ext cx="8229600" cy="4087416"/>
          </a:xfrm>
        </p:spPr>
        <p:txBody>
          <a:bodyPr>
            <a:normAutofit/>
          </a:bodyPr>
          <a:lstStyle/>
          <a:p>
            <a:r>
              <a:rPr lang="en-US" sz="2400" dirty="0"/>
              <a:t>Estimate of 10</a:t>
            </a:r>
            <a:r>
              <a:rPr lang="en-US" sz="2400" baseline="30000" dirty="0"/>
              <a:t>15</a:t>
            </a:r>
            <a:r>
              <a:rPr lang="en-US" sz="2400" dirty="0"/>
              <a:t> AZ accessible compounds </a:t>
            </a:r>
          </a:p>
          <a:p>
            <a:pPr lvl="1"/>
            <a:r>
              <a:rPr lang="en-US" sz="2100" dirty="0"/>
              <a:t>Frameworks, reactions, reagents</a:t>
            </a:r>
          </a:p>
          <a:p>
            <a:r>
              <a:rPr lang="en-US" sz="2400" dirty="0"/>
              <a:t>How large a library could be enumerated?</a:t>
            </a:r>
          </a:p>
          <a:p>
            <a:r>
              <a:rPr lang="en-US" sz="2400" dirty="0"/>
              <a:t>How many could be searched in 3D?</a:t>
            </a:r>
          </a:p>
          <a:p>
            <a:pPr marL="457200" lvl="1" indent="0">
              <a:buNone/>
            </a:pPr>
            <a:endParaRPr lang="en-US" sz="1700" dirty="0"/>
          </a:p>
          <a:p>
            <a:pPr lvl="1"/>
            <a:endParaRPr lang="en-US" sz="2100" dirty="0"/>
          </a:p>
          <a:p>
            <a:pPr lvl="1"/>
            <a:endParaRPr lang="en-US" sz="2100" dirty="0"/>
          </a:p>
          <a:p>
            <a:pPr lvl="4"/>
            <a:endParaRPr lang="en-US" sz="1500" dirty="0"/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70560" y="3333750"/>
            <a:ext cx="5493235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Currently</a:t>
            </a:r>
            <a:r>
              <a:rPr lang="en-US" sz="2400" dirty="0"/>
              <a:t>: 10</a:t>
            </a:r>
            <a:r>
              <a:rPr lang="en-US" sz="2400" baseline="30000" dirty="0"/>
              <a:t>10</a:t>
            </a:r>
            <a:r>
              <a:rPr lang="en-US" sz="2400" dirty="0"/>
              <a:t> molecules, 10</a:t>
            </a:r>
            <a:r>
              <a:rPr lang="en-US" sz="2400" baseline="30000" dirty="0"/>
              <a:t>11 </a:t>
            </a:r>
            <a:r>
              <a:rPr lang="en-US" sz="2400" dirty="0"/>
              <a:t>conformers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Goal</a:t>
            </a:r>
            <a:r>
              <a:rPr lang="en-US" sz="2400" dirty="0"/>
              <a:t>: 10</a:t>
            </a:r>
            <a:r>
              <a:rPr lang="en-US" sz="2400" baseline="30000" dirty="0"/>
              <a:t>12</a:t>
            </a:r>
            <a:r>
              <a:rPr lang="en-US" sz="2400" dirty="0"/>
              <a:t> molecules, 10</a:t>
            </a:r>
            <a:r>
              <a:rPr lang="en-US" sz="2400" baseline="30000" dirty="0"/>
              <a:t>13 </a:t>
            </a:r>
            <a:r>
              <a:rPr lang="en-US" sz="2400" dirty="0"/>
              <a:t>conformers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Christoph </a:t>
            </a:r>
            <a:r>
              <a:rPr lang="en-US" sz="2400" dirty="0" err="1">
                <a:solidFill>
                  <a:srgbClr val="000000"/>
                </a:solidFill>
              </a:rPr>
              <a:t>Grebner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56FB8CDB-E8EB-7D47-9A1F-0BA032BF9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4914900"/>
            <a:ext cx="2133600" cy="273844"/>
          </a:xfrm>
        </p:spPr>
        <p:txBody>
          <a:bodyPr/>
          <a:lstStyle/>
          <a:p>
            <a:pPr>
              <a:defRPr/>
            </a:pPr>
            <a:fld id="{0ABD1AF5-6D4E-FD42-8A04-06E7AAF64A57}" type="datetime4">
              <a:rPr lang="en-US" smtClean="0"/>
              <a:pPr>
                <a:defRPr/>
              </a:pPr>
              <a:t>August 21, 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11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11B39-DA7C-CF47-9BA5-B271AAA6C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Enumerated Omega &amp; ROCS at Scale 1x10</a:t>
            </a:r>
            <a:r>
              <a:rPr lang="en-US" baseline="30000" dirty="0"/>
              <a:t>8-10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925C88-D044-C24E-91CD-376B78928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1D3125-022C-4CAB-8E69-DD5709CC276E}" type="datetime1">
              <a:rPr lang="en-US" smtClean="0"/>
              <a:t>8/21/19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CDF27B-B70C-5946-8A46-D704CCA39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804" y="1009650"/>
            <a:ext cx="6330792" cy="40195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BFA59E-73D5-5444-9A13-2919FC33D350}"/>
              </a:ext>
            </a:extLst>
          </p:cNvPr>
          <p:cNvSpPr/>
          <p:nvPr/>
        </p:nvSpPr>
        <p:spPr>
          <a:xfrm>
            <a:off x="1371600" y="2495550"/>
            <a:ext cx="1676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DC7FD3-A44E-2449-943C-1C3F465155B8}"/>
              </a:ext>
            </a:extLst>
          </p:cNvPr>
          <p:cNvSpPr/>
          <p:nvPr/>
        </p:nvSpPr>
        <p:spPr>
          <a:xfrm>
            <a:off x="5562600" y="2495550"/>
            <a:ext cx="1676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901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EF8AE-8DAF-431C-B31F-934026335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005" y="854778"/>
            <a:ext cx="5029200" cy="39874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88F7D5-8D11-4190-B2BB-FA8270D02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scaffolds with larger libraries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BF89A-0704-4001-BCAF-513A8784C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D9D3AD-C798-450E-AB8A-84B02A816B03}" type="datetime1">
              <a:rPr lang="en-US" smtClean="0"/>
              <a:t>8/21/19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60EA75-2AF9-49CD-9A88-8527DD33196E}"/>
              </a:ext>
            </a:extLst>
          </p:cNvPr>
          <p:cNvSpPr txBox="1"/>
          <p:nvPr/>
        </p:nvSpPr>
        <p:spPr>
          <a:xfrm>
            <a:off x="3445922" y="4819412"/>
            <a:ext cx="2252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Christoph </a:t>
            </a:r>
            <a:r>
              <a:rPr lang="en-US" dirty="0" err="1">
                <a:solidFill>
                  <a:srgbClr val="000000"/>
                </a:solidFill>
              </a:rPr>
              <a:t>Grebner</a:t>
            </a:r>
            <a:r>
              <a:rPr lang="en-US" dirty="0">
                <a:solidFill>
                  <a:srgbClr val="000000"/>
                </a:solidFill>
              </a:rPr>
              <a:t>, AZ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42A820-CC18-4A54-B901-94F63E4EA7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27680"/>
            <a:ext cx="1622975" cy="52007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F351F8C-D810-CD44-8DF0-26E9A54A6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76350"/>
            <a:ext cx="4213775" cy="2907143"/>
          </a:xfrm>
        </p:spPr>
        <p:txBody>
          <a:bodyPr/>
          <a:lstStyle/>
          <a:p>
            <a:r>
              <a:rPr lang="en-US" dirty="0"/>
              <a:t>12 project</a:t>
            </a:r>
          </a:p>
          <a:p>
            <a:r>
              <a:rPr lang="en-US" dirty="0"/>
              <a:t>1400 libraries</a:t>
            </a:r>
          </a:p>
          <a:p>
            <a:r>
              <a:rPr lang="en-US" dirty="0"/>
              <a:t>10000 hits</a:t>
            </a:r>
          </a:p>
          <a:p>
            <a:r>
              <a:rPr lang="en-US" dirty="0"/>
              <a:t>How big is big enough?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87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6BEE6-51AF-224A-95FB-7443B861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distributions from top 10K of 10</a:t>
            </a:r>
            <a:r>
              <a:rPr lang="en-US" baseline="30000" dirty="0"/>
              <a:t>8</a:t>
            </a:r>
            <a:r>
              <a:rPr lang="en-US" dirty="0"/>
              <a:t>, 10</a:t>
            </a:r>
            <a:r>
              <a:rPr lang="en-US" baseline="30000" dirty="0"/>
              <a:t>9</a:t>
            </a:r>
            <a:r>
              <a:rPr lang="en-US" dirty="0"/>
              <a:t>, 10</a:t>
            </a:r>
            <a:r>
              <a:rPr lang="en-US" baseline="30000" dirty="0"/>
              <a:t>10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A864AD-B472-9543-AA04-2281ED886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BD1AF5-6D4E-FD42-8A04-06E7AAF64A57}" type="datetime4">
              <a:rPr lang="en-US" smtClean="0"/>
              <a:pPr>
                <a:defRPr/>
              </a:pPr>
              <a:t>August 21, 2019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D81AF42-65A0-C64E-9023-52F3C0BE28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9" y="1276350"/>
            <a:ext cx="4496451" cy="2689636"/>
          </a:xfrm>
          <a:prstGeom prst="rect">
            <a:avLst/>
          </a:prstGeom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17F4A77A-13BA-8E4F-B123-943A14EFB9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10"/>
          <a:stretch/>
        </p:blipFill>
        <p:spPr>
          <a:xfrm>
            <a:off x="4801931" y="1276350"/>
            <a:ext cx="4265869" cy="28956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1D8417-936C-EC47-BED8-5A97BE7CD426}"/>
              </a:ext>
            </a:extLst>
          </p:cNvPr>
          <p:cNvSpPr txBox="1"/>
          <p:nvPr/>
        </p:nvSpPr>
        <p:spPr>
          <a:xfrm>
            <a:off x="459275" y="3965986"/>
            <a:ext cx="38058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/>
              <a:t>Muchmore</a:t>
            </a:r>
            <a:r>
              <a:rPr lang="en-US" sz="1100" b="1" dirty="0"/>
              <a:t> et al, JCIM, 2008, 49:941, </a:t>
            </a:r>
            <a:r>
              <a:rPr lang="en-US" sz="1100" b="1" i="1" dirty="0"/>
              <a:t>personal communication</a:t>
            </a:r>
          </a:p>
          <a:p>
            <a:r>
              <a:rPr lang="en-US" sz="1100" b="1" dirty="0"/>
              <a:t>Swann et al, JMD, 2011, 54:1223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E28B335-1215-D542-91F7-EBACB665D535}"/>
              </a:ext>
            </a:extLst>
          </p:cNvPr>
          <p:cNvSpPr/>
          <p:nvPr/>
        </p:nvSpPr>
        <p:spPr>
          <a:xfrm>
            <a:off x="76200" y="1177514"/>
            <a:ext cx="4648200" cy="329923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B2BCCD-8930-6E40-AB26-F0F38373E6E1}"/>
              </a:ext>
            </a:extLst>
          </p:cNvPr>
          <p:cNvSpPr/>
          <p:nvPr/>
        </p:nvSpPr>
        <p:spPr>
          <a:xfrm>
            <a:off x="1295400" y="1428750"/>
            <a:ext cx="914400" cy="2209800"/>
          </a:xfrm>
          <a:prstGeom prst="rect">
            <a:avLst/>
          </a:prstGeom>
          <a:solidFill>
            <a:schemeClr val="accent2">
              <a:lumMod val="20000"/>
              <a:lumOff val="80000"/>
              <a:alpha val="42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4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81F61D-3BD2-A545-B066-D7D7ED83585F}"/>
              </a:ext>
            </a:extLst>
          </p:cNvPr>
          <p:cNvCxnSpPr/>
          <p:nvPr/>
        </p:nvCxnSpPr>
        <p:spPr>
          <a:xfrm flipH="1" flipV="1">
            <a:off x="2286000" y="3409950"/>
            <a:ext cx="2819400" cy="228600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62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6BEE6-51AF-224A-95FB-7443B861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distributions from top 10K of 10</a:t>
            </a:r>
            <a:r>
              <a:rPr lang="en-US" baseline="30000" dirty="0"/>
              <a:t>8</a:t>
            </a:r>
            <a:r>
              <a:rPr lang="en-US" dirty="0"/>
              <a:t>, 10</a:t>
            </a:r>
            <a:r>
              <a:rPr lang="en-US" baseline="30000" dirty="0"/>
              <a:t>9</a:t>
            </a:r>
            <a:r>
              <a:rPr lang="en-US" dirty="0"/>
              <a:t>, 10</a:t>
            </a:r>
            <a:r>
              <a:rPr lang="en-US" baseline="30000" dirty="0"/>
              <a:t>10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A864AD-B472-9543-AA04-2281ED886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BD1AF5-6D4E-FD42-8A04-06E7AAF64A57}" type="datetime4">
              <a:rPr lang="en-US" smtClean="0"/>
              <a:pPr>
                <a:defRPr/>
              </a:pPr>
              <a:t>August 21, 2019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D81AF42-65A0-C64E-9023-52F3C0BE28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9" y="1276350"/>
            <a:ext cx="4496451" cy="2689636"/>
          </a:xfrm>
          <a:prstGeom prst="rect">
            <a:avLst/>
          </a:prstGeom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17F4A77A-13BA-8E4F-B123-943A14EFB9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10"/>
          <a:stretch/>
        </p:blipFill>
        <p:spPr>
          <a:xfrm>
            <a:off x="4801931" y="1276350"/>
            <a:ext cx="4265869" cy="28956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1D8417-936C-EC47-BED8-5A97BE7CD426}"/>
              </a:ext>
            </a:extLst>
          </p:cNvPr>
          <p:cNvSpPr txBox="1"/>
          <p:nvPr/>
        </p:nvSpPr>
        <p:spPr>
          <a:xfrm>
            <a:off x="459275" y="3965986"/>
            <a:ext cx="38058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/>
              <a:t>Muchmore</a:t>
            </a:r>
            <a:r>
              <a:rPr lang="en-US" sz="1100" b="1" dirty="0"/>
              <a:t> et al, JCIM, 2008, 49:941, </a:t>
            </a:r>
            <a:r>
              <a:rPr lang="en-US" sz="1100" b="1" i="1" dirty="0"/>
              <a:t>personal communication</a:t>
            </a:r>
          </a:p>
          <a:p>
            <a:r>
              <a:rPr lang="en-US" sz="1100" b="1" dirty="0"/>
              <a:t>Swann et al, JMD, 2011, 54:1223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E28B335-1215-D542-91F7-EBACB665D535}"/>
              </a:ext>
            </a:extLst>
          </p:cNvPr>
          <p:cNvSpPr/>
          <p:nvPr/>
        </p:nvSpPr>
        <p:spPr>
          <a:xfrm>
            <a:off x="76200" y="1177514"/>
            <a:ext cx="4648200" cy="329923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B2BCCD-8930-6E40-AB26-F0F38373E6E1}"/>
              </a:ext>
            </a:extLst>
          </p:cNvPr>
          <p:cNvSpPr/>
          <p:nvPr/>
        </p:nvSpPr>
        <p:spPr>
          <a:xfrm>
            <a:off x="1496332" y="1428750"/>
            <a:ext cx="713468" cy="2209800"/>
          </a:xfrm>
          <a:prstGeom prst="rect">
            <a:avLst/>
          </a:prstGeom>
          <a:solidFill>
            <a:schemeClr val="accent2">
              <a:lumMod val="20000"/>
              <a:lumOff val="80000"/>
              <a:alpha val="42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4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81F61D-3BD2-A545-B066-D7D7ED83585F}"/>
              </a:ext>
            </a:extLst>
          </p:cNvPr>
          <p:cNvCxnSpPr>
            <a:cxnSpLocks/>
          </p:cNvCxnSpPr>
          <p:nvPr/>
        </p:nvCxnSpPr>
        <p:spPr>
          <a:xfrm flipH="1">
            <a:off x="2286000" y="2703867"/>
            <a:ext cx="2897393" cy="248883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56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6BEE6-51AF-224A-95FB-7443B861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distributions from top 10K of 10</a:t>
            </a:r>
            <a:r>
              <a:rPr lang="en-US" baseline="30000" dirty="0"/>
              <a:t>8</a:t>
            </a:r>
            <a:r>
              <a:rPr lang="en-US" dirty="0"/>
              <a:t>, 10</a:t>
            </a:r>
            <a:r>
              <a:rPr lang="en-US" baseline="30000" dirty="0"/>
              <a:t>9</a:t>
            </a:r>
            <a:r>
              <a:rPr lang="en-US" dirty="0"/>
              <a:t>, 10</a:t>
            </a:r>
            <a:r>
              <a:rPr lang="en-US" baseline="30000" dirty="0"/>
              <a:t>10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A864AD-B472-9543-AA04-2281ED886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BD1AF5-6D4E-FD42-8A04-06E7AAF64A57}" type="datetime4">
              <a:rPr lang="en-US" smtClean="0"/>
              <a:pPr>
                <a:defRPr/>
              </a:pPr>
              <a:t>August 21, 2019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D81AF42-65A0-C64E-9023-52F3C0BE28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9" y="1276350"/>
            <a:ext cx="4496451" cy="2689636"/>
          </a:xfrm>
          <a:prstGeom prst="rect">
            <a:avLst/>
          </a:prstGeom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17F4A77A-13BA-8E4F-B123-943A14EFB9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10"/>
          <a:stretch/>
        </p:blipFill>
        <p:spPr>
          <a:xfrm>
            <a:off x="4801931" y="1276350"/>
            <a:ext cx="4265869" cy="28956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1D8417-936C-EC47-BED8-5A97BE7CD426}"/>
              </a:ext>
            </a:extLst>
          </p:cNvPr>
          <p:cNvSpPr txBox="1"/>
          <p:nvPr/>
        </p:nvSpPr>
        <p:spPr>
          <a:xfrm>
            <a:off x="459275" y="3965986"/>
            <a:ext cx="38058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/>
              <a:t>Muchmore</a:t>
            </a:r>
            <a:r>
              <a:rPr lang="en-US" sz="1100" b="1" dirty="0"/>
              <a:t> et al, JCIM, 2008, 49:941, </a:t>
            </a:r>
            <a:r>
              <a:rPr lang="en-US" sz="1100" b="1" i="1" dirty="0"/>
              <a:t>personal communication</a:t>
            </a:r>
          </a:p>
          <a:p>
            <a:r>
              <a:rPr lang="en-US" sz="1100" b="1" dirty="0"/>
              <a:t>Swann et al, JMD, 2011, 54:1223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E28B335-1215-D542-91F7-EBACB665D535}"/>
              </a:ext>
            </a:extLst>
          </p:cNvPr>
          <p:cNvSpPr/>
          <p:nvPr/>
        </p:nvSpPr>
        <p:spPr>
          <a:xfrm>
            <a:off x="76200" y="1177514"/>
            <a:ext cx="4648200" cy="329923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B2BCCD-8930-6E40-AB26-F0F38373E6E1}"/>
              </a:ext>
            </a:extLst>
          </p:cNvPr>
          <p:cNvSpPr/>
          <p:nvPr/>
        </p:nvSpPr>
        <p:spPr>
          <a:xfrm>
            <a:off x="1676400" y="1428750"/>
            <a:ext cx="914400" cy="2209800"/>
          </a:xfrm>
          <a:prstGeom prst="rect">
            <a:avLst/>
          </a:prstGeom>
          <a:solidFill>
            <a:schemeClr val="accent2">
              <a:lumMod val="20000"/>
              <a:lumOff val="80000"/>
              <a:alpha val="42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4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81F61D-3BD2-A545-B066-D7D7ED83585F}"/>
              </a:ext>
            </a:extLst>
          </p:cNvPr>
          <p:cNvCxnSpPr>
            <a:cxnSpLocks/>
          </p:cNvCxnSpPr>
          <p:nvPr/>
        </p:nvCxnSpPr>
        <p:spPr>
          <a:xfrm flipH="1">
            <a:off x="2668331" y="1809750"/>
            <a:ext cx="2579297" cy="811418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719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919BDE-DF0D-2F4D-8501-9A347E073732}"/>
              </a:ext>
            </a:extLst>
          </p:cNvPr>
          <p:cNvGrpSpPr/>
          <p:nvPr/>
        </p:nvGrpSpPr>
        <p:grpSpPr>
          <a:xfrm>
            <a:off x="76200" y="626178"/>
            <a:ext cx="7361382" cy="4536372"/>
            <a:chOff x="628779" y="1202191"/>
            <a:chExt cx="7539840" cy="4577287"/>
          </a:xfrm>
        </p:grpSpPr>
        <p:pic>
          <p:nvPicPr>
            <p:cNvPr id="5" name="Picture 4" descr="gday.png">
              <a:extLst>
                <a:ext uri="{FF2B5EF4-FFF2-40B4-BE49-F238E27FC236}">
                  <a16:creationId xmlns:a16="http://schemas.microsoft.com/office/drawing/2014/main" id="{9F3E63DD-2166-9B44-8FA6-3B987FE67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36" y="1359877"/>
              <a:ext cx="5456683" cy="3109723"/>
            </a:xfrm>
            <a:prstGeom prst="rect">
              <a:avLst/>
            </a:prstGeom>
          </p:spPr>
        </p:pic>
        <p:pic>
          <p:nvPicPr>
            <p:cNvPr id="6" name="Picture 5" descr="gday2.png">
              <a:extLst>
                <a:ext uri="{FF2B5EF4-FFF2-40B4-BE49-F238E27FC236}">
                  <a16:creationId xmlns:a16="http://schemas.microsoft.com/office/drawing/2014/main" id="{CBD54043-046D-5943-B100-31AB9E0C5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37" y="4354538"/>
              <a:ext cx="5406391" cy="142494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174153-205E-0648-976E-4B6C50407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908"/>
            <a:stretch/>
          </p:blipFill>
          <p:spPr>
            <a:xfrm>
              <a:off x="628779" y="1202191"/>
              <a:ext cx="2362705" cy="18067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211AAD-7F41-EB4D-8962-1F0739342184}"/>
                </a:ext>
              </a:extLst>
            </p:cNvPr>
            <p:cNvSpPr txBox="1"/>
            <p:nvPr/>
          </p:nvSpPr>
          <p:spPr>
            <a:xfrm>
              <a:off x="2711936" y="2368577"/>
              <a:ext cx="12426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(10-100)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A67CC5-2A14-E947-83A3-0759148F050C}"/>
                </a:ext>
              </a:extLst>
            </p:cNvPr>
            <p:cNvSpPr txBox="1"/>
            <p:nvPr/>
          </p:nvSpPr>
          <p:spPr>
            <a:xfrm>
              <a:off x="1695937" y="3636035"/>
              <a:ext cx="12955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(10</a:t>
              </a:r>
              <a:r>
                <a:rPr lang="en-US" sz="2400" baseline="30000" dirty="0"/>
                <a:t>5</a:t>
              </a:r>
              <a:r>
                <a:rPr lang="en-US" sz="2400" dirty="0"/>
                <a:t>-10</a:t>
              </a:r>
              <a:r>
                <a:rPr lang="en-US" sz="2400" baseline="30000" dirty="0"/>
                <a:t>6</a:t>
              </a:r>
              <a:r>
                <a:rPr lang="en-US" sz="2400" dirty="0"/>
                <a:t>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4C0FA31-FED4-E24A-ACF3-E359BD38E615}"/>
                </a:ext>
              </a:extLst>
            </p:cNvPr>
            <p:cNvSpPr txBox="1"/>
            <p:nvPr/>
          </p:nvSpPr>
          <p:spPr>
            <a:xfrm>
              <a:off x="2012753" y="4982235"/>
              <a:ext cx="8370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(100)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877E391-81FA-9349-8C68-69FF8423B1C5}"/>
              </a:ext>
            </a:extLst>
          </p:cNvPr>
          <p:cNvSpPr txBox="1"/>
          <p:nvPr/>
        </p:nvSpPr>
        <p:spPr>
          <a:xfrm>
            <a:off x="6952193" y="4179976"/>
            <a:ext cx="2016896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254061"/>
                </a:solidFill>
              </a:rPr>
              <a:t>Re-rank top FF packings using QM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4A26A5-BF06-5A47-BB5E-93316822999E}"/>
              </a:ext>
            </a:extLst>
          </p:cNvPr>
          <p:cNvSpPr txBox="1"/>
          <p:nvPr/>
        </p:nvSpPr>
        <p:spPr>
          <a:xfrm>
            <a:off x="6952193" y="1715970"/>
            <a:ext cx="2016896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254061"/>
                </a:solidFill>
              </a:rPr>
              <a:t>Conformer generation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1DD24B-6ACA-7942-ADC0-A9D44ABDCF33}"/>
              </a:ext>
            </a:extLst>
          </p:cNvPr>
          <p:cNvSpPr txBox="1"/>
          <p:nvPr/>
        </p:nvSpPr>
        <p:spPr>
          <a:xfrm>
            <a:off x="6952193" y="2765144"/>
            <a:ext cx="2016897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254061"/>
                </a:solidFill>
              </a:rPr>
              <a:t>Rigid packing -&gt;   FF minimization -&gt; FF ranking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8620B0-34BB-FC4A-99F9-29488F33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459" y="340199"/>
            <a:ext cx="5507183" cy="555151"/>
          </a:xfrm>
        </p:spPr>
        <p:txBody>
          <a:bodyPr/>
          <a:lstStyle/>
          <a:p>
            <a:r>
              <a:rPr lang="en-US" dirty="0"/>
              <a:t>Crystal Structure Prediction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A82C6E-DE10-9845-A152-532E86C873C9}"/>
              </a:ext>
            </a:extLst>
          </p:cNvPr>
          <p:cNvSpPr txBox="1"/>
          <p:nvPr/>
        </p:nvSpPr>
        <p:spPr>
          <a:xfrm>
            <a:off x="6952194" y="904057"/>
            <a:ext cx="2016896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254061"/>
                </a:solidFill>
              </a:rPr>
              <a:t>Start with 2D structure</a:t>
            </a:r>
          </a:p>
        </p:txBody>
      </p:sp>
    </p:spTree>
    <p:extLst>
      <p:ext uri="{BB962C8B-B14F-4D97-AF65-F5344CB8AC3E}">
        <p14:creationId xmlns:p14="http://schemas.microsoft.com/office/powerpoint/2010/main" val="209475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2B9B3-AC44-CB4C-9729-C2C5883FB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3508"/>
            <a:ext cx="8077200" cy="765572"/>
          </a:xfrm>
        </p:spPr>
        <p:txBody>
          <a:bodyPr/>
          <a:lstStyle/>
          <a:p>
            <a:r>
              <a:rPr lang="en-US" dirty="0"/>
              <a:t>OE-GSK 1</a:t>
            </a:r>
            <a:r>
              <a:rPr lang="en-US" baseline="30000" dirty="0"/>
              <a:t>st</a:t>
            </a:r>
            <a:r>
              <a:rPr lang="en-US" dirty="0"/>
              <a:t> Blind Prediction Challenge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22EAC7-CC77-0848-8700-756E76BB0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68" y="1386664"/>
            <a:ext cx="1730811" cy="305437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C647BC-589D-4B48-8ED6-4973637E10C8}"/>
              </a:ext>
            </a:extLst>
          </p:cNvPr>
          <p:cNvGrpSpPr/>
          <p:nvPr/>
        </p:nvGrpSpPr>
        <p:grpSpPr>
          <a:xfrm>
            <a:off x="3021396" y="1082981"/>
            <a:ext cx="1600200" cy="3780941"/>
            <a:chOff x="4309053" y="1412108"/>
            <a:chExt cx="1299211" cy="4474296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9AEA3B2-F29D-3345-97CE-5F5E6FBE1447}"/>
                </a:ext>
              </a:extLst>
            </p:cNvPr>
            <p:cNvSpPr/>
            <p:nvPr/>
          </p:nvSpPr>
          <p:spPr>
            <a:xfrm>
              <a:off x="4309053" y="1412108"/>
              <a:ext cx="1299211" cy="526387"/>
            </a:xfrm>
            <a:custGeom>
              <a:avLst/>
              <a:gdLst>
                <a:gd name="connsiteX0" fmla="*/ 0 w 1299211"/>
                <a:gd name="connsiteY0" fmla="*/ 52639 h 526387"/>
                <a:gd name="connsiteX1" fmla="*/ 52639 w 1299211"/>
                <a:gd name="connsiteY1" fmla="*/ 0 h 526387"/>
                <a:gd name="connsiteX2" fmla="*/ 1246572 w 1299211"/>
                <a:gd name="connsiteY2" fmla="*/ 0 h 526387"/>
                <a:gd name="connsiteX3" fmla="*/ 1299211 w 1299211"/>
                <a:gd name="connsiteY3" fmla="*/ 52639 h 526387"/>
                <a:gd name="connsiteX4" fmla="*/ 1299211 w 1299211"/>
                <a:gd name="connsiteY4" fmla="*/ 473748 h 526387"/>
                <a:gd name="connsiteX5" fmla="*/ 1246572 w 1299211"/>
                <a:gd name="connsiteY5" fmla="*/ 526387 h 526387"/>
                <a:gd name="connsiteX6" fmla="*/ 52639 w 1299211"/>
                <a:gd name="connsiteY6" fmla="*/ 526387 h 526387"/>
                <a:gd name="connsiteX7" fmla="*/ 0 w 1299211"/>
                <a:gd name="connsiteY7" fmla="*/ 473748 h 526387"/>
                <a:gd name="connsiteX8" fmla="*/ 0 w 1299211"/>
                <a:gd name="connsiteY8" fmla="*/ 52639 h 526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9211" h="526387">
                  <a:moveTo>
                    <a:pt x="0" y="52639"/>
                  </a:moveTo>
                  <a:cubicBezTo>
                    <a:pt x="0" y="23567"/>
                    <a:pt x="23567" y="0"/>
                    <a:pt x="52639" y="0"/>
                  </a:cubicBezTo>
                  <a:lnTo>
                    <a:pt x="1246572" y="0"/>
                  </a:lnTo>
                  <a:cubicBezTo>
                    <a:pt x="1275644" y="0"/>
                    <a:pt x="1299211" y="23567"/>
                    <a:pt x="1299211" y="52639"/>
                  </a:cubicBezTo>
                  <a:lnTo>
                    <a:pt x="1299211" y="473748"/>
                  </a:lnTo>
                  <a:cubicBezTo>
                    <a:pt x="1299211" y="502820"/>
                    <a:pt x="1275644" y="526387"/>
                    <a:pt x="1246572" y="526387"/>
                  </a:cubicBezTo>
                  <a:lnTo>
                    <a:pt x="52639" y="526387"/>
                  </a:lnTo>
                  <a:cubicBezTo>
                    <a:pt x="23567" y="526387"/>
                    <a:pt x="0" y="502820"/>
                    <a:pt x="0" y="473748"/>
                  </a:cubicBezTo>
                  <a:lnTo>
                    <a:pt x="0" y="526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997" tIns="83997" rIns="83997" bIns="83997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Conformers</a:t>
              </a: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09EC541-DC49-D34F-B6FD-EBDFC7A17F49}"/>
                </a:ext>
              </a:extLst>
            </p:cNvPr>
            <p:cNvSpPr/>
            <p:nvPr/>
          </p:nvSpPr>
          <p:spPr>
            <a:xfrm>
              <a:off x="4840221" y="1971395"/>
              <a:ext cx="236875" cy="197396"/>
            </a:xfrm>
            <a:custGeom>
              <a:avLst/>
              <a:gdLst>
                <a:gd name="connsiteX0" fmla="*/ 0 w 197395"/>
                <a:gd name="connsiteY0" fmla="*/ 47375 h 236874"/>
                <a:gd name="connsiteX1" fmla="*/ 98698 w 197395"/>
                <a:gd name="connsiteY1" fmla="*/ 47375 h 236874"/>
                <a:gd name="connsiteX2" fmla="*/ 98698 w 197395"/>
                <a:gd name="connsiteY2" fmla="*/ 0 h 236874"/>
                <a:gd name="connsiteX3" fmla="*/ 197395 w 197395"/>
                <a:gd name="connsiteY3" fmla="*/ 118437 h 236874"/>
                <a:gd name="connsiteX4" fmla="*/ 98698 w 197395"/>
                <a:gd name="connsiteY4" fmla="*/ 236874 h 236874"/>
                <a:gd name="connsiteX5" fmla="*/ 98698 w 197395"/>
                <a:gd name="connsiteY5" fmla="*/ 189499 h 236874"/>
                <a:gd name="connsiteX6" fmla="*/ 0 w 197395"/>
                <a:gd name="connsiteY6" fmla="*/ 189499 h 236874"/>
                <a:gd name="connsiteX7" fmla="*/ 0 w 197395"/>
                <a:gd name="connsiteY7" fmla="*/ 47375 h 23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395" h="236874">
                  <a:moveTo>
                    <a:pt x="157916" y="1"/>
                  </a:moveTo>
                  <a:lnTo>
                    <a:pt x="157916" y="118438"/>
                  </a:lnTo>
                  <a:lnTo>
                    <a:pt x="197395" y="118438"/>
                  </a:lnTo>
                  <a:lnTo>
                    <a:pt x="98698" y="236873"/>
                  </a:lnTo>
                  <a:lnTo>
                    <a:pt x="0" y="118438"/>
                  </a:lnTo>
                  <a:lnTo>
                    <a:pt x="39479" y="118438"/>
                  </a:lnTo>
                  <a:lnTo>
                    <a:pt x="39479" y="1"/>
                  </a:lnTo>
                  <a:lnTo>
                    <a:pt x="157916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376" tIns="0" rIns="47375" bIns="59219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900" kern="120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8C42E76-058C-E148-8F57-E3F1596B9A8D}"/>
                </a:ext>
              </a:extLst>
            </p:cNvPr>
            <p:cNvSpPr/>
            <p:nvPr/>
          </p:nvSpPr>
          <p:spPr>
            <a:xfrm>
              <a:off x="4309053" y="2201690"/>
              <a:ext cx="1299211" cy="526387"/>
            </a:xfrm>
            <a:custGeom>
              <a:avLst/>
              <a:gdLst>
                <a:gd name="connsiteX0" fmla="*/ 0 w 1299211"/>
                <a:gd name="connsiteY0" fmla="*/ 52639 h 526387"/>
                <a:gd name="connsiteX1" fmla="*/ 52639 w 1299211"/>
                <a:gd name="connsiteY1" fmla="*/ 0 h 526387"/>
                <a:gd name="connsiteX2" fmla="*/ 1246572 w 1299211"/>
                <a:gd name="connsiteY2" fmla="*/ 0 h 526387"/>
                <a:gd name="connsiteX3" fmla="*/ 1299211 w 1299211"/>
                <a:gd name="connsiteY3" fmla="*/ 52639 h 526387"/>
                <a:gd name="connsiteX4" fmla="*/ 1299211 w 1299211"/>
                <a:gd name="connsiteY4" fmla="*/ 473748 h 526387"/>
                <a:gd name="connsiteX5" fmla="*/ 1246572 w 1299211"/>
                <a:gd name="connsiteY5" fmla="*/ 526387 h 526387"/>
                <a:gd name="connsiteX6" fmla="*/ 52639 w 1299211"/>
                <a:gd name="connsiteY6" fmla="*/ 526387 h 526387"/>
                <a:gd name="connsiteX7" fmla="*/ 0 w 1299211"/>
                <a:gd name="connsiteY7" fmla="*/ 473748 h 526387"/>
                <a:gd name="connsiteX8" fmla="*/ 0 w 1299211"/>
                <a:gd name="connsiteY8" fmla="*/ 52639 h 526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9211" h="526387">
                  <a:moveTo>
                    <a:pt x="0" y="52639"/>
                  </a:moveTo>
                  <a:cubicBezTo>
                    <a:pt x="0" y="23567"/>
                    <a:pt x="23567" y="0"/>
                    <a:pt x="52639" y="0"/>
                  </a:cubicBezTo>
                  <a:lnTo>
                    <a:pt x="1246572" y="0"/>
                  </a:lnTo>
                  <a:cubicBezTo>
                    <a:pt x="1275644" y="0"/>
                    <a:pt x="1299211" y="23567"/>
                    <a:pt x="1299211" y="52639"/>
                  </a:cubicBezTo>
                  <a:lnTo>
                    <a:pt x="1299211" y="473748"/>
                  </a:lnTo>
                  <a:cubicBezTo>
                    <a:pt x="1299211" y="502820"/>
                    <a:pt x="1275644" y="526387"/>
                    <a:pt x="1246572" y="526387"/>
                  </a:cubicBezTo>
                  <a:lnTo>
                    <a:pt x="52639" y="526387"/>
                  </a:lnTo>
                  <a:cubicBezTo>
                    <a:pt x="23567" y="526387"/>
                    <a:pt x="0" y="502820"/>
                    <a:pt x="0" y="473748"/>
                  </a:cubicBezTo>
                  <a:lnTo>
                    <a:pt x="0" y="526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997" tIns="83997" rIns="83997" bIns="83997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Pack</a:t>
              </a: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A6D0E20-1143-364C-B860-A4BE6808E8B9}"/>
                </a:ext>
              </a:extLst>
            </p:cNvPr>
            <p:cNvSpPr/>
            <p:nvPr/>
          </p:nvSpPr>
          <p:spPr>
            <a:xfrm>
              <a:off x="4840221" y="2760976"/>
              <a:ext cx="236875" cy="197396"/>
            </a:xfrm>
            <a:custGeom>
              <a:avLst/>
              <a:gdLst>
                <a:gd name="connsiteX0" fmla="*/ 0 w 197395"/>
                <a:gd name="connsiteY0" fmla="*/ 47375 h 236874"/>
                <a:gd name="connsiteX1" fmla="*/ 98698 w 197395"/>
                <a:gd name="connsiteY1" fmla="*/ 47375 h 236874"/>
                <a:gd name="connsiteX2" fmla="*/ 98698 w 197395"/>
                <a:gd name="connsiteY2" fmla="*/ 0 h 236874"/>
                <a:gd name="connsiteX3" fmla="*/ 197395 w 197395"/>
                <a:gd name="connsiteY3" fmla="*/ 118437 h 236874"/>
                <a:gd name="connsiteX4" fmla="*/ 98698 w 197395"/>
                <a:gd name="connsiteY4" fmla="*/ 236874 h 236874"/>
                <a:gd name="connsiteX5" fmla="*/ 98698 w 197395"/>
                <a:gd name="connsiteY5" fmla="*/ 189499 h 236874"/>
                <a:gd name="connsiteX6" fmla="*/ 0 w 197395"/>
                <a:gd name="connsiteY6" fmla="*/ 189499 h 236874"/>
                <a:gd name="connsiteX7" fmla="*/ 0 w 197395"/>
                <a:gd name="connsiteY7" fmla="*/ 47375 h 23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395" h="236874">
                  <a:moveTo>
                    <a:pt x="157916" y="1"/>
                  </a:moveTo>
                  <a:lnTo>
                    <a:pt x="157916" y="118438"/>
                  </a:lnTo>
                  <a:lnTo>
                    <a:pt x="197395" y="118438"/>
                  </a:lnTo>
                  <a:lnTo>
                    <a:pt x="98698" y="236873"/>
                  </a:lnTo>
                  <a:lnTo>
                    <a:pt x="0" y="118438"/>
                  </a:lnTo>
                  <a:lnTo>
                    <a:pt x="39479" y="118438"/>
                  </a:lnTo>
                  <a:lnTo>
                    <a:pt x="39479" y="1"/>
                  </a:lnTo>
                  <a:lnTo>
                    <a:pt x="157916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376" tIns="0" rIns="47375" bIns="59219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900" kern="12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B0C6DC6-D856-7146-8D16-569499DBA0AD}"/>
                </a:ext>
              </a:extLst>
            </p:cNvPr>
            <p:cNvSpPr/>
            <p:nvPr/>
          </p:nvSpPr>
          <p:spPr>
            <a:xfrm>
              <a:off x="4309053" y="2991272"/>
              <a:ext cx="1299211" cy="526387"/>
            </a:xfrm>
            <a:custGeom>
              <a:avLst/>
              <a:gdLst>
                <a:gd name="connsiteX0" fmla="*/ 0 w 1299211"/>
                <a:gd name="connsiteY0" fmla="*/ 52639 h 526387"/>
                <a:gd name="connsiteX1" fmla="*/ 52639 w 1299211"/>
                <a:gd name="connsiteY1" fmla="*/ 0 h 526387"/>
                <a:gd name="connsiteX2" fmla="*/ 1246572 w 1299211"/>
                <a:gd name="connsiteY2" fmla="*/ 0 h 526387"/>
                <a:gd name="connsiteX3" fmla="*/ 1299211 w 1299211"/>
                <a:gd name="connsiteY3" fmla="*/ 52639 h 526387"/>
                <a:gd name="connsiteX4" fmla="*/ 1299211 w 1299211"/>
                <a:gd name="connsiteY4" fmla="*/ 473748 h 526387"/>
                <a:gd name="connsiteX5" fmla="*/ 1246572 w 1299211"/>
                <a:gd name="connsiteY5" fmla="*/ 526387 h 526387"/>
                <a:gd name="connsiteX6" fmla="*/ 52639 w 1299211"/>
                <a:gd name="connsiteY6" fmla="*/ 526387 h 526387"/>
                <a:gd name="connsiteX7" fmla="*/ 0 w 1299211"/>
                <a:gd name="connsiteY7" fmla="*/ 473748 h 526387"/>
                <a:gd name="connsiteX8" fmla="*/ 0 w 1299211"/>
                <a:gd name="connsiteY8" fmla="*/ 52639 h 526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9211" h="526387">
                  <a:moveTo>
                    <a:pt x="0" y="52639"/>
                  </a:moveTo>
                  <a:cubicBezTo>
                    <a:pt x="0" y="23567"/>
                    <a:pt x="23567" y="0"/>
                    <a:pt x="52639" y="0"/>
                  </a:cubicBezTo>
                  <a:lnTo>
                    <a:pt x="1246572" y="0"/>
                  </a:lnTo>
                  <a:cubicBezTo>
                    <a:pt x="1275644" y="0"/>
                    <a:pt x="1299211" y="23567"/>
                    <a:pt x="1299211" y="52639"/>
                  </a:cubicBezTo>
                  <a:lnTo>
                    <a:pt x="1299211" y="473748"/>
                  </a:lnTo>
                  <a:cubicBezTo>
                    <a:pt x="1299211" y="502820"/>
                    <a:pt x="1275644" y="526387"/>
                    <a:pt x="1246572" y="526387"/>
                  </a:cubicBezTo>
                  <a:lnTo>
                    <a:pt x="52639" y="526387"/>
                  </a:lnTo>
                  <a:cubicBezTo>
                    <a:pt x="23567" y="526387"/>
                    <a:pt x="0" y="502820"/>
                    <a:pt x="0" y="473748"/>
                  </a:cubicBezTo>
                  <a:lnTo>
                    <a:pt x="0" y="526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997" tIns="83997" rIns="83997" bIns="83997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Optimize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76AE46B-E89E-BE4C-AA7A-438C930C8D8C}"/>
                </a:ext>
              </a:extLst>
            </p:cNvPr>
            <p:cNvSpPr/>
            <p:nvPr/>
          </p:nvSpPr>
          <p:spPr>
            <a:xfrm>
              <a:off x="4840221" y="3550558"/>
              <a:ext cx="236875" cy="197396"/>
            </a:xfrm>
            <a:custGeom>
              <a:avLst/>
              <a:gdLst>
                <a:gd name="connsiteX0" fmla="*/ 0 w 197395"/>
                <a:gd name="connsiteY0" fmla="*/ 47375 h 236874"/>
                <a:gd name="connsiteX1" fmla="*/ 98698 w 197395"/>
                <a:gd name="connsiteY1" fmla="*/ 47375 h 236874"/>
                <a:gd name="connsiteX2" fmla="*/ 98698 w 197395"/>
                <a:gd name="connsiteY2" fmla="*/ 0 h 236874"/>
                <a:gd name="connsiteX3" fmla="*/ 197395 w 197395"/>
                <a:gd name="connsiteY3" fmla="*/ 118437 h 236874"/>
                <a:gd name="connsiteX4" fmla="*/ 98698 w 197395"/>
                <a:gd name="connsiteY4" fmla="*/ 236874 h 236874"/>
                <a:gd name="connsiteX5" fmla="*/ 98698 w 197395"/>
                <a:gd name="connsiteY5" fmla="*/ 189499 h 236874"/>
                <a:gd name="connsiteX6" fmla="*/ 0 w 197395"/>
                <a:gd name="connsiteY6" fmla="*/ 189499 h 236874"/>
                <a:gd name="connsiteX7" fmla="*/ 0 w 197395"/>
                <a:gd name="connsiteY7" fmla="*/ 47375 h 23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395" h="236874">
                  <a:moveTo>
                    <a:pt x="157916" y="1"/>
                  </a:moveTo>
                  <a:lnTo>
                    <a:pt x="157916" y="118438"/>
                  </a:lnTo>
                  <a:lnTo>
                    <a:pt x="197395" y="118438"/>
                  </a:lnTo>
                  <a:lnTo>
                    <a:pt x="98698" y="236873"/>
                  </a:lnTo>
                  <a:lnTo>
                    <a:pt x="0" y="118438"/>
                  </a:lnTo>
                  <a:lnTo>
                    <a:pt x="39479" y="118438"/>
                  </a:lnTo>
                  <a:lnTo>
                    <a:pt x="39479" y="1"/>
                  </a:lnTo>
                  <a:lnTo>
                    <a:pt x="157916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376" tIns="0" rIns="47375" bIns="59219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900" kern="12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85C16A4-D596-4D49-A350-25504C1C1FE2}"/>
                </a:ext>
              </a:extLst>
            </p:cNvPr>
            <p:cNvSpPr/>
            <p:nvPr/>
          </p:nvSpPr>
          <p:spPr>
            <a:xfrm>
              <a:off x="4309053" y="3780853"/>
              <a:ext cx="1299211" cy="526387"/>
            </a:xfrm>
            <a:custGeom>
              <a:avLst/>
              <a:gdLst>
                <a:gd name="connsiteX0" fmla="*/ 0 w 1299211"/>
                <a:gd name="connsiteY0" fmla="*/ 52639 h 526387"/>
                <a:gd name="connsiteX1" fmla="*/ 52639 w 1299211"/>
                <a:gd name="connsiteY1" fmla="*/ 0 h 526387"/>
                <a:gd name="connsiteX2" fmla="*/ 1246572 w 1299211"/>
                <a:gd name="connsiteY2" fmla="*/ 0 h 526387"/>
                <a:gd name="connsiteX3" fmla="*/ 1299211 w 1299211"/>
                <a:gd name="connsiteY3" fmla="*/ 52639 h 526387"/>
                <a:gd name="connsiteX4" fmla="*/ 1299211 w 1299211"/>
                <a:gd name="connsiteY4" fmla="*/ 473748 h 526387"/>
                <a:gd name="connsiteX5" fmla="*/ 1246572 w 1299211"/>
                <a:gd name="connsiteY5" fmla="*/ 526387 h 526387"/>
                <a:gd name="connsiteX6" fmla="*/ 52639 w 1299211"/>
                <a:gd name="connsiteY6" fmla="*/ 526387 h 526387"/>
                <a:gd name="connsiteX7" fmla="*/ 0 w 1299211"/>
                <a:gd name="connsiteY7" fmla="*/ 473748 h 526387"/>
                <a:gd name="connsiteX8" fmla="*/ 0 w 1299211"/>
                <a:gd name="connsiteY8" fmla="*/ 52639 h 526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9211" h="526387">
                  <a:moveTo>
                    <a:pt x="0" y="52639"/>
                  </a:moveTo>
                  <a:cubicBezTo>
                    <a:pt x="0" y="23567"/>
                    <a:pt x="23567" y="0"/>
                    <a:pt x="52639" y="0"/>
                  </a:cubicBezTo>
                  <a:lnTo>
                    <a:pt x="1246572" y="0"/>
                  </a:lnTo>
                  <a:cubicBezTo>
                    <a:pt x="1275644" y="0"/>
                    <a:pt x="1299211" y="23567"/>
                    <a:pt x="1299211" y="52639"/>
                  </a:cubicBezTo>
                  <a:lnTo>
                    <a:pt x="1299211" y="473748"/>
                  </a:lnTo>
                  <a:cubicBezTo>
                    <a:pt x="1299211" y="502820"/>
                    <a:pt x="1275644" y="526387"/>
                    <a:pt x="1246572" y="526387"/>
                  </a:cubicBezTo>
                  <a:lnTo>
                    <a:pt x="52639" y="526387"/>
                  </a:lnTo>
                  <a:cubicBezTo>
                    <a:pt x="23567" y="526387"/>
                    <a:pt x="0" y="502820"/>
                    <a:pt x="0" y="473748"/>
                  </a:cubicBezTo>
                  <a:lnTo>
                    <a:pt x="0" y="526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997" tIns="83997" rIns="83997" bIns="83997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Score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2397BA7-C4BC-734A-AF3B-0A7304C60EE1}"/>
                </a:ext>
              </a:extLst>
            </p:cNvPr>
            <p:cNvSpPr/>
            <p:nvPr/>
          </p:nvSpPr>
          <p:spPr>
            <a:xfrm>
              <a:off x="4840221" y="4340140"/>
              <a:ext cx="236875" cy="197396"/>
            </a:xfrm>
            <a:custGeom>
              <a:avLst/>
              <a:gdLst>
                <a:gd name="connsiteX0" fmla="*/ 0 w 197395"/>
                <a:gd name="connsiteY0" fmla="*/ 47375 h 236874"/>
                <a:gd name="connsiteX1" fmla="*/ 98698 w 197395"/>
                <a:gd name="connsiteY1" fmla="*/ 47375 h 236874"/>
                <a:gd name="connsiteX2" fmla="*/ 98698 w 197395"/>
                <a:gd name="connsiteY2" fmla="*/ 0 h 236874"/>
                <a:gd name="connsiteX3" fmla="*/ 197395 w 197395"/>
                <a:gd name="connsiteY3" fmla="*/ 118437 h 236874"/>
                <a:gd name="connsiteX4" fmla="*/ 98698 w 197395"/>
                <a:gd name="connsiteY4" fmla="*/ 236874 h 236874"/>
                <a:gd name="connsiteX5" fmla="*/ 98698 w 197395"/>
                <a:gd name="connsiteY5" fmla="*/ 189499 h 236874"/>
                <a:gd name="connsiteX6" fmla="*/ 0 w 197395"/>
                <a:gd name="connsiteY6" fmla="*/ 189499 h 236874"/>
                <a:gd name="connsiteX7" fmla="*/ 0 w 197395"/>
                <a:gd name="connsiteY7" fmla="*/ 47375 h 23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395" h="236874">
                  <a:moveTo>
                    <a:pt x="157916" y="1"/>
                  </a:moveTo>
                  <a:lnTo>
                    <a:pt x="157916" y="118438"/>
                  </a:lnTo>
                  <a:lnTo>
                    <a:pt x="197395" y="118438"/>
                  </a:lnTo>
                  <a:lnTo>
                    <a:pt x="98698" y="236873"/>
                  </a:lnTo>
                  <a:lnTo>
                    <a:pt x="0" y="118438"/>
                  </a:lnTo>
                  <a:lnTo>
                    <a:pt x="39479" y="118438"/>
                  </a:lnTo>
                  <a:lnTo>
                    <a:pt x="39479" y="1"/>
                  </a:lnTo>
                  <a:lnTo>
                    <a:pt x="157916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376" tIns="0" rIns="47375" bIns="59219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900" kern="120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8B988F9-8048-9D49-9A73-2F0AA41C93AC}"/>
                </a:ext>
              </a:extLst>
            </p:cNvPr>
            <p:cNvSpPr/>
            <p:nvPr/>
          </p:nvSpPr>
          <p:spPr>
            <a:xfrm>
              <a:off x="4309053" y="4570435"/>
              <a:ext cx="1299211" cy="526387"/>
            </a:xfrm>
            <a:custGeom>
              <a:avLst/>
              <a:gdLst>
                <a:gd name="connsiteX0" fmla="*/ 0 w 1299211"/>
                <a:gd name="connsiteY0" fmla="*/ 52639 h 526387"/>
                <a:gd name="connsiteX1" fmla="*/ 52639 w 1299211"/>
                <a:gd name="connsiteY1" fmla="*/ 0 h 526387"/>
                <a:gd name="connsiteX2" fmla="*/ 1246572 w 1299211"/>
                <a:gd name="connsiteY2" fmla="*/ 0 h 526387"/>
                <a:gd name="connsiteX3" fmla="*/ 1299211 w 1299211"/>
                <a:gd name="connsiteY3" fmla="*/ 52639 h 526387"/>
                <a:gd name="connsiteX4" fmla="*/ 1299211 w 1299211"/>
                <a:gd name="connsiteY4" fmla="*/ 473748 h 526387"/>
                <a:gd name="connsiteX5" fmla="*/ 1246572 w 1299211"/>
                <a:gd name="connsiteY5" fmla="*/ 526387 h 526387"/>
                <a:gd name="connsiteX6" fmla="*/ 52639 w 1299211"/>
                <a:gd name="connsiteY6" fmla="*/ 526387 h 526387"/>
                <a:gd name="connsiteX7" fmla="*/ 0 w 1299211"/>
                <a:gd name="connsiteY7" fmla="*/ 473748 h 526387"/>
                <a:gd name="connsiteX8" fmla="*/ 0 w 1299211"/>
                <a:gd name="connsiteY8" fmla="*/ 52639 h 526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9211" h="526387">
                  <a:moveTo>
                    <a:pt x="0" y="52639"/>
                  </a:moveTo>
                  <a:cubicBezTo>
                    <a:pt x="0" y="23567"/>
                    <a:pt x="23567" y="0"/>
                    <a:pt x="52639" y="0"/>
                  </a:cubicBezTo>
                  <a:lnTo>
                    <a:pt x="1246572" y="0"/>
                  </a:lnTo>
                  <a:cubicBezTo>
                    <a:pt x="1275644" y="0"/>
                    <a:pt x="1299211" y="23567"/>
                    <a:pt x="1299211" y="52639"/>
                  </a:cubicBezTo>
                  <a:lnTo>
                    <a:pt x="1299211" y="473748"/>
                  </a:lnTo>
                  <a:cubicBezTo>
                    <a:pt x="1299211" y="502820"/>
                    <a:pt x="1275644" y="526387"/>
                    <a:pt x="1246572" y="526387"/>
                  </a:cubicBezTo>
                  <a:lnTo>
                    <a:pt x="52639" y="526387"/>
                  </a:lnTo>
                  <a:cubicBezTo>
                    <a:pt x="23567" y="526387"/>
                    <a:pt x="0" y="502820"/>
                    <a:pt x="0" y="473748"/>
                  </a:cubicBezTo>
                  <a:lnTo>
                    <a:pt x="0" y="526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997" tIns="83997" rIns="83997" bIns="83997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Re-optimize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F4DE800-4CAB-0543-B1B4-94754F8E6CD1}"/>
                </a:ext>
              </a:extLst>
            </p:cNvPr>
            <p:cNvSpPr/>
            <p:nvPr/>
          </p:nvSpPr>
          <p:spPr>
            <a:xfrm>
              <a:off x="4840221" y="5129722"/>
              <a:ext cx="236875" cy="197396"/>
            </a:xfrm>
            <a:custGeom>
              <a:avLst/>
              <a:gdLst>
                <a:gd name="connsiteX0" fmla="*/ 0 w 197395"/>
                <a:gd name="connsiteY0" fmla="*/ 47375 h 236874"/>
                <a:gd name="connsiteX1" fmla="*/ 98698 w 197395"/>
                <a:gd name="connsiteY1" fmla="*/ 47375 h 236874"/>
                <a:gd name="connsiteX2" fmla="*/ 98698 w 197395"/>
                <a:gd name="connsiteY2" fmla="*/ 0 h 236874"/>
                <a:gd name="connsiteX3" fmla="*/ 197395 w 197395"/>
                <a:gd name="connsiteY3" fmla="*/ 118437 h 236874"/>
                <a:gd name="connsiteX4" fmla="*/ 98698 w 197395"/>
                <a:gd name="connsiteY4" fmla="*/ 236874 h 236874"/>
                <a:gd name="connsiteX5" fmla="*/ 98698 w 197395"/>
                <a:gd name="connsiteY5" fmla="*/ 189499 h 236874"/>
                <a:gd name="connsiteX6" fmla="*/ 0 w 197395"/>
                <a:gd name="connsiteY6" fmla="*/ 189499 h 236874"/>
                <a:gd name="connsiteX7" fmla="*/ 0 w 197395"/>
                <a:gd name="connsiteY7" fmla="*/ 47375 h 23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395" h="236874">
                  <a:moveTo>
                    <a:pt x="157916" y="1"/>
                  </a:moveTo>
                  <a:lnTo>
                    <a:pt x="157916" y="118438"/>
                  </a:lnTo>
                  <a:lnTo>
                    <a:pt x="197395" y="118438"/>
                  </a:lnTo>
                  <a:lnTo>
                    <a:pt x="98698" y="236873"/>
                  </a:lnTo>
                  <a:lnTo>
                    <a:pt x="0" y="118438"/>
                  </a:lnTo>
                  <a:lnTo>
                    <a:pt x="39479" y="118438"/>
                  </a:lnTo>
                  <a:lnTo>
                    <a:pt x="39479" y="1"/>
                  </a:lnTo>
                  <a:lnTo>
                    <a:pt x="157916" y="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376" tIns="0" rIns="47375" bIns="59219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900" kern="120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BA3E574-4982-CA47-B24E-E5CA29B78067}"/>
                </a:ext>
              </a:extLst>
            </p:cNvPr>
            <p:cNvSpPr/>
            <p:nvPr/>
          </p:nvSpPr>
          <p:spPr>
            <a:xfrm>
              <a:off x="4309053" y="5360017"/>
              <a:ext cx="1299211" cy="526387"/>
            </a:xfrm>
            <a:custGeom>
              <a:avLst/>
              <a:gdLst>
                <a:gd name="connsiteX0" fmla="*/ 0 w 1299211"/>
                <a:gd name="connsiteY0" fmla="*/ 52639 h 526387"/>
                <a:gd name="connsiteX1" fmla="*/ 52639 w 1299211"/>
                <a:gd name="connsiteY1" fmla="*/ 0 h 526387"/>
                <a:gd name="connsiteX2" fmla="*/ 1246572 w 1299211"/>
                <a:gd name="connsiteY2" fmla="*/ 0 h 526387"/>
                <a:gd name="connsiteX3" fmla="*/ 1299211 w 1299211"/>
                <a:gd name="connsiteY3" fmla="*/ 52639 h 526387"/>
                <a:gd name="connsiteX4" fmla="*/ 1299211 w 1299211"/>
                <a:gd name="connsiteY4" fmla="*/ 473748 h 526387"/>
                <a:gd name="connsiteX5" fmla="*/ 1246572 w 1299211"/>
                <a:gd name="connsiteY5" fmla="*/ 526387 h 526387"/>
                <a:gd name="connsiteX6" fmla="*/ 52639 w 1299211"/>
                <a:gd name="connsiteY6" fmla="*/ 526387 h 526387"/>
                <a:gd name="connsiteX7" fmla="*/ 0 w 1299211"/>
                <a:gd name="connsiteY7" fmla="*/ 473748 h 526387"/>
                <a:gd name="connsiteX8" fmla="*/ 0 w 1299211"/>
                <a:gd name="connsiteY8" fmla="*/ 52639 h 526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9211" h="526387">
                  <a:moveTo>
                    <a:pt x="0" y="52639"/>
                  </a:moveTo>
                  <a:cubicBezTo>
                    <a:pt x="0" y="23567"/>
                    <a:pt x="23567" y="0"/>
                    <a:pt x="52639" y="0"/>
                  </a:cubicBezTo>
                  <a:lnTo>
                    <a:pt x="1246572" y="0"/>
                  </a:lnTo>
                  <a:cubicBezTo>
                    <a:pt x="1275644" y="0"/>
                    <a:pt x="1299211" y="23567"/>
                    <a:pt x="1299211" y="52639"/>
                  </a:cubicBezTo>
                  <a:lnTo>
                    <a:pt x="1299211" y="473748"/>
                  </a:lnTo>
                  <a:cubicBezTo>
                    <a:pt x="1299211" y="502820"/>
                    <a:pt x="1275644" y="526387"/>
                    <a:pt x="1246572" y="526387"/>
                  </a:cubicBezTo>
                  <a:lnTo>
                    <a:pt x="52639" y="526387"/>
                  </a:lnTo>
                  <a:cubicBezTo>
                    <a:pt x="23567" y="526387"/>
                    <a:pt x="0" y="502820"/>
                    <a:pt x="0" y="473748"/>
                  </a:cubicBezTo>
                  <a:lnTo>
                    <a:pt x="0" y="526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997" tIns="83997" rIns="83997" bIns="83997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Re-score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E765A11-291E-8949-B9B9-5A369E05BAAE}"/>
              </a:ext>
            </a:extLst>
          </p:cNvPr>
          <p:cNvSpPr txBox="1"/>
          <p:nvPr/>
        </p:nvSpPr>
        <p:spPr>
          <a:xfrm>
            <a:off x="4662768" y="112395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50DD2E-AE63-6A42-A1C4-AF834AA66C39}"/>
              </a:ext>
            </a:extLst>
          </p:cNvPr>
          <p:cNvSpPr txBox="1"/>
          <p:nvPr/>
        </p:nvSpPr>
        <p:spPr>
          <a:xfrm>
            <a:off x="4662768" y="1819266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million packings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5DCE7E-9081-E842-A91C-01506A1B23A7}"/>
              </a:ext>
            </a:extLst>
          </p:cNvPr>
          <p:cNvSpPr txBox="1"/>
          <p:nvPr/>
        </p:nvSpPr>
        <p:spPr>
          <a:xfrm>
            <a:off x="4662768" y="2457703"/>
            <a:ext cx="1798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IEFF optimization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1BA0FD-F5AC-4E47-A6A4-9632BEF5B4BE}"/>
              </a:ext>
            </a:extLst>
          </p:cNvPr>
          <p:cNvSpPr txBox="1"/>
          <p:nvPr/>
        </p:nvSpPr>
        <p:spPr>
          <a:xfrm>
            <a:off x="4662768" y="3127877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IEFF scoring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1175A6-9807-E44F-A7E0-DFEF823755C3}"/>
              </a:ext>
            </a:extLst>
          </p:cNvPr>
          <p:cNvSpPr txBox="1"/>
          <p:nvPr/>
        </p:nvSpPr>
        <p:spPr>
          <a:xfrm>
            <a:off x="4662768" y="3724080"/>
            <a:ext cx="221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100 IEFF packings</a:t>
            </a:r>
          </a:p>
          <a:p>
            <a:r>
              <a:rPr lang="en-US" dirty="0"/>
              <a:t>IEFF@LR + DFT@SR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A554CF-F5D7-084B-81EE-0B055847464A}"/>
              </a:ext>
            </a:extLst>
          </p:cNvPr>
          <p:cNvSpPr txBox="1"/>
          <p:nvPr/>
        </p:nvSpPr>
        <p:spPr>
          <a:xfrm>
            <a:off x="4662768" y="4500010"/>
            <a:ext cx="2728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Rank = 1, RMS_20 = 0.18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5BFEB5-5BCE-2A4C-AE41-79DBCA10DDB7}"/>
              </a:ext>
            </a:extLst>
          </p:cNvPr>
          <p:cNvSpPr txBox="1"/>
          <p:nvPr/>
        </p:nvSpPr>
        <p:spPr>
          <a:xfrm>
            <a:off x="6830483" y="2513621"/>
            <a:ext cx="2109039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Overall:</a:t>
            </a:r>
          </a:p>
          <a:p>
            <a:r>
              <a:rPr lang="en-US" sz="2000" dirty="0"/>
              <a:t>7 CPU years</a:t>
            </a:r>
          </a:p>
          <a:p>
            <a:r>
              <a:rPr lang="en-US" sz="2000" dirty="0"/>
              <a:t>22 hours wall time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3304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AEFC-FD06-454D-ABD1-691871AF9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Orion</a:t>
            </a:r>
            <a:r>
              <a:rPr lang="en-US" dirty="0"/>
              <a:t>: a </a:t>
            </a:r>
            <a:r>
              <a:rPr lang="en-US" i="1" dirty="0"/>
              <a:t>Serverless</a:t>
            </a:r>
            <a:r>
              <a:rPr lang="en-US" dirty="0"/>
              <a:t> Cloud platform for CADD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AD209-7D7E-6943-968C-CD77F4B42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23950"/>
            <a:ext cx="8229600" cy="3733800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Workfloes</a:t>
            </a:r>
            <a:r>
              <a:rPr lang="en-US" dirty="0"/>
              <a:t>” built from “cube” components</a:t>
            </a:r>
          </a:p>
          <a:p>
            <a:pPr lvl="1"/>
            <a:r>
              <a:rPr lang="en-US" dirty="0"/>
              <a:t>Pre-existing floes</a:t>
            </a:r>
          </a:p>
          <a:p>
            <a:pPr lvl="1"/>
            <a:r>
              <a:rPr lang="en-US" dirty="0"/>
              <a:t>Build your own floes from existing cubes</a:t>
            </a:r>
          </a:p>
          <a:p>
            <a:pPr lvl="1"/>
            <a:r>
              <a:rPr lang="en-US" dirty="0"/>
              <a:t>Write your own cubes (3</a:t>
            </a:r>
            <a:r>
              <a:rPr lang="en-US" baseline="30000" dirty="0"/>
              <a:t>rd</a:t>
            </a:r>
            <a:r>
              <a:rPr lang="en-US" dirty="0"/>
              <a:t>-party software)</a:t>
            </a:r>
          </a:p>
          <a:p>
            <a:r>
              <a:rPr lang="en-US" dirty="0"/>
              <a:t>Cloud power made easy</a:t>
            </a:r>
          </a:p>
          <a:p>
            <a:pPr lvl="1"/>
            <a:r>
              <a:rPr lang="en-US" dirty="0"/>
              <a:t>Scalability, elasticity, </a:t>
            </a:r>
            <a:r>
              <a:rPr lang="en-US" b="1" dirty="0"/>
              <a:t>fault tolerance</a:t>
            </a:r>
          </a:p>
          <a:p>
            <a:r>
              <a:rPr lang="en-US" dirty="0"/>
              <a:t>We can do a lot now… but we have only just begun!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97A1A7-4AF3-A049-A7DC-0C0BA680C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478" y="1657350"/>
            <a:ext cx="1982922" cy="220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70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1B884C-F791-A848-A635-824AAE54B008}"/>
              </a:ext>
            </a:extLst>
          </p:cNvPr>
          <p:cNvSpPr txBox="1"/>
          <p:nvPr/>
        </p:nvSpPr>
        <p:spPr>
          <a:xfrm>
            <a:off x="1447800" y="2321925"/>
            <a:ext cx="650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Openeye</a:t>
            </a:r>
            <a:r>
              <a:rPr lang="en-US" sz="2400" dirty="0"/>
              <a:t> colleagues</a:t>
            </a:r>
          </a:p>
          <a:p>
            <a:r>
              <a:rPr lang="en-US" sz="2400" dirty="0"/>
              <a:t>Academic collaborators: </a:t>
            </a:r>
            <a:r>
              <a:rPr lang="en-US" sz="2400" dirty="0" err="1"/>
              <a:t>Chodera</a:t>
            </a:r>
            <a:r>
              <a:rPr lang="en-US" sz="2400" dirty="0"/>
              <a:t> Lab, Mobley Lab</a:t>
            </a:r>
          </a:p>
          <a:p>
            <a:r>
              <a:rPr lang="en-US" sz="2400" dirty="0"/>
              <a:t>Clients: Pfizer, AstraZeneca, GSK, Beacon Discovery</a:t>
            </a:r>
          </a:p>
        </p:txBody>
      </p:sp>
    </p:spTree>
    <p:extLst>
      <p:ext uri="{BB962C8B-B14F-4D97-AF65-F5344CB8AC3E}">
        <p14:creationId xmlns:p14="http://schemas.microsoft.com/office/powerpoint/2010/main" val="1638273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A277E-7EDE-FE46-8FD2-6B4F78D09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Unit of Work: Cube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E79B9-01E1-3D4E-B229-0B2EC7F9C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01328"/>
            <a:ext cx="8229600" cy="3683794"/>
          </a:xfrm>
        </p:spPr>
        <p:txBody>
          <a:bodyPr/>
          <a:lstStyle/>
          <a:p>
            <a:r>
              <a:rPr lang="en-US" dirty="0"/>
              <a:t>Performs a single, general task</a:t>
            </a:r>
          </a:p>
          <a:p>
            <a:r>
              <a:rPr lang="en-US" dirty="0"/>
              <a:t>Python class</a:t>
            </a:r>
          </a:p>
          <a:p>
            <a:pPr lvl="1"/>
            <a:r>
              <a:rPr lang="en-US" dirty="0"/>
              <a:t>Run OE code, other code, </a:t>
            </a:r>
            <a:br>
              <a:rPr lang="en-US" dirty="0"/>
            </a:br>
            <a:r>
              <a:rPr lang="en-US" dirty="0"/>
              <a:t>call out to executables…</a:t>
            </a:r>
          </a:p>
          <a:p>
            <a:r>
              <a:rPr lang="en-US" dirty="0"/>
              <a:t>You define:</a:t>
            </a:r>
          </a:p>
          <a:p>
            <a:pPr lvl="1"/>
            <a:r>
              <a:rPr lang="en-US" dirty="0"/>
              <a:t>How to process data</a:t>
            </a:r>
          </a:p>
          <a:p>
            <a:pPr lvl="1"/>
            <a:r>
              <a:rPr lang="en-US" dirty="0"/>
              <a:t>Parameters</a:t>
            </a:r>
          </a:p>
          <a:p>
            <a:pPr lvl="1"/>
            <a:r>
              <a:rPr lang="en-US" dirty="0" err="1"/>
              <a:t>Input/Output</a:t>
            </a:r>
            <a:r>
              <a:rPr lang="en-US" dirty="0"/>
              <a:t> ports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057B824-B4B7-3143-BBDF-69CE26901F37}"/>
              </a:ext>
            </a:extLst>
          </p:cNvPr>
          <p:cNvSpPr>
            <a:spLocks noChangeAspect="1"/>
          </p:cNvSpPr>
          <p:nvPr/>
        </p:nvSpPr>
        <p:spPr>
          <a:xfrm>
            <a:off x="5757582" y="2280255"/>
            <a:ext cx="2286000" cy="2286000"/>
          </a:xfrm>
          <a:prstGeom prst="roundRect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75A9B8-6D6E-2343-8BDD-6A533ED6ED57}"/>
              </a:ext>
            </a:extLst>
          </p:cNvPr>
          <p:cNvSpPr txBox="1"/>
          <p:nvPr/>
        </p:nvSpPr>
        <p:spPr>
          <a:xfrm>
            <a:off x="5952564" y="2735818"/>
            <a:ext cx="1197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process(…)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59A72B-7EE5-7E4E-8377-10DCC97A42FF}"/>
              </a:ext>
            </a:extLst>
          </p:cNvPr>
          <p:cNvSpPr txBox="1"/>
          <p:nvPr/>
        </p:nvSpPr>
        <p:spPr>
          <a:xfrm>
            <a:off x="6429940" y="1809750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Cube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301F1F-9365-8A42-87AC-1D7458245E69}"/>
              </a:ext>
            </a:extLst>
          </p:cNvPr>
          <p:cNvSpPr/>
          <p:nvPr/>
        </p:nvSpPr>
        <p:spPr>
          <a:xfrm>
            <a:off x="5114364" y="2794017"/>
            <a:ext cx="609600" cy="24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6E8EDE-BF3E-4D42-8EA1-29335D9E4675}"/>
              </a:ext>
            </a:extLst>
          </p:cNvPr>
          <p:cNvSpPr/>
          <p:nvPr/>
        </p:nvSpPr>
        <p:spPr>
          <a:xfrm>
            <a:off x="8077200" y="3725226"/>
            <a:ext cx="609600" cy="24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Out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33F205D4-8510-F249-B4CA-7F91A41547F6}"/>
              </a:ext>
            </a:extLst>
          </p:cNvPr>
          <p:cNvGraphicFramePr/>
          <p:nvPr/>
        </p:nvGraphicFramePr>
        <p:xfrm>
          <a:off x="5952563" y="3514971"/>
          <a:ext cx="1197251" cy="788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5A9CDA57-8384-214B-8D62-581A8155B67A}"/>
              </a:ext>
            </a:extLst>
          </p:cNvPr>
          <p:cNvSpPr txBox="1"/>
          <p:nvPr/>
        </p:nvSpPr>
        <p:spPr>
          <a:xfrm>
            <a:off x="5954265" y="247870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begin(…)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DB5031-E344-C148-943B-67D02E24ECE1}"/>
              </a:ext>
            </a:extLst>
          </p:cNvPr>
          <p:cNvSpPr txBox="1"/>
          <p:nvPr/>
        </p:nvSpPr>
        <p:spPr>
          <a:xfrm>
            <a:off x="5952429" y="3018584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end(…)</a:t>
            </a:r>
          </a:p>
        </p:txBody>
      </p:sp>
      <p:pic>
        <p:nvPicPr>
          <p:cNvPr id="4" name="Online Media 3" descr="cube">
            <a:hlinkClick r:id="" action="ppaction://media"/>
            <a:extLst>
              <a:ext uri="{FF2B5EF4-FFF2-40B4-BE49-F238E27FC236}">
                <a16:creationId xmlns:a16="http://schemas.microsoft.com/office/drawing/2014/main" id="{1CC36F34-F5C3-B94A-B4AB-899E517D07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7271" y="507050"/>
            <a:ext cx="1355229" cy="135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7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  <p:bldP spid="13" grpId="0"/>
      <p:bldP spid="14" grpId="0"/>
      <p:bldP spid="15" grpId="0" animBg="1"/>
      <p:bldP spid="16" grpId="0" animBg="1"/>
      <p:bldGraphic spid="17" grpId="0">
        <p:bldAsOne/>
      </p:bldGraphic>
      <p:bldP spid="18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3F69-0A07-C04F-A3B3-7806A6CBF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OpenEye</a:t>
            </a:r>
            <a:r>
              <a:rPr lang="en-US" dirty="0"/>
              <a:t> Building Blocks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024D5A-DF75-9543-9C67-DE3E139D80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OE Cubes Library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E68A72-3226-5140-9DD3-DE833FFA80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“Classic” Floes</a:t>
            </a:r>
          </a:p>
          <a:p>
            <a:r>
              <a:rPr lang="en-US" dirty="0"/>
              <a:t>Large Scale LBVS</a:t>
            </a:r>
          </a:p>
          <a:p>
            <a:r>
              <a:rPr lang="en-US" dirty="0"/>
              <a:t>DB Prep, Torsion Scanning</a:t>
            </a:r>
          </a:p>
          <a:p>
            <a:r>
              <a:rPr lang="en-US" dirty="0"/>
              <a:t>MD Floes</a:t>
            </a:r>
          </a:p>
          <a:p>
            <a:r>
              <a:rPr lang="en-US" dirty="0"/>
              <a:t>Crystal Math Floes</a:t>
            </a:r>
          </a:p>
          <a:p>
            <a:r>
              <a:rPr lang="en-US" dirty="0"/>
              <a:t>Import/Export Floes (ETL)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707B32-DB64-2943-936F-697164787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33550"/>
            <a:ext cx="2590800" cy="27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46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D98C8-E137-4630-B6E7-2CC87580B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Docking and ROCS Find Different Molecules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8B65E9-398F-48A5-942C-2A7B0F7DB6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2850" y="1119188"/>
            <a:ext cx="3206750" cy="3206750"/>
          </a:xfrm>
        </p:spPr>
      </p:pic>
      <p:sp>
        <p:nvSpPr>
          <p:cNvPr id="7" name="Arrow: Right 14">
            <a:extLst>
              <a:ext uri="{FF2B5EF4-FFF2-40B4-BE49-F238E27FC236}">
                <a16:creationId xmlns:a16="http://schemas.microsoft.com/office/drawing/2014/main" id="{A8FF68D3-4B22-1649-B4B2-BC6305B589F1}"/>
              </a:ext>
            </a:extLst>
          </p:cNvPr>
          <p:cNvSpPr/>
          <p:nvPr/>
        </p:nvSpPr>
        <p:spPr>
          <a:xfrm flipH="1">
            <a:off x="2576740" y="4421868"/>
            <a:ext cx="3110828" cy="494618"/>
          </a:xfrm>
          <a:prstGeom prst="rightArrow">
            <a:avLst/>
          </a:prstGeom>
          <a:gradFill flip="none" rotWithShape="1">
            <a:gsLst>
              <a:gs pos="0">
                <a:srgbClr val="C00000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Better Docking Scores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FED74388-92F0-9749-976B-33D553592F22}"/>
              </a:ext>
            </a:extLst>
          </p:cNvPr>
          <p:cNvSpPr/>
          <p:nvPr/>
        </p:nvSpPr>
        <p:spPr>
          <a:xfrm rot="16200000">
            <a:off x="677926" y="2396909"/>
            <a:ext cx="2791920" cy="534133"/>
          </a:xfrm>
          <a:prstGeom prst="rightArrow">
            <a:avLst/>
          </a:prstGeom>
          <a:gradFill>
            <a:gsLst>
              <a:gs pos="0">
                <a:srgbClr val="C00000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Better ROCS Scores</a:t>
            </a:r>
          </a:p>
        </p:txBody>
      </p:sp>
    </p:spTree>
    <p:extLst>
      <p:ext uri="{BB962C8B-B14F-4D97-AF65-F5344CB8AC3E}">
        <p14:creationId xmlns:p14="http://schemas.microsoft.com/office/powerpoint/2010/main" val="2471233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 are made up of </a:t>
            </a:r>
            <a:r>
              <a:rPr lang="en-US" dirty="0" err="1"/>
              <a:t>OERecords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25912"/>
            <a:ext cx="6934200" cy="3604022"/>
          </a:xfrm>
        </p:spPr>
        <p:txBody>
          <a:bodyPr/>
          <a:lstStyle/>
          <a:p>
            <a:r>
              <a:rPr lang="en-US" sz="2400" dirty="0" err="1"/>
              <a:t>OERecord</a:t>
            </a:r>
            <a:r>
              <a:rPr lang="en-US" sz="2400" dirty="0"/>
              <a:t>: a general container for data</a:t>
            </a:r>
          </a:p>
          <a:p>
            <a:r>
              <a:rPr lang="en-US" sz="2400" dirty="0" err="1"/>
              <a:t>OERecords</a:t>
            </a:r>
            <a:r>
              <a:rPr lang="en-US" sz="2400" dirty="0"/>
              <a:t> contain </a:t>
            </a:r>
            <a:r>
              <a:rPr lang="en-US" sz="2400" i="1" dirty="0"/>
              <a:t>Fields</a:t>
            </a:r>
          </a:p>
          <a:p>
            <a:pPr lvl="1"/>
            <a:r>
              <a:rPr lang="en-US" sz="2000" dirty="0"/>
              <a:t>Strongly typed</a:t>
            </a:r>
          </a:p>
          <a:p>
            <a:pPr lvl="1"/>
            <a:r>
              <a:rPr lang="en-US" sz="2000" dirty="0"/>
              <a:t>Many types – POD and objects</a:t>
            </a:r>
          </a:p>
          <a:p>
            <a:r>
              <a:rPr lang="en-US" sz="2400" dirty="0"/>
              <a:t>Fields remain packed unless/until needed</a:t>
            </a:r>
          </a:p>
          <a:p>
            <a:r>
              <a:rPr lang="en-US" sz="2400" dirty="0"/>
              <a:t>Molecules </a:t>
            </a:r>
            <a:r>
              <a:rPr lang="en-US" sz="2400" i="1" dirty="0"/>
              <a:t>are</a:t>
            </a:r>
            <a:r>
              <a:rPr lang="en-US" sz="2400" dirty="0"/>
              <a:t> data, they don’t contain data</a:t>
            </a:r>
          </a:p>
          <a:p>
            <a:r>
              <a:rPr lang="en-US" sz="2400" dirty="0"/>
              <a:t>Metadata</a:t>
            </a:r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102FE2-0B41-5046-9C22-5A5F6F5C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1125755"/>
            <a:ext cx="27432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5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155BE-C5AA-E84A-B995-4B87D97E0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Large-scale Parallel I/O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50AE3-61B2-664F-8FD6-92E0B376C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Scaling up always results in new issues</a:t>
            </a:r>
          </a:p>
          <a:p>
            <a:r>
              <a:rPr lang="en-US" dirty="0"/>
              <a:t>I/O Challenges in Large-Scale Search</a:t>
            </a:r>
          </a:p>
          <a:p>
            <a:pPr lvl="1"/>
            <a:r>
              <a:rPr lang="en-US" dirty="0"/>
              <a:t>Very large amounts of data (e.g. 10</a:t>
            </a:r>
            <a:r>
              <a:rPr lang="en-US" baseline="30000" dirty="0"/>
              <a:t>11 </a:t>
            </a:r>
            <a:r>
              <a:rPr lang="en-US" dirty="0"/>
              <a:t>conformers)</a:t>
            </a:r>
          </a:p>
          <a:p>
            <a:pPr lvl="1"/>
            <a:r>
              <a:rPr lang="en-US" dirty="0"/>
              <a:t>Data-hungry application (e.g. </a:t>
            </a:r>
            <a:r>
              <a:rPr lang="en-US" dirty="0" err="1"/>
              <a:t>FastROCS</a:t>
            </a:r>
            <a:r>
              <a:rPr lang="en-US" dirty="0"/>
              <a:t>)</a:t>
            </a:r>
          </a:p>
          <a:p>
            <a:r>
              <a:rPr lang="en-US" dirty="0"/>
              <a:t>Solution – Use S3</a:t>
            </a:r>
          </a:p>
          <a:p>
            <a:pPr lvl="1"/>
            <a:r>
              <a:rPr lang="en-US" dirty="0"/>
              <a:t>Accumulate records into a chunk (</a:t>
            </a:r>
            <a:r>
              <a:rPr lang="en-US" b="1" dirty="0"/>
              <a:t>Shard</a:t>
            </a:r>
            <a:r>
              <a:rPr lang="en-US" dirty="0"/>
              <a:t>) in S3</a:t>
            </a:r>
          </a:p>
          <a:p>
            <a:pPr lvl="1"/>
            <a:r>
              <a:rPr lang="en-US" dirty="0"/>
              <a:t>Keep making shards until done (</a:t>
            </a:r>
            <a:r>
              <a:rPr lang="en-US" b="1" dirty="0"/>
              <a:t>Collection)</a:t>
            </a:r>
          </a:p>
          <a:p>
            <a:pPr lvl="1"/>
            <a:r>
              <a:rPr lang="en-US" dirty="0"/>
              <a:t>10</a:t>
            </a:r>
            <a:r>
              <a:rPr lang="en-US" baseline="30000" dirty="0"/>
              <a:t>10</a:t>
            </a:r>
            <a:r>
              <a:rPr lang="en-US" dirty="0"/>
              <a:t> molecules -&gt; 1 collection: 10k shards of 1M molecules</a:t>
            </a:r>
          </a:p>
        </p:txBody>
      </p:sp>
      <p:pic>
        <p:nvPicPr>
          <p:cNvPr id="4" name="Online Media 3" descr="lucyChocolates">
            <a:hlinkClick r:id="" action="ppaction://media"/>
            <a:extLst>
              <a:ext uri="{FF2B5EF4-FFF2-40B4-BE49-F238E27FC236}">
                <a16:creationId xmlns:a16="http://schemas.microsoft.com/office/drawing/2014/main" id="{EAA4E1B3-0A46-2A42-BA7F-1526150D0C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0" y="662544"/>
            <a:ext cx="2286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2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6829CC2-8CF5-1644-BDFD-80C71A247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Floe: Directed Graph of Cubes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1F46BF1-D73D-EA47-B0AB-3978A2AC1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800350"/>
            <a:ext cx="7543800" cy="1981200"/>
          </a:xfrm>
        </p:spPr>
        <p:txBody>
          <a:bodyPr/>
          <a:lstStyle/>
          <a:p>
            <a:r>
              <a:rPr lang="en-US" dirty="0"/>
              <a:t>Perform a specific complex task</a:t>
            </a:r>
          </a:p>
          <a:p>
            <a:r>
              <a:rPr lang="en-US" dirty="0"/>
              <a:t>Define cubes and connections between cubes</a:t>
            </a:r>
          </a:p>
          <a:p>
            <a:pPr lvl="1"/>
            <a:r>
              <a:rPr lang="en-US" dirty="0"/>
              <a:t>Structured data: Python, JSON, UI</a:t>
            </a:r>
          </a:p>
          <a:p>
            <a:r>
              <a:rPr lang="en-US" dirty="0"/>
              <a:t>Cycles 👍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8A70FE-7EC5-974A-BE21-6E6C7BABA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123950"/>
            <a:ext cx="5867400" cy="173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95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D170F37-3C95-8D47-84DB-F486AE6ECA2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27" y="778836"/>
            <a:ext cx="6842374" cy="40802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431BAE-6E1A-2D48-AC9A-3257E5EF3CF5}"/>
              </a:ext>
            </a:extLst>
          </p:cNvPr>
          <p:cNvSpPr/>
          <p:nvPr/>
        </p:nvSpPr>
        <p:spPr>
          <a:xfrm>
            <a:off x="7086601" y="703718"/>
            <a:ext cx="1459995" cy="4977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2C1C0-471C-774C-854D-E5C6813AF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31584"/>
            <a:ext cx="8077200" cy="765572"/>
          </a:xfrm>
        </p:spPr>
        <p:txBody>
          <a:bodyPr/>
          <a:lstStyle/>
          <a:p>
            <a:r>
              <a:rPr lang="en-US" dirty="0"/>
              <a:t>Short Trajectory MD in </a:t>
            </a:r>
            <a:r>
              <a:rPr lang="en-US" b="1" dirty="0"/>
              <a:t>Orion</a:t>
            </a:r>
            <a:r>
              <a:rPr lang="en-US" dirty="0"/>
              <a:t>: The Floe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2D562-7F29-DB45-A841-788BBD96D6E3}"/>
              </a:ext>
            </a:extLst>
          </p:cNvPr>
          <p:cNvSpPr txBox="1"/>
          <p:nvPr/>
        </p:nvSpPr>
        <p:spPr>
          <a:xfrm rot="21070624">
            <a:off x="1113055" y="925450"/>
            <a:ext cx="105349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Spruce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BEF9A9-36A2-0241-A0E2-4AA9EB1F0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5674" y="786708"/>
            <a:ext cx="257130" cy="2401144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C8CD41-B87F-6048-8A99-9356501FE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674" y="896643"/>
            <a:ext cx="741927" cy="7419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E94A35-F350-1949-8C97-713291D040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634" y="1824671"/>
            <a:ext cx="686486" cy="68648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0E23F9-29D8-AD4C-9B0F-02D1F17380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2954044"/>
            <a:ext cx="1449045" cy="799536"/>
          </a:xfrm>
          <a:prstGeom prst="rect">
            <a:avLst/>
          </a:prstGeom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4FA9EE60-B125-864E-85A0-AC4D5450B886}"/>
              </a:ext>
            </a:extLst>
          </p:cNvPr>
          <p:cNvSpPr/>
          <p:nvPr/>
        </p:nvSpPr>
        <p:spPr>
          <a:xfrm>
            <a:off x="1619089" y="3335044"/>
            <a:ext cx="6574950" cy="381000"/>
          </a:xfrm>
          <a:prstGeom prst="rightArrow">
            <a:avLst/>
          </a:prstGeom>
          <a:solidFill>
            <a:srgbClr val="DC9664"/>
          </a:solidFill>
          <a:ln>
            <a:solidFill>
              <a:srgbClr val="DC96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2363525F-448B-0648-B708-8ADBD040C873}"/>
              </a:ext>
            </a:extLst>
          </p:cNvPr>
          <p:cNvSpPr/>
          <p:nvPr/>
        </p:nvSpPr>
        <p:spPr>
          <a:xfrm>
            <a:off x="1600200" y="4478044"/>
            <a:ext cx="1524000" cy="381000"/>
          </a:xfrm>
          <a:prstGeom prst="rightArrow">
            <a:avLst/>
          </a:prstGeom>
          <a:solidFill>
            <a:srgbClr val="DC9664"/>
          </a:solidFill>
          <a:ln>
            <a:solidFill>
              <a:srgbClr val="DC96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2BF0CFA7-5B27-B24F-813D-FC06A5FD0835}"/>
              </a:ext>
            </a:extLst>
          </p:cNvPr>
          <p:cNvSpPr/>
          <p:nvPr/>
        </p:nvSpPr>
        <p:spPr>
          <a:xfrm>
            <a:off x="4724400" y="4478044"/>
            <a:ext cx="3200400" cy="38100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8" descr="Picture 8">
            <a:extLst>
              <a:ext uri="{FF2B5EF4-FFF2-40B4-BE49-F238E27FC236}">
                <a16:creationId xmlns:a16="http://schemas.microsoft.com/office/drawing/2014/main" id="{EFC3E2AB-A928-1546-88C4-0325D06958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9797" y="3716045"/>
            <a:ext cx="1270001" cy="92710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  <a:miter lim="400000"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337D824-0873-D541-A356-A081E76CE8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206" y="1773007"/>
            <a:ext cx="819914" cy="81991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AE787AF-1702-A146-B09F-7B72075D313F}"/>
              </a:ext>
            </a:extLst>
          </p:cNvPr>
          <p:cNvSpPr txBox="1"/>
          <p:nvPr/>
        </p:nvSpPr>
        <p:spPr>
          <a:xfrm rot="21056290">
            <a:off x="3146805" y="3961184"/>
            <a:ext cx="61266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ns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C9AF97FD-2E89-D542-AF07-9BF3872B7DEA}"/>
              </a:ext>
            </a:extLst>
          </p:cNvPr>
          <p:cNvSpPr/>
          <p:nvPr/>
        </p:nvSpPr>
        <p:spPr>
          <a:xfrm>
            <a:off x="3012914" y="1235222"/>
            <a:ext cx="2526897" cy="381000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1DCADA76-22BB-6145-B4D5-B2BB97873302}"/>
              </a:ext>
            </a:extLst>
          </p:cNvPr>
          <p:cNvSpPr/>
          <p:nvPr/>
        </p:nvSpPr>
        <p:spPr>
          <a:xfrm>
            <a:off x="1735223" y="2167914"/>
            <a:ext cx="3804588" cy="381000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C91455-4728-B243-A51A-086507EC6826}"/>
              </a:ext>
            </a:extLst>
          </p:cNvPr>
          <p:cNvSpPr txBox="1"/>
          <p:nvPr/>
        </p:nvSpPr>
        <p:spPr>
          <a:xfrm rot="21369619">
            <a:off x="1702215" y="2769378"/>
            <a:ext cx="1205779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SMIRNOFF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B37328-27AF-B444-8A50-C75F6F4EFA69}"/>
              </a:ext>
            </a:extLst>
          </p:cNvPr>
          <p:cNvSpPr txBox="1"/>
          <p:nvPr/>
        </p:nvSpPr>
        <p:spPr>
          <a:xfrm rot="21207077">
            <a:off x="2983325" y="3515759"/>
            <a:ext cx="118481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GROMACS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4C73306-5204-9D4B-9594-84627B1EF0F7}"/>
              </a:ext>
            </a:extLst>
          </p:cNvPr>
          <p:cNvGrpSpPr/>
          <p:nvPr/>
        </p:nvGrpSpPr>
        <p:grpSpPr>
          <a:xfrm rot="21075977">
            <a:off x="2185869" y="3432396"/>
            <a:ext cx="850900" cy="863600"/>
            <a:chOff x="3454400" y="1761067"/>
            <a:chExt cx="1134533" cy="115146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211ACCB-D262-B44C-A9E0-D7C03C6AC2B4}"/>
                </a:ext>
              </a:extLst>
            </p:cNvPr>
            <p:cNvSpPr/>
            <p:nvPr/>
          </p:nvSpPr>
          <p:spPr>
            <a:xfrm>
              <a:off x="3454400" y="1761067"/>
              <a:ext cx="1134533" cy="1151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18A11B1-ABE3-1143-A639-45C45C06B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001" y="1905000"/>
              <a:ext cx="880532" cy="9374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514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23" grpId="0" animBg="1"/>
      <p:bldP spid="25" grpId="0" animBg="1"/>
      <p:bldP spid="27" grpId="0" animBg="1"/>
      <p:bldP spid="28" grpId="0" animBg="1"/>
      <p:bldP spid="29" grpId="0" animBg="1"/>
      <p:bldP spid="20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152400" y="1047750"/>
            <a:ext cx="6629400" cy="2590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System Parameterization Cube: SMIRNOFF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714751"/>
            <a:ext cx="8229600" cy="1241822"/>
          </a:xfrm>
        </p:spPr>
        <p:txBody>
          <a:bodyPr/>
          <a:lstStyle/>
          <a:p>
            <a:r>
              <a:rPr lang="en-US" dirty="0"/>
              <a:t>Implemented via </a:t>
            </a:r>
            <a:r>
              <a:rPr lang="en-US" dirty="0" err="1"/>
              <a:t>OpenMM</a:t>
            </a:r>
            <a:endParaRPr lang="en-US" dirty="0"/>
          </a:p>
          <a:p>
            <a:r>
              <a:rPr lang="en-US" dirty="0"/>
              <a:t>Interoperability through </a:t>
            </a:r>
            <a:r>
              <a:rPr lang="en-US" dirty="0" err="1"/>
              <a:t>ParmEd</a:t>
            </a:r>
            <a:endParaRPr lang="en-US" dirty="0"/>
          </a:p>
        </p:txBody>
      </p:sp>
      <p:pic>
        <p:nvPicPr>
          <p:cNvPr id="6" name="Picture 5" descr="Screen Shot 2018-03-03 at 2.07.28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80" y="1733550"/>
            <a:ext cx="1510220" cy="152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1428750"/>
            <a:ext cx="1431471" cy="152400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20922888">
            <a:off x="2158208" y="2110281"/>
            <a:ext cx="615625" cy="3123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897687">
            <a:off x="2089095" y="1535983"/>
            <a:ext cx="716390" cy="25744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4114801" y="1942820"/>
            <a:ext cx="557835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35E893-CE38-1042-81CE-67F260281457}"/>
              </a:ext>
            </a:extLst>
          </p:cNvPr>
          <p:cNvGrpSpPr/>
          <p:nvPr/>
        </p:nvGrpSpPr>
        <p:grpSpPr>
          <a:xfrm>
            <a:off x="4800600" y="1462576"/>
            <a:ext cx="1524000" cy="1281626"/>
            <a:chOff x="6400800" y="1701800"/>
            <a:chExt cx="2032000" cy="1708835"/>
          </a:xfrm>
        </p:grpSpPr>
        <p:sp>
          <p:nvSpPr>
            <p:cNvPr id="19" name="Rounded Rectangle 18"/>
            <p:cNvSpPr/>
            <p:nvPr/>
          </p:nvSpPr>
          <p:spPr>
            <a:xfrm>
              <a:off x="6400800" y="1701800"/>
              <a:ext cx="2032000" cy="170883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1733" y="1803400"/>
              <a:ext cx="745067" cy="74506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749183" y="2616200"/>
              <a:ext cx="1335237" cy="533480"/>
            </a:xfrm>
            <a:prstGeom prst="rect">
              <a:avLst/>
            </a:prstGeom>
            <a:solidFill>
              <a:srgbClr val="E8D2ED"/>
            </a:solidFill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err="1"/>
                <a:t>ParmEd</a:t>
              </a:r>
              <a:endParaRPr lang="en-US" sz="2000" b="1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18400" y="1778000"/>
              <a:ext cx="711200" cy="711200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7391401" y="1805285"/>
            <a:ext cx="1519775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GROMACS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91401" y="2338685"/>
            <a:ext cx="1439818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CHARMM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91400" y="1271885"/>
            <a:ext cx="1136850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AMBER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91400" y="2872085"/>
            <a:ext cx="1035861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NAMD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91401" y="3405485"/>
            <a:ext cx="1348446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LAMMPS</a:t>
            </a:r>
          </a:p>
        </p:txBody>
      </p:sp>
      <p:cxnSp>
        <p:nvCxnSpPr>
          <p:cNvPr id="29" name="Straight Arrow Connector 28"/>
          <p:cNvCxnSpPr>
            <a:cxnSpLocks/>
            <a:endCxn id="24" idx="1"/>
          </p:cNvCxnSpPr>
          <p:nvPr/>
        </p:nvCxnSpPr>
        <p:spPr>
          <a:xfrm flipV="1">
            <a:off x="6400800" y="1502718"/>
            <a:ext cx="990600" cy="3025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  <a:endCxn id="22" idx="1"/>
          </p:cNvCxnSpPr>
          <p:nvPr/>
        </p:nvCxnSpPr>
        <p:spPr>
          <a:xfrm>
            <a:off x="6400800" y="1928514"/>
            <a:ext cx="990601" cy="1076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  <a:endCxn id="23" idx="1"/>
          </p:cNvCxnSpPr>
          <p:nvPr/>
        </p:nvCxnSpPr>
        <p:spPr>
          <a:xfrm>
            <a:off x="6400800" y="2103389"/>
            <a:ext cx="990601" cy="4661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  <a:endCxn id="25" idx="1"/>
          </p:cNvCxnSpPr>
          <p:nvPr/>
        </p:nvCxnSpPr>
        <p:spPr>
          <a:xfrm>
            <a:off x="6400800" y="2266950"/>
            <a:ext cx="990600" cy="8359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cxnSpLocks/>
            <a:endCxn id="26" idx="1"/>
          </p:cNvCxnSpPr>
          <p:nvPr/>
        </p:nvCxnSpPr>
        <p:spPr>
          <a:xfrm>
            <a:off x="6400800" y="2430511"/>
            <a:ext cx="990601" cy="12058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71DED78-FCA4-3345-AB46-A096374757A2}"/>
              </a:ext>
            </a:extLst>
          </p:cNvPr>
          <p:cNvSpPr txBox="1"/>
          <p:nvPr/>
        </p:nvSpPr>
        <p:spPr>
          <a:xfrm>
            <a:off x="609019" y="1225656"/>
            <a:ext cx="1386542" cy="41549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</a:rPr>
              <a:t>SMIRNOFF</a:t>
            </a:r>
          </a:p>
        </p:txBody>
      </p:sp>
    </p:spTree>
    <p:extLst>
      <p:ext uri="{BB962C8B-B14F-4D97-AF65-F5344CB8AC3E}">
        <p14:creationId xmlns:p14="http://schemas.microsoft.com/office/powerpoint/2010/main" val="2946456745"/>
      </p:ext>
    </p:extLst>
  </p:cSld>
  <p:clrMapOvr>
    <a:masterClrMapping/>
  </p:clrMapOvr>
</p:sld>
</file>

<file path=ppt/theme/theme1.xml><?xml version="1.0" encoding="utf-8"?>
<a:theme xmlns:a="http://schemas.openxmlformats.org/drawingml/2006/main" name="2015 template">
  <a:themeElements>
    <a:clrScheme name="OpenEye">
      <a:dk1>
        <a:srgbClr val="595959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A0622"/>
      </a:accent2>
      <a:accent3>
        <a:srgbClr val="7D398B"/>
      </a:accent3>
      <a:accent4>
        <a:srgbClr val="54C345"/>
      </a:accent4>
      <a:accent5>
        <a:srgbClr val="E8892A"/>
      </a:accent5>
      <a:accent6>
        <a:srgbClr val="F3F747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8" id="{88FEEF46-34A6-3B42-A832-2E7660FC8B57}" vid="{CA65B542-F20A-4D45-BDDE-D60E117C39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A7E967D22E3245A1F96A39DDDB6880" ma:contentTypeVersion="0" ma:contentTypeDescription="Create a new document." ma:contentTypeScope="" ma:versionID="b004da0740e043c011f2cadfbf4a123e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586727-7896-4D22-A369-F28CC9A3E6DF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microsoft.com/office/2006/metadata/properti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E62C2E15-BE1F-4602-93B1-067D8BB4E8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C54F72F6-7F1C-41B9-8ECC-6B1CDCDA61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oe-powerpoint-template-2017</Template>
  <TotalTime>18250</TotalTime>
  <Words>1406</Words>
  <Application>Microsoft Macintosh PowerPoint</Application>
  <PresentationFormat>On-screen Show (16:9)</PresentationFormat>
  <Paragraphs>360</Paragraphs>
  <Slides>41</Slides>
  <Notes>16</Notes>
  <HiddenSlides>1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Courier New</vt:lpstr>
      <vt:lpstr>Myriad Pro</vt:lpstr>
      <vt:lpstr>Myriad Pro Semibold</vt:lpstr>
      <vt:lpstr>2015 template</vt:lpstr>
      <vt:lpstr>Orion</vt:lpstr>
      <vt:lpstr>Orion: a Serverless Cloud platform for CADD</vt:lpstr>
      <vt:lpstr>Flow-Based Programming</vt:lpstr>
      <vt:lpstr>Basic Unit of Work: Cube</vt:lpstr>
      <vt:lpstr>Datasets are made up of OERecords</vt:lpstr>
      <vt:lpstr>Large-scale Parallel I/O</vt:lpstr>
      <vt:lpstr>A Floe: Directed Graph of Cubes</vt:lpstr>
      <vt:lpstr>Short Trajectory MD in Orion: The Floe</vt:lpstr>
      <vt:lpstr>The System Parameterization Cube: SMIRNOFF</vt:lpstr>
      <vt:lpstr>bla</vt:lpstr>
      <vt:lpstr>bla</vt:lpstr>
      <vt:lpstr>bla</vt:lpstr>
      <vt:lpstr>bla</vt:lpstr>
      <vt:lpstr>Development: Deploying Cubes/Floes</vt:lpstr>
      <vt:lpstr>Development: Deploying Cubes/Floes</vt:lpstr>
      <vt:lpstr>Development: Deploying Cubes/Floes</vt:lpstr>
      <vt:lpstr>UI for Floe building</vt:lpstr>
      <vt:lpstr>What is Orion doing?</vt:lpstr>
      <vt:lpstr>Orion weaves together Cloud Complexity</vt:lpstr>
      <vt:lpstr>Scheduler/Orion Engine</vt:lpstr>
      <vt:lpstr>Cloud Native Computing</vt:lpstr>
      <vt:lpstr>Does Orion make our CADD world better?</vt:lpstr>
      <vt:lpstr>GigaDocking in Orion: Enamine Real</vt:lpstr>
      <vt:lpstr>Target: Purine Nucleoside Phosphorylase (PNPH)</vt:lpstr>
      <vt:lpstr>Alternative Computation: FastROCS</vt:lpstr>
      <vt:lpstr>ROCS vs Docking Screening Enamine Real</vt:lpstr>
      <vt:lpstr>Customer + GigaDocking + Fault Tolerance</vt:lpstr>
      <vt:lpstr>Improving torsion potentials of corporate collection</vt:lpstr>
      <vt:lpstr>Pfizer take-home messages</vt:lpstr>
      <vt:lpstr>Large-scale Ligand-based screening at AZ</vt:lpstr>
      <vt:lpstr>Enumerated Omega &amp; ROCS at Scale 1x108-10</vt:lpstr>
      <vt:lpstr>More scaffolds with larger libraries</vt:lpstr>
      <vt:lpstr>Hit distributions from top 10K of 108, 109, 1010</vt:lpstr>
      <vt:lpstr>Hit distributions from top 10K of 108, 109, 1010</vt:lpstr>
      <vt:lpstr>Hit distributions from top 10K of 108, 109, 1010</vt:lpstr>
      <vt:lpstr>Crystal Structure Prediction</vt:lpstr>
      <vt:lpstr>OE-GSK 1st Blind Prediction Challenge</vt:lpstr>
      <vt:lpstr>Orion: a Serverless Cloud platform for CADD</vt:lpstr>
      <vt:lpstr>Thank You</vt:lpstr>
      <vt:lpstr>OpenEye Building Blocks</vt:lpstr>
      <vt:lpstr>Docking and ROCS Find Different Molecules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bancale</dc:creator>
  <cp:lastModifiedBy>Christopher Bayly</cp:lastModifiedBy>
  <cp:revision>220</cp:revision>
  <dcterms:created xsi:type="dcterms:W3CDTF">2017-05-03T14:02:15Z</dcterms:created>
  <dcterms:modified xsi:type="dcterms:W3CDTF">2019-08-23T15:03:15Z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0x010100FEA7E967D22E3245A1F96A39DDDB6880</vt:lpwstr>
  </property>
  <property fmtid="{D5CDD505-2E9C-101B-9397-08002B2CF9AE}" pid="3" name="Order">
    <vt:r8>1200</vt:r8>
  </property>
  <property fmtid="{D5CDD505-2E9C-101B-9397-08002B2CF9AE}" pid="4" name="TemplateUrl">
    <vt:lpwstr/>
  </property>
  <property fmtid="{D5CDD505-2E9C-101B-9397-08002B2CF9AE}" pid="5" name="_SourceUrl">
    <vt:lpwstr/>
  </property>
  <property fmtid="{D5CDD505-2E9C-101B-9397-08002B2CF9AE}" pid="6" name="_CopySource">
    <vt:lpwstr>https://openeye.hostpilot.com/documents/Templates/Presentations/Archives/OE PowerPoint Template.potx</vt:lpwstr>
  </property>
  <property fmtid="{D5CDD505-2E9C-101B-9397-08002B2CF9AE}" pid="7" name="xd_ProgID">
    <vt:lpwstr/>
  </property>
</Properties>
</file>