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797" r:id="rId2"/>
    <p:sldId id="1174" r:id="rId3"/>
    <p:sldId id="1175" r:id="rId4"/>
    <p:sldId id="1176" r:id="rId5"/>
    <p:sldId id="1177" r:id="rId6"/>
    <p:sldId id="1179" r:id="rId7"/>
    <p:sldId id="1178" r:id="rId8"/>
    <p:sldId id="1191" r:id="rId9"/>
    <p:sldId id="1180" r:id="rId10"/>
    <p:sldId id="1192" r:id="rId11"/>
    <p:sldId id="1181" r:id="rId12"/>
    <p:sldId id="1182" r:id="rId13"/>
    <p:sldId id="1195" r:id="rId14"/>
    <p:sldId id="1186" r:id="rId15"/>
    <p:sldId id="1198" r:id="rId16"/>
    <p:sldId id="1199" r:id="rId17"/>
    <p:sldId id="1200" r:id="rId18"/>
    <p:sldId id="1213" r:id="rId19"/>
    <p:sldId id="1197" r:id="rId20"/>
    <p:sldId id="1209" r:id="rId21"/>
    <p:sldId id="1208" r:id="rId22"/>
    <p:sldId id="1207" r:id="rId23"/>
    <p:sldId id="1206" r:id="rId24"/>
    <p:sldId id="1204" r:id="rId25"/>
    <p:sldId id="1211" r:id="rId26"/>
    <p:sldId id="1210" r:id="rId27"/>
    <p:sldId id="1212" r:id="rId28"/>
    <p:sldId id="1185" r:id="rId29"/>
    <p:sldId id="1214" r:id="rId30"/>
  </p:sldIdLst>
  <p:sldSz cx="9144000" cy="6858000" type="screen4x3"/>
  <p:notesSz cx="7010400" cy="9296400"/>
  <p:defaultTextStyle>
    <a:defPPr>
      <a:defRPr lang="fr-FR"/>
    </a:defPPr>
    <a:lvl1pPr algn="ctr" rtl="0" fontAlgn="base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000" b="1"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000" b="1"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000" b="1"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000" b="1"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5D2F0C5-830B-45E7-A7ED-1D8087A959F0}">
          <p14:sldIdLst>
            <p14:sldId id="797"/>
            <p14:sldId id="1174"/>
            <p14:sldId id="1175"/>
            <p14:sldId id="1176"/>
            <p14:sldId id="1177"/>
            <p14:sldId id="1179"/>
            <p14:sldId id="1178"/>
            <p14:sldId id="1191"/>
            <p14:sldId id="1180"/>
            <p14:sldId id="1192"/>
            <p14:sldId id="1181"/>
            <p14:sldId id="1182"/>
            <p14:sldId id="1195"/>
            <p14:sldId id="1186"/>
            <p14:sldId id="1198"/>
            <p14:sldId id="1199"/>
            <p14:sldId id="1200"/>
            <p14:sldId id="1213"/>
            <p14:sldId id="1197"/>
            <p14:sldId id="1209"/>
            <p14:sldId id="1208"/>
            <p14:sldId id="1207"/>
            <p14:sldId id="1206"/>
            <p14:sldId id="1204"/>
            <p14:sldId id="1211"/>
            <p14:sldId id="1210"/>
            <p14:sldId id="1212"/>
            <p14:sldId id="1185"/>
            <p14:sldId id="121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0000"/>
    <a:srgbClr val="808080"/>
    <a:srgbClr val="FF9933"/>
    <a:srgbClr val="3366CC"/>
    <a:srgbClr val="00CCFF"/>
    <a:srgbClr val="00FFFF"/>
    <a:srgbClr val="FF6600"/>
    <a:srgbClr val="9966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96" autoAdjust="0"/>
    <p:restoredTop sz="86314" autoAdjust="0"/>
  </p:normalViewPr>
  <p:slideViewPr>
    <p:cSldViewPr snapToGrid="0">
      <p:cViewPr varScale="1">
        <p:scale>
          <a:sx n="60" d="100"/>
          <a:sy n="60" d="100"/>
        </p:scale>
        <p:origin x="-2112" y="-90"/>
      </p:cViewPr>
      <p:guideLst>
        <p:guide orient="horz" pos="1680"/>
        <p:guide pos="115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-3090" y="-10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87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87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587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87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EA4A70A-374B-4ED3-BB33-F7A7FD185C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930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9C2571-C791-4CB4-9DA5-916A45D85748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A4A70A-374B-4ED3-BB33-F7A7FD185C1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18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9" descr="stuf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512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0"/>
          <p:cNvSpPr>
            <a:spLocks noChangeArrowheads="1"/>
          </p:cNvSpPr>
          <p:nvPr userDrawn="1"/>
        </p:nvSpPr>
        <p:spPr bwMode="auto">
          <a:xfrm>
            <a:off x="0" y="6613525"/>
            <a:ext cx="9144000" cy="24447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endParaRPr lang="en-US"/>
          </a:p>
        </p:txBody>
      </p:sp>
      <p:sp>
        <p:nvSpPr>
          <p:cNvPr id="6" name="Rectangle 37"/>
          <p:cNvSpPr>
            <a:spLocks noChangeArrowheads="1"/>
          </p:cNvSpPr>
          <p:nvPr userDrawn="1"/>
        </p:nvSpPr>
        <p:spPr bwMode="auto">
          <a:xfrm>
            <a:off x="1265238" y="0"/>
            <a:ext cx="57150" cy="13747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Oval 42"/>
          <p:cNvSpPr>
            <a:spLocks noChangeArrowheads="1"/>
          </p:cNvSpPr>
          <p:nvPr userDrawn="1"/>
        </p:nvSpPr>
        <p:spPr bwMode="auto">
          <a:xfrm>
            <a:off x="1433513" y="6159500"/>
            <a:ext cx="65087" cy="65088"/>
          </a:xfrm>
          <a:prstGeom prst="ellipse">
            <a:avLst/>
          </a:prstGeom>
          <a:solidFill>
            <a:srgbClr val="BDD2F2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Oval 43"/>
          <p:cNvSpPr>
            <a:spLocks noChangeArrowheads="1"/>
          </p:cNvSpPr>
          <p:nvPr userDrawn="1"/>
        </p:nvSpPr>
        <p:spPr bwMode="auto">
          <a:xfrm>
            <a:off x="2193925" y="6159500"/>
            <a:ext cx="65088" cy="65088"/>
          </a:xfrm>
          <a:prstGeom prst="ellipse">
            <a:avLst/>
          </a:prstGeom>
          <a:solidFill>
            <a:srgbClr val="BDD2F2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AutoShape 45"/>
          <p:cNvSpPr>
            <a:spLocks noChangeArrowheads="1"/>
          </p:cNvSpPr>
          <p:nvPr userDrawn="1"/>
        </p:nvSpPr>
        <p:spPr bwMode="auto">
          <a:xfrm rot="5400000">
            <a:off x="490537" y="881063"/>
            <a:ext cx="347663" cy="1328738"/>
          </a:xfrm>
          <a:prstGeom prst="rtTriangle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AutoShape 46"/>
          <p:cNvSpPr>
            <a:spLocks noChangeArrowheads="1"/>
          </p:cNvSpPr>
          <p:nvPr userDrawn="1"/>
        </p:nvSpPr>
        <p:spPr bwMode="auto">
          <a:xfrm rot="10800000" flipH="1">
            <a:off x="1303338" y="0"/>
            <a:ext cx="1200150" cy="1377950"/>
          </a:xfrm>
          <a:prstGeom prst="rtTriangle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Rectangle 47"/>
          <p:cNvSpPr>
            <a:spLocks noChangeArrowheads="1"/>
          </p:cNvSpPr>
          <p:nvPr userDrawn="1"/>
        </p:nvSpPr>
        <p:spPr bwMode="auto">
          <a:xfrm>
            <a:off x="1265238" y="0"/>
            <a:ext cx="57150" cy="13747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AutoShape 48"/>
          <p:cNvSpPr>
            <a:spLocks noChangeArrowheads="1"/>
          </p:cNvSpPr>
          <p:nvPr userDrawn="1"/>
        </p:nvSpPr>
        <p:spPr bwMode="auto">
          <a:xfrm rot="5400000">
            <a:off x="1308100" y="4763"/>
            <a:ext cx="1362075" cy="1352550"/>
          </a:xfrm>
          <a:prstGeom prst="rtTriangle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Rectangle 50"/>
          <p:cNvSpPr>
            <a:spLocks noChangeArrowheads="1"/>
          </p:cNvSpPr>
          <p:nvPr userDrawn="1"/>
        </p:nvSpPr>
        <p:spPr bwMode="auto">
          <a:xfrm>
            <a:off x="1335088" y="6003925"/>
            <a:ext cx="1131887" cy="30003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0" y="0"/>
            <a:ext cx="1282700" cy="13858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Rectangle 37"/>
          <p:cNvSpPr>
            <a:spLocks noChangeArrowheads="1"/>
          </p:cNvSpPr>
          <p:nvPr userDrawn="1"/>
        </p:nvSpPr>
        <p:spPr bwMode="auto">
          <a:xfrm>
            <a:off x="1265238" y="0"/>
            <a:ext cx="57150" cy="13747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" name="Rectangle 47"/>
          <p:cNvSpPr>
            <a:spLocks noChangeArrowheads="1"/>
          </p:cNvSpPr>
          <p:nvPr userDrawn="1"/>
        </p:nvSpPr>
        <p:spPr bwMode="auto">
          <a:xfrm>
            <a:off x="1265238" y="0"/>
            <a:ext cx="57150" cy="13747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0"/>
            <a:ext cx="1282700" cy="13858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9" name="Picture 12" descr="ed_logo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0" y="12700"/>
            <a:ext cx="1104900" cy="1161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429000" y="3581400"/>
            <a:ext cx="5715000" cy="1470025"/>
          </a:xfrm>
          <a:solidFill>
            <a:schemeClr val="bg1"/>
          </a:solidFill>
          <a:ln algn="ctr"/>
        </p:spPr>
        <p:txBody>
          <a:bodyPr lIns="91440" anchor="t"/>
          <a:lstStyle>
            <a:lvl1pPr algn="ctr">
              <a:spcBef>
                <a:spcPct val="20000"/>
              </a:spcBef>
              <a:defRPr sz="3200" b="1">
                <a:solidFill>
                  <a:srgbClr val="FCAB1A"/>
                </a:solidFill>
                <a:latin typeface="Verdana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058988" y="5105400"/>
            <a:ext cx="5715000" cy="609600"/>
          </a:xfrm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1079500" y="5892800"/>
            <a:ext cx="8064500" cy="50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77088" y="279400"/>
            <a:ext cx="1966912" cy="57626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1588" y="279400"/>
            <a:ext cx="5753100" cy="57626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1079500" y="5892800"/>
            <a:ext cx="8064500" cy="50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71588" y="1366838"/>
            <a:ext cx="3859212" cy="226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271588" y="3779838"/>
            <a:ext cx="3859212" cy="2262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283200" y="1366838"/>
            <a:ext cx="3860800" cy="4675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4475" y="279400"/>
            <a:ext cx="8747125" cy="581025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title</a:t>
            </a:r>
            <a:r>
              <a:rPr lang="fr-FR" dirty="0" smtClean="0"/>
              <a:t> style</a:t>
            </a: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1079500" y="5892800"/>
            <a:ext cx="8064500" cy="50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1588" y="1366838"/>
            <a:ext cx="3859212" cy="4675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83200" y="1366838"/>
            <a:ext cx="3860800" cy="4675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4475" y="279400"/>
            <a:ext cx="8747125" cy="581025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title</a:t>
            </a:r>
            <a:r>
              <a:rPr lang="fr-FR" dirty="0" smtClean="0"/>
              <a:t> style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1079500" y="5892800"/>
            <a:ext cx="8064500" cy="50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1588" y="1366838"/>
            <a:ext cx="3859212" cy="4675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83200" y="1366838"/>
            <a:ext cx="3860800" cy="226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283200" y="3779838"/>
            <a:ext cx="3860800" cy="2262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4475" y="279400"/>
            <a:ext cx="8747125" cy="581025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title</a:t>
            </a:r>
            <a:r>
              <a:rPr lang="fr-FR" dirty="0" smtClean="0"/>
              <a:t> style</a:t>
            </a: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1079500" y="5892800"/>
            <a:ext cx="8064500" cy="50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>
            <a:spLocks noChangeArrowheads="1"/>
          </p:cNvSpPr>
          <p:nvPr userDrawn="1"/>
        </p:nvSpPr>
        <p:spPr bwMode="auto">
          <a:xfrm>
            <a:off x="1265238" y="0"/>
            <a:ext cx="57150" cy="13747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47"/>
          <p:cNvSpPr>
            <a:spLocks noChangeArrowheads="1"/>
          </p:cNvSpPr>
          <p:nvPr userDrawn="1"/>
        </p:nvSpPr>
        <p:spPr bwMode="auto">
          <a:xfrm>
            <a:off x="1265238" y="0"/>
            <a:ext cx="57150" cy="13747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0"/>
            <a:ext cx="1282700" cy="13858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4787" y="279400"/>
            <a:ext cx="8149213" cy="581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1079500" y="5892800"/>
            <a:ext cx="8064500" cy="50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0" name="Picture 12" descr="ed_logo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473" y="145439"/>
            <a:ext cx="801366" cy="842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1079500" y="5892800"/>
            <a:ext cx="8064500" cy="50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1588" y="1366838"/>
            <a:ext cx="3859212" cy="4675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3200" y="1366838"/>
            <a:ext cx="3860800" cy="4675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079500" y="5892800"/>
            <a:ext cx="8064500" cy="50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17320" y="279400"/>
            <a:ext cx="7239983" cy="581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1079500" y="5892800"/>
            <a:ext cx="8064500" cy="50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1079500" y="5892800"/>
            <a:ext cx="8064500" cy="50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079500" y="5892800"/>
            <a:ext cx="8064500" cy="50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079500" y="5892800"/>
            <a:ext cx="8064500" cy="50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079500" y="5892800"/>
            <a:ext cx="8064500" cy="50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Rectangle 33"/>
          <p:cNvSpPr>
            <a:spLocks noChangeArrowheads="1"/>
          </p:cNvSpPr>
          <p:nvPr userDrawn="1"/>
        </p:nvSpPr>
        <p:spPr bwMode="auto">
          <a:xfrm>
            <a:off x="1295400" y="1752600"/>
            <a:ext cx="7848600" cy="3505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43" name="Rectangle 19"/>
          <p:cNvSpPr>
            <a:spLocks noChangeArrowheads="1"/>
          </p:cNvSpPr>
          <p:nvPr userDrawn="1"/>
        </p:nvSpPr>
        <p:spPr bwMode="auto">
          <a:xfrm>
            <a:off x="0" y="6613525"/>
            <a:ext cx="9144000" cy="261610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100" dirty="0"/>
              <a:t>Dr. Julien Michel – </a:t>
            </a:r>
            <a:r>
              <a:rPr lang="en-US" sz="1100" baseline="0" dirty="0" smtClean="0"/>
              <a:t> D3R 2019 workshop, San Diego </a:t>
            </a:r>
            <a:r>
              <a:rPr lang="en-US" sz="1100" dirty="0" smtClean="0"/>
              <a:t>– 23/08/19 </a:t>
            </a:r>
            <a:r>
              <a:rPr lang="en-US" sz="1100" dirty="0"/>
              <a:t>-  http://www.julienmichel.net</a:t>
            </a:r>
          </a:p>
        </p:txBody>
      </p:sp>
      <p:sp>
        <p:nvSpPr>
          <p:cNvPr id="1047" name="Oval 23"/>
          <p:cNvSpPr>
            <a:spLocks noChangeArrowheads="1"/>
          </p:cNvSpPr>
          <p:nvPr userDrawn="1"/>
        </p:nvSpPr>
        <p:spPr bwMode="auto">
          <a:xfrm>
            <a:off x="1433513" y="6159500"/>
            <a:ext cx="65087" cy="65088"/>
          </a:xfrm>
          <a:prstGeom prst="ellipse">
            <a:avLst/>
          </a:prstGeom>
          <a:solidFill>
            <a:srgbClr val="BDD2F2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48" name="Oval 24"/>
          <p:cNvSpPr>
            <a:spLocks noChangeArrowheads="1"/>
          </p:cNvSpPr>
          <p:nvPr userDrawn="1"/>
        </p:nvSpPr>
        <p:spPr bwMode="auto">
          <a:xfrm>
            <a:off x="2193925" y="6159500"/>
            <a:ext cx="65088" cy="65088"/>
          </a:xfrm>
          <a:prstGeom prst="ellipse">
            <a:avLst/>
          </a:prstGeom>
          <a:solidFill>
            <a:srgbClr val="BDD2F2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49" name="Oval 25"/>
          <p:cNvSpPr>
            <a:spLocks noChangeArrowheads="1"/>
          </p:cNvSpPr>
          <p:nvPr userDrawn="1"/>
        </p:nvSpPr>
        <p:spPr bwMode="auto">
          <a:xfrm>
            <a:off x="2954338" y="6159500"/>
            <a:ext cx="65087" cy="65088"/>
          </a:xfrm>
          <a:prstGeom prst="ellipse">
            <a:avLst/>
          </a:prstGeom>
          <a:solidFill>
            <a:srgbClr val="BDD2F2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50" name="Oval 26"/>
          <p:cNvSpPr>
            <a:spLocks noChangeArrowheads="1"/>
          </p:cNvSpPr>
          <p:nvPr userDrawn="1"/>
        </p:nvSpPr>
        <p:spPr bwMode="auto">
          <a:xfrm>
            <a:off x="3714750" y="6159500"/>
            <a:ext cx="65088" cy="65088"/>
          </a:xfrm>
          <a:prstGeom prst="ellipse">
            <a:avLst/>
          </a:prstGeom>
          <a:solidFill>
            <a:srgbClr val="BDD2F2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51" name="Oval 27"/>
          <p:cNvSpPr>
            <a:spLocks noChangeArrowheads="1"/>
          </p:cNvSpPr>
          <p:nvPr userDrawn="1"/>
        </p:nvSpPr>
        <p:spPr bwMode="auto">
          <a:xfrm>
            <a:off x="4475163" y="6159500"/>
            <a:ext cx="65087" cy="65088"/>
          </a:xfrm>
          <a:prstGeom prst="ellipse">
            <a:avLst/>
          </a:prstGeom>
          <a:solidFill>
            <a:srgbClr val="BDD2F2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52" name="Oval 28"/>
          <p:cNvSpPr>
            <a:spLocks noChangeArrowheads="1"/>
          </p:cNvSpPr>
          <p:nvPr userDrawn="1"/>
        </p:nvSpPr>
        <p:spPr bwMode="auto">
          <a:xfrm>
            <a:off x="5237163" y="6159500"/>
            <a:ext cx="65087" cy="65088"/>
          </a:xfrm>
          <a:prstGeom prst="ellipse">
            <a:avLst/>
          </a:prstGeom>
          <a:solidFill>
            <a:srgbClr val="BDD2F2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53" name="Oval 29"/>
          <p:cNvSpPr>
            <a:spLocks noChangeArrowheads="1"/>
          </p:cNvSpPr>
          <p:nvPr userDrawn="1"/>
        </p:nvSpPr>
        <p:spPr bwMode="auto">
          <a:xfrm>
            <a:off x="5997575" y="6159500"/>
            <a:ext cx="65088" cy="65088"/>
          </a:xfrm>
          <a:prstGeom prst="ellipse">
            <a:avLst/>
          </a:prstGeom>
          <a:solidFill>
            <a:srgbClr val="BDD2F2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54" name="Oval 30"/>
          <p:cNvSpPr>
            <a:spLocks noChangeArrowheads="1"/>
          </p:cNvSpPr>
          <p:nvPr userDrawn="1"/>
        </p:nvSpPr>
        <p:spPr bwMode="auto">
          <a:xfrm>
            <a:off x="6757988" y="6159500"/>
            <a:ext cx="65087" cy="65088"/>
          </a:xfrm>
          <a:prstGeom prst="ellipse">
            <a:avLst/>
          </a:prstGeom>
          <a:solidFill>
            <a:srgbClr val="BDD2F2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55" name="Oval 31"/>
          <p:cNvSpPr>
            <a:spLocks noChangeArrowheads="1"/>
          </p:cNvSpPr>
          <p:nvPr userDrawn="1"/>
        </p:nvSpPr>
        <p:spPr bwMode="auto">
          <a:xfrm>
            <a:off x="7518400" y="6159500"/>
            <a:ext cx="65088" cy="65088"/>
          </a:xfrm>
          <a:prstGeom prst="ellipse">
            <a:avLst/>
          </a:prstGeom>
          <a:solidFill>
            <a:srgbClr val="BDD2F2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56" name="Oval 32"/>
          <p:cNvSpPr>
            <a:spLocks noChangeArrowheads="1"/>
          </p:cNvSpPr>
          <p:nvPr userDrawn="1"/>
        </p:nvSpPr>
        <p:spPr bwMode="auto">
          <a:xfrm>
            <a:off x="8280400" y="6159500"/>
            <a:ext cx="65088" cy="65088"/>
          </a:xfrm>
          <a:prstGeom prst="ellipse">
            <a:avLst/>
          </a:prstGeom>
          <a:solidFill>
            <a:srgbClr val="BDD2F2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61" name="AutoShape 37"/>
          <p:cNvSpPr>
            <a:spLocks noChangeArrowheads="1"/>
          </p:cNvSpPr>
          <p:nvPr userDrawn="1"/>
        </p:nvSpPr>
        <p:spPr bwMode="auto">
          <a:xfrm rot="5400000">
            <a:off x="490537" y="881063"/>
            <a:ext cx="347663" cy="1328738"/>
          </a:xfrm>
          <a:prstGeom prst="rtTriangle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62" name="AutoShape 38"/>
          <p:cNvSpPr>
            <a:spLocks noChangeArrowheads="1"/>
          </p:cNvSpPr>
          <p:nvPr userDrawn="1"/>
        </p:nvSpPr>
        <p:spPr bwMode="auto">
          <a:xfrm rot="10800000" flipH="1">
            <a:off x="1303338" y="0"/>
            <a:ext cx="1200150" cy="1377950"/>
          </a:xfrm>
          <a:prstGeom prst="rtTriangle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63" name="Rectangle 39"/>
          <p:cNvSpPr>
            <a:spLocks noChangeArrowheads="1"/>
          </p:cNvSpPr>
          <p:nvPr userDrawn="1"/>
        </p:nvSpPr>
        <p:spPr bwMode="auto">
          <a:xfrm>
            <a:off x="1265238" y="0"/>
            <a:ext cx="57150" cy="13747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66" name="AutoShape 42"/>
          <p:cNvSpPr>
            <a:spLocks noChangeArrowheads="1"/>
          </p:cNvSpPr>
          <p:nvPr userDrawn="1"/>
        </p:nvSpPr>
        <p:spPr bwMode="auto">
          <a:xfrm rot="5400000">
            <a:off x="1308100" y="4763"/>
            <a:ext cx="1362075" cy="1352550"/>
          </a:xfrm>
          <a:prstGeom prst="rtTriangle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68" name="Rectangle 44"/>
          <p:cNvSpPr>
            <a:spLocks noChangeArrowheads="1"/>
          </p:cNvSpPr>
          <p:nvPr userDrawn="1"/>
        </p:nvSpPr>
        <p:spPr bwMode="auto">
          <a:xfrm>
            <a:off x="1309688" y="1519238"/>
            <a:ext cx="7216775" cy="287972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1588" y="1366838"/>
            <a:ext cx="7872412" cy="467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</a:p>
        </p:txBody>
      </p:sp>
      <p:sp>
        <p:nvSpPr>
          <p:cNvPr id="23" name="Rectangle 22"/>
          <p:cNvSpPr/>
          <p:nvPr userDrawn="1"/>
        </p:nvSpPr>
        <p:spPr bwMode="auto">
          <a:xfrm>
            <a:off x="0" y="0"/>
            <a:ext cx="1282700" cy="13858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1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4475" y="279400"/>
            <a:ext cx="8747125" cy="581025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vert="horz" wrap="square" lIns="19800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9" r:id="rId1"/>
    <p:sldLayoutId id="2147484160" r:id="rId2"/>
    <p:sldLayoutId id="2147484147" r:id="rId3"/>
    <p:sldLayoutId id="2147484148" r:id="rId4"/>
    <p:sldLayoutId id="2147484149" r:id="rId5"/>
    <p:sldLayoutId id="2147484150" r:id="rId6"/>
    <p:sldLayoutId id="2147484151" r:id="rId7"/>
    <p:sldLayoutId id="2147484152" r:id="rId8"/>
    <p:sldLayoutId id="2147484153" r:id="rId9"/>
    <p:sldLayoutId id="2147484154" r:id="rId10"/>
    <p:sldLayoutId id="2147484155" r:id="rId11"/>
    <p:sldLayoutId id="2147484156" r:id="rId12"/>
    <p:sldLayoutId id="2147484157" r:id="rId13"/>
    <p:sldLayoutId id="2147484158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B4CCE2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B4CCE2"/>
        </a:buClr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B4CCE2"/>
        </a:buClr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B4CCE2"/>
        </a:buClr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B4CCE2"/>
        </a:buClr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B4CCE2"/>
        </a:buClr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B4CCE2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B4CCE2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B4CCE2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t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notebook.biosimspace.org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notebook.biosimspace.or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notebook.biosimspace.org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t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5"/>
          <p:cNvSpPr>
            <a:spLocks noChangeArrowheads="1"/>
          </p:cNvSpPr>
          <p:nvPr/>
        </p:nvSpPr>
        <p:spPr bwMode="auto">
          <a:xfrm>
            <a:off x="1323975" y="1413815"/>
            <a:ext cx="7358063" cy="284682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23975" y="1694416"/>
            <a:ext cx="3530131" cy="1800079"/>
          </a:xfrm>
        </p:spPr>
        <p:txBody>
          <a:bodyPr/>
          <a:lstStyle/>
          <a:p>
            <a:r>
              <a:rPr lang="en-GB" dirty="0" smtClean="0"/>
              <a:t>Reproducible research workflows with</a:t>
            </a:r>
            <a:endParaRPr lang="en-US" dirty="0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483297" y="3922363"/>
            <a:ext cx="8655269" cy="820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GB" sz="2400" b="0" u="sng" dirty="0" smtClean="0">
                <a:solidFill>
                  <a:schemeClr val="tx1"/>
                </a:solidFill>
              </a:rPr>
              <a:t>Julien Michel</a:t>
            </a:r>
            <a:endParaRPr lang="en-US" sz="2400" b="0" u="sng" dirty="0">
              <a:solidFill>
                <a:schemeClr val="tx1"/>
              </a:solidFill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2036853" y="5261717"/>
            <a:ext cx="5548155" cy="32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B4CCE2"/>
              </a:buClr>
            </a:pPr>
            <a:r>
              <a:rPr lang="it-IT" sz="1800" dirty="0" smtClean="0">
                <a:solidFill>
                  <a:schemeClr val="tx1"/>
                </a:solidFill>
                <a:cs typeface="Arial" charset="0"/>
              </a:rPr>
              <a:t>D3R 2019 workshop, San Diego – 23/08/19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61489" y="4411192"/>
            <a:ext cx="62988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B4CCE2"/>
              </a:buClr>
            </a:pPr>
            <a:r>
              <a:rPr lang="it-IT" sz="2400" dirty="0" smtClean="0">
                <a:solidFill>
                  <a:schemeClr val="tx1"/>
                </a:solidFill>
                <a:cs typeface="Arial" charset="0"/>
              </a:rPr>
              <a:t>EaStCHEM </a:t>
            </a:r>
            <a:r>
              <a:rPr lang="it-IT" sz="2400" dirty="0">
                <a:solidFill>
                  <a:schemeClr val="tx1"/>
                </a:solidFill>
                <a:cs typeface="Arial" charset="0"/>
              </a:rPr>
              <a:t>School of Chemistry, </a:t>
            </a:r>
            <a:r>
              <a:rPr lang="it-IT" sz="2400" dirty="0" smtClean="0">
                <a:solidFill>
                  <a:schemeClr val="tx1"/>
                </a:solidFill>
                <a:cs typeface="Arial" charset="0"/>
              </a:rPr>
              <a:t>University </a:t>
            </a:r>
            <a:r>
              <a:rPr lang="it-IT" sz="2400" dirty="0">
                <a:solidFill>
                  <a:schemeClr val="tx1"/>
                </a:solidFill>
                <a:cs typeface="Arial" charset="0"/>
              </a:rPr>
              <a:t>of </a:t>
            </a:r>
            <a:r>
              <a:rPr lang="it-IT" sz="2400" dirty="0" smtClean="0">
                <a:solidFill>
                  <a:schemeClr val="tx1"/>
                </a:solidFill>
                <a:cs typeface="Arial" charset="0"/>
              </a:rPr>
              <a:t>Edinburgh</a:t>
            </a:r>
          </a:p>
        </p:txBody>
      </p:sp>
      <p:pic>
        <p:nvPicPr>
          <p:cNvPr id="13" name="Picture 12" descr="epsrc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36097" y="5820054"/>
            <a:ext cx="1879118" cy="750238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488" y="5820054"/>
            <a:ext cx="2100877" cy="79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"/>
          <p:cNvGrpSpPr/>
          <p:nvPr/>
        </p:nvGrpSpPr>
        <p:grpSpPr>
          <a:xfrm>
            <a:off x="5041629" y="929898"/>
            <a:ext cx="1887816" cy="2839185"/>
            <a:chOff x="0" y="212784"/>
            <a:chExt cx="2263179" cy="3067906"/>
          </a:xfrm>
        </p:grpSpPr>
        <p:sp>
          <p:nvSpPr>
            <p:cNvPr id="22" name="Rectangle"/>
            <p:cNvSpPr/>
            <p:nvPr/>
          </p:nvSpPr>
          <p:spPr>
            <a:xfrm>
              <a:off x="667708" y="1445732"/>
              <a:ext cx="1582540" cy="1368967"/>
            </a:xfrm>
            <a:prstGeom prst="rect">
              <a:avLst/>
            </a:prstGeom>
            <a:solidFill>
              <a:srgbClr val="005493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200" b="0">
                  <a:solidFill>
                    <a:srgbClr val="FFFFFF"/>
                  </a:solidFill>
                </a:defRPr>
              </a:pP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endParaRPr>
            </a:p>
          </p:txBody>
        </p:sp>
        <p:sp>
          <p:nvSpPr>
            <p:cNvPr id="23" name="Shape"/>
            <p:cNvSpPr/>
            <p:nvPr/>
          </p:nvSpPr>
          <p:spPr>
            <a:xfrm>
              <a:off x="592519" y="2800867"/>
              <a:ext cx="1653860" cy="470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62" y="20796"/>
                  </a:moveTo>
                  <a:lnTo>
                    <a:pt x="21600" y="0"/>
                  </a:lnTo>
                  <a:lnTo>
                    <a:pt x="6394" y="217"/>
                  </a:lnTo>
                  <a:lnTo>
                    <a:pt x="0" y="21600"/>
                  </a:lnTo>
                  <a:lnTo>
                    <a:pt x="13562" y="20796"/>
                  </a:lnTo>
                  <a:close/>
                </a:path>
              </a:pathLst>
            </a:custGeom>
            <a:solidFill>
              <a:srgbClr val="00A2FF"/>
            </a:solidFill>
            <a:ln w="12700" cap="flat">
              <a:noFill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200" b="0">
                  <a:solidFill>
                    <a:srgbClr val="FFFFFF"/>
                  </a:solidFill>
                </a:defRPr>
              </a:pP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endParaRPr>
            </a:p>
          </p:txBody>
        </p:sp>
        <p:sp>
          <p:nvSpPr>
            <p:cNvPr id="24" name="Shape"/>
            <p:cNvSpPr/>
            <p:nvPr/>
          </p:nvSpPr>
          <p:spPr>
            <a:xfrm>
              <a:off x="0" y="1453694"/>
              <a:ext cx="679913" cy="1818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0" y="3968"/>
                  </a:moveTo>
                  <a:lnTo>
                    <a:pt x="0" y="21600"/>
                  </a:lnTo>
                  <a:lnTo>
                    <a:pt x="21600" y="15859"/>
                  </a:lnTo>
                  <a:lnTo>
                    <a:pt x="21113" y="0"/>
                  </a:lnTo>
                  <a:lnTo>
                    <a:pt x="410" y="3968"/>
                  </a:lnTo>
                  <a:close/>
                </a:path>
              </a:pathLst>
            </a:custGeom>
            <a:solidFill>
              <a:srgbClr val="005493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200" b="0">
                  <a:solidFill>
                    <a:srgbClr val="FFFFFF"/>
                  </a:solidFill>
                </a:defRPr>
              </a:pP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endParaRPr>
            </a:p>
          </p:txBody>
        </p:sp>
        <p:sp>
          <p:nvSpPr>
            <p:cNvPr id="25" name="Shape"/>
            <p:cNvSpPr/>
            <p:nvPr/>
          </p:nvSpPr>
          <p:spPr>
            <a:xfrm>
              <a:off x="28893" y="212784"/>
              <a:ext cx="672440" cy="1580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442" y="4131"/>
                  </a:lnTo>
                  <a:lnTo>
                    <a:pt x="21600" y="0"/>
                  </a:lnTo>
                  <a:lnTo>
                    <a:pt x="20400" y="17502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5493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200" b="0">
                  <a:solidFill>
                    <a:srgbClr val="FFFFFF"/>
                  </a:solidFill>
                </a:defRPr>
              </a:pP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endParaRPr>
            </a:p>
          </p:txBody>
        </p:sp>
        <p:pic>
          <p:nvPicPr>
            <p:cNvPr id="26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73416" y="801474"/>
              <a:ext cx="1720811" cy="13943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7" name="Group"/>
            <p:cNvGrpSpPr/>
            <p:nvPr/>
          </p:nvGrpSpPr>
          <p:grpSpPr>
            <a:xfrm>
              <a:off x="11112" y="1784786"/>
              <a:ext cx="1582540" cy="1470556"/>
              <a:chOff x="0" y="0"/>
              <a:chExt cx="1582539" cy="1470554"/>
            </a:xfrm>
          </p:grpSpPr>
          <p:sp>
            <p:nvSpPr>
              <p:cNvPr id="29" name="Rectangle"/>
              <p:cNvSpPr/>
              <p:nvPr/>
            </p:nvSpPr>
            <p:spPr>
              <a:xfrm>
                <a:off x="0" y="0"/>
                <a:ext cx="1582540" cy="1470555"/>
              </a:xfrm>
              <a:prstGeom prst="rect">
                <a:avLst/>
              </a:prstGeom>
              <a:solidFill>
                <a:srgbClr val="009193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3556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defTabSz="5842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0">
                    <a:solidFill>
                      <a:srgbClr val="FFFFFF"/>
                    </a:solidFill>
                  </a:defRPr>
                </a:pPr>
                <a:endParaRPr kumimoji="0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sym typeface="Helvetica Neue"/>
                </a:endParaRPr>
              </a:p>
            </p:txBody>
          </p:sp>
          <p:sp>
            <p:nvSpPr>
              <p:cNvPr id="30" name="Bio…"/>
              <p:cNvSpPr txBox="1"/>
              <p:nvPr/>
            </p:nvSpPr>
            <p:spPr>
              <a:xfrm>
                <a:off x="259850" y="226650"/>
                <a:ext cx="1062839" cy="100990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marL="0" marR="0" lvl="0" indent="0" defTabSz="5842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  <a:latin typeface="Copperplate"/>
                    <a:ea typeface="Copperplate"/>
                    <a:cs typeface="Copperplate"/>
                    <a:sym typeface="Copperplate"/>
                  </a:defRPr>
                </a:pPr>
                <a:r>
                  <a:rPr kumimoji="0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pperplate"/>
                    <a:ea typeface="Copperplate"/>
                    <a:cs typeface="Copperplate"/>
                    <a:sym typeface="Copperplate"/>
                  </a:rPr>
                  <a:t>Bio</a:t>
                </a:r>
              </a:p>
              <a:p>
                <a:pPr marL="0" marR="0" lvl="0" indent="0" defTabSz="5842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  <a:latin typeface="Copperplate"/>
                    <a:ea typeface="Copperplate"/>
                    <a:cs typeface="Copperplate"/>
                    <a:sym typeface="Copperplate"/>
                  </a:defRPr>
                </a:pPr>
                <a:r>
                  <a:rPr kumimoji="0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pperplate"/>
                    <a:ea typeface="Copperplate"/>
                    <a:cs typeface="Copperplate"/>
                    <a:sym typeface="Copperplate"/>
                  </a:rPr>
                  <a:t>Sim</a:t>
                </a:r>
              </a:p>
              <a:p>
                <a:pPr marL="0" marR="0" lvl="0" indent="0" defTabSz="5842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  <a:latin typeface="Copperplate"/>
                    <a:ea typeface="Copperplate"/>
                    <a:cs typeface="Copperplate"/>
                    <a:sym typeface="Copperplate"/>
                  </a:defRPr>
                </a:pPr>
                <a:r>
                  <a:rPr kumimoji="0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pperplate"/>
                    <a:ea typeface="Copperplate"/>
                    <a:cs typeface="Copperplate"/>
                    <a:sym typeface="Copperplate"/>
                  </a:rPr>
                  <a:t>Space</a:t>
                </a:r>
              </a:p>
            </p:txBody>
          </p:sp>
        </p:grpSp>
        <p:sp>
          <p:nvSpPr>
            <p:cNvPr id="28" name="Shape"/>
            <p:cNvSpPr/>
            <p:nvPr/>
          </p:nvSpPr>
          <p:spPr>
            <a:xfrm>
              <a:off x="1583266" y="1461922"/>
              <a:ext cx="679913" cy="1818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0" y="3968"/>
                  </a:moveTo>
                  <a:lnTo>
                    <a:pt x="0" y="21600"/>
                  </a:lnTo>
                  <a:lnTo>
                    <a:pt x="21600" y="15859"/>
                  </a:lnTo>
                  <a:lnTo>
                    <a:pt x="21113" y="0"/>
                  </a:lnTo>
                  <a:lnTo>
                    <a:pt x="410" y="3968"/>
                  </a:lnTo>
                  <a:close/>
                </a:path>
              </a:pathLst>
            </a:custGeom>
            <a:solidFill>
              <a:srgbClr val="009193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200" b="0">
                  <a:solidFill>
                    <a:srgbClr val="FFFFFF"/>
                  </a:solidFill>
                </a:defRPr>
              </a:pP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585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 take </a:t>
            </a:r>
            <a:r>
              <a:rPr lang="en-GB" dirty="0" smtClean="0">
                <a:solidFill>
                  <a:srgbClr val="FF9933"/>
                </a:solidFill>
              </a:rPr>
              <a:t>a bottom-up approach </a:t>
            </a:r>
            <a:r>
              <a:rPr lang="en-GB" dirty="0" smtClean="0"/>
              <a:t>to interoperability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1192673" y="2764490"/>
            <a:ext cx="1305125" cy="970843"/>
          </a:xfrm>
          <a:prstGeom prst="rect">
            <a:avLst/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88048" y="2153962"/>
            <a:ext cx="1480646" cy="754799"/>
          </a:xfrm>
          <a:prstGeom prst="rect">
            <a:avLst/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066475" y="2153963"/>
            <a:ext cx="903353" cy="1275016"/>
          </a:xfrm>
          <a:prstGeom prst="rect">
            <a:avLst/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549328" y="2967923"/>
            <a:ext cx="977900" cy="1682203"/>
          </a:xfrm>
          <a:prstGeom prst="rect">
            <a:avLst/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960498" y="1928444"/>
            <a:ext cx="977900" cy="1273945"/>
          </a:xfrm>
          <a:prstGeom prst="rect">
            <a:avLst/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517898" y="2461389"/>
            <a:ext cx="977900" cy="1367021"/>
          </a:xfrm>
          <a:prstGeom prst="rect">
            <a:avLst/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17231" y="5004411"/>
            <a:ext cx="767715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l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400" b="0" dirty="0" smtClean="0">
                <a:solidFill>
                  <a:prstClr val="black"/>
                </a:solidFill>
                <a:latin typeface="Calibri" panose="020F0502020204030204"/>
              </a:rPr>
              <a:t>Work with the existing formats and software we have</a:t>
            </a:r>
          </a:p>
          <a:p>
            <a:pPr marL="742950" lvl="1" indent="-285750" algn="l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400" b="0" dirty="0" smtClean="0">
                <a:solidFill>
                  <a:prstClr val="black"/>
                </a:solidFill>
                <a:latin typeface="Calibri" panose="020F0502020204030204"/>
              </a:rPr>
              <a:t>Make it easier for this software to plug together</a:t>
            </a:r>
          </a:p>
          <a:p>
            <a:pPr marL="742950" lvl="1" indent="-285750" algn="l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400" b="0" dirty="0" smtClean="0">
                <a:solidFill>
                  <a:prstClr val="black"/>
                </a:solidFill>
                <a:latin typeface="Calibri" panose="020F0502020204030204"/>
              </a:rPr>
              <a:t>Make it easier to translate one format into another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lang="en-GB" sz="2800" dirty="0" smtClean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Make it easier to write the “shims”</a:t>
            </a:r>
            <a:endParaRPr lang="en-US" sz="2800" dirty="0" smtClean="0">
              <a:solidFill>
                <a:srgbClr val="70AD47">
                  <a:lumMod val="75000"/>
                </a:srgbClr>
              </a:solidFill>
              <a:latin typeface="Calibri" panose="020F0502020204030204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 dirty="0" smtClea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9" name="Regular Pentagon 48"/>
          <p:cNvSpPr/>
          <p:nvPr/>
        </p:nvSpPr>
        <p:spPr>
          <a:xfrm>
            <a:off x="873548" y="3227266"/>
            <a:ext cx="1358900" cy="1294190"/>
          </a:xfrm>
          <a:prstGeom prst="pentagon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PyEMMA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Diamond 49"/>
          <p:cNvSpPr/>
          <p:nvPr/>
        </p:nvSpPr>
        <p:spPr>
          <a:xfrm>
            <a:off x="307524" y="1566039"/>
            <a:ext cx="1828800" cy="1790700"/>
          </a:xfrm>
          <a:prstGeom prst="diamond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pymbar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Snip Diagonal Corner Rectangle 50"/>
          <p:cNvSpPr/>
          <p:nvPr/>
        </p:nvSpPr>
        <p:spPr>
          <a:xfrm>
            <a:off x="7048757" y="1446387"/>
            <a:ext cx="1804945" cy="1804945"/>
          </a:xfrm>
          <a:prstGeom prst="snip2Diag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ligandswap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riangle 7"/>
          <p:cNvSpPr/>
          <p:nvPr/>
        </p:nvSpPr>
        <p:spPr>
          <a:xfrm>
            <a:off x="4171304" y="3555328"/>
            <a:ext cx="1608922" cy="1387002"/>
          </a:xfrm>
          <a:prstGeom prst="triangle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ProtoMS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Snip Single Corner Rectangle 52"/>
          <p:cNvSpPr/>
          <p:nvPr/>
        </p:nvSpPr>
        <p:spPr>
          <a:xfrm>
            <a:off x="1971294" y="1378838"/>
            <a:ext cx="2057400" cy="806715"/>
          </a:xfrm>
          <a:prstGeom prst="snip1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pmemd.cuda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Snip Same Side Corner Rectangle 53"/>
          <p:cNvSpPr/>
          <p:nvPr/>
        </p:nvSpPr>
        <p:spPr>
          <a:xfrm>
            <a:off x="5220224" y="2242609"/>
            <a:ext cx="1672974" cy="1585801"/>
          </a:xfrm>
          <a:prstGeom prst="snip2Same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gmx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Parallelogram 54"/>
          <p:cNvSpPr/>
          <p:nvPr/>
        </p:nvSpPr>
        <p:spPr>
          <a:xfrm>
            <a:off x="6675376" y="3325230"/>
            <a:ext cx="2178326" cy="1637839"/>
          </a:xfrm>
          <a:prstGeom prst="parallelogram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charmm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Hexagon 55"/>
          <p:cNvSpPr/>
          <p:nvPr/>
        </p:nvSpPr>
        <p:spPr>
          <a:xfrm>
            <a:off x="1955912" y="2242609"/>
            <a:ext cx="1731561" cy="1492725"/>
          </a:xfrm>
          <a:prstGeom prst="hexagon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antechamber</a:t>
            </a:r>
          </a:p>
        </p:txBody>
      </p:sp>
      <p:sp>
        <p:nvSpPr>
          <p:cNvPr id="57" name="Teardrop 56"/>
          <p:cNvSpPr/>
          <p:nvPr/>
        </p:nvSpPr>
        <p:spPr>
          <a:xfrm>
            <a:off x="3669075" y="2334025"/>
            <a:ext cx="1443853" cy="1443853"/>
          </a:xfrm>
          <a:prstGeom prst="teardrop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MDAnalysis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rapezoid 57"/>
          <p:cNvSpPr/>
          <p:nvPr/>
        </p:nvSpPr>
        <p:spPr>
          <a:xfrm rot="5400000">
            <a:off x="5119315" y="687787"/>
            <a:ext cx="1367315" cy="1818529"/>
          </a:xfrm>
          <a:prstGeom prst="trapezoid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vert="vert27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FESetup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93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BioSimSpace’s</a:t>
            </a:r>
            <a:r>
              <a:rPr lang="en-GB" dirty="0" smtClean="0"/>
              <a:t> design philosophy</a:t>
            </a:r>
            <a:endParaRPr lang="en-US" dirty="0"/>
          </a:p>
        </p:txBody>
      </p:sp>
      <p:grpSp>
        <p:nvGrpSpPr>
          <p:cNvPr id="35" name="Group"/>
          <p:cNvGrpSpPr/>
          <p:nvPr/>
        </p:nvGrpSpPr>
        <p:grpSpPr>
          <a:xfrm>
            <a:off x="3766633" y="1625906"/>
            <a:ext cx="799442" cy="1158866"/>
            <a:chOff x="0" y="0"/>
            <a:chExt cx="799441" cy="1158864"/>
          </a:xfrm>
        </p:grpSpPr>
        <p:sp>
          <p:nvSpPr>
            <p:cNvPr id="36" name="Rectangle"/>
            <p:cNvSpPr/>
            <p:nvPr/>
          </p:nvSpPr>
          <p:spPr>
            <a:xfrm>
              <a:off x="235860" y="510687"/>
              <a:ext cx="559014" cy="483572"/>
            </a:xfrm>
            <a:prstGeom prst="rect">
              <a:avLst/>
            </a:prstGeom>
            <a:solidFill>
              <a:srgbClr val="005493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200" b="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endParaRPr>
            </a:p>
          </p:txBody>
        </p:sp>
        <p:sp>
          <p:nvSpPr>
            <p:cNvPr id="37" name="Shape"/>
            <p:cNvSpPr/>
            <p:nvPr/>
          </p:nvSpPr>
          <p:spPr>
            <a:xfrm>
              <a:off x="209300" y="989373"/>
              <a:ext cx="584207" cy="166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62" y="20796"/>
                  </a:moveTo>
                  <a:lnTo>
                    <a:pt x="21600" y="0"/>
                  </a:lnTo>
                  <a:lnTo>
                    <a:pt x="6394" y="217"/>
                  </a:lnTo>
                  <a:lnTo>
                    <a:pt x="0" y="21600"/>
                  </a:lnTo>
                  <a:lnTo>
                    <a:pt x="13562" y="20796"/>
                  </a:lnTo>
                  <a:close/>
                </a:path>
              </a:pathLst>
            </a:custGeom>
            <a:solidFill>
              <a:srgbClr val="00A2FF"/>
            </a:solidFill>
            <a:ln w="12700" cap="flat">
              <a:noFill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200" b="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endParaRPr>
            </a:p>
          </p:txBody>
        </p:sp>
        <p:sp>
          <p:nvSpPr>
            <p:cNvPr id="38" name="Shape"/>
            <p:cNvSpPr/>
            <p:nvPr/>
          </p:nvSpPr>
          <p:spPr>
            <a:xfrm>
              <a:off x="0" y="513500"/>
              <a:ext cx="240172" cy="642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0" y="3968"/>
                  </a:moveTo>
                  <a:lnTo>
                    <a:pt x="0" y="21600"/>
                  </a:lnTo>
                  <a:lnTo>
                    <a:pt x="21600" y="15859"/>
                  </a:lnTo>
                  <a:lnTo>
                    <a:pt x="21113" y="0"/>
                  </a:lnTo>
                  <a:lnTo>
                    <a:pt x="410" y="3968"/>
                  </a:lnTo>
                  <a:close/>
                </a:path>
              </a:pathLst>
            </a:custGeom>
            <a:solidFill>
              <a:srgbClr val="005493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200" b="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endParaRPr>
            </a:p>
          </p:txBody>
        </p:sp>
        <p:sp>
          <p:nvSpPr>
            <p:cNvPr id="39" name="Shape"/>
            <p:cNvSpPr/>
            <p:nvPr/>
          </p:nvSpPr>
          <p:spPr>
            <a:xfrm>
              <a:off x="10206" y="0"/>
              <a:ext cx="237531" cy="633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442" y="4131"/>
                  </a:lnTo>
                  <a:lnTo>
                    <a:pt x="21600" y="0"/>
                  </a:lnTo>
                  <a:lnTo>
                    <a:pt x="20400" y="17502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5493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200" b="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endParaRPr>
            </a:p>
          </p:txBody>
        </p:sp>
        <p:pic>
          <p:nvPicPr>
            <p:cNvPr id="40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67228" y="283111"/>
              <a:ext cx="607857" cy="4925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1" name="Group"/>
            <p:cNvGrpSpPr/>
            <p:nvPr/>
          </p:nvGrpSpPr>
          <p:grpSpPr>
            <a:xfrm>
              <a:off x="3925" y="630454"/>
              <a:ext cx="559014" cy="519457"/>
              <a:chOff x="0" y="0"/>
              <a:chExt cx="559013" cy="519455"/>
            </a:xfrm>
          </p:grpSpPr>
          <p:sp>
            <p:nvSpPr>
              <p:cNvPr id="43" name="Rectangle"/>
              <p:cNvSpPr/>
              <p:nvPr/>
            </p:nvSpPr>
            <p:spPr>
              <a:xfrm>
                <a:off x="0" y="0"/>
                <a:ext cx="559014" cy="519456"/>
              </a:xfrm>
              <a:prstGeom prst="rect">
                <a:avLst/>
              </a:prstGeom>
              <a:solidFill>
                <a:srgbClr val="009193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3556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defTabSz="5842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0">
                    <a:solidFill>
                      <a:srgbClr val="FFFFFF"/>
                    </a:solidFill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sym typeface="Helvetica Neue"/>
                </a:endParaRPr>
              </a:p>
            </p:txBody>
          </p:sp>
          <p:sp>
            <p:nvSpPr>
              <p:cNvPr id="44" name="Bio…"/>
              <p:cNvSpPr txBox="1"/>
              <p:nvPr/>
            </p:nvSpPr>
            <p:spPr>
              <a:xfrm>
                <a:off x="91789" y="80061"/>
                <a:ext cx="375435" cy="3567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defTabSz="5842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00">
                    <a:solidFill>
                      <a:srgbClr val="FFFFFF"/>
                    </a:solidFill>
                    <a:latin typeface="Copperplate"/>
                    <a:ea typeface="Copperplate"/>
                    <a:cs typeface="Copperplate"/>
                    <a:sym typeface="Copperplate"/>
                  </a:defRPr>
                </a:pPr>
                <a:r>
                  <a:rPr kumimoji="0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pperplate"/>
                    <a:ea typeface="Copperplate"/>
                    <a:cs typeface="Copperplate"/>
                    <a:sym typeface="Copperplate"/>
                  </a:rPr>
                  <a:t>Bio</a:t>
                </a:r>
              </a:p>
              <a:p>
                <a:pPr marL="0" marR="0" lvl="0" indent="0" defTabSz="5842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00">
                    <a:solidFill>
                      <a:srgbClr val="FFFFFF"/>
                    </a:solidFill>
                    <a:latin typeface="Copperplate"/>
                    <a:ea typeface="Copperplate"/>
                    <a:cs typeface="Copperplate"/>
                    <a:sym typeface="Copperplate"/>
                  </a:defRPr>
                </a:pPr>
                <a:r>
                  <a:rPr kumimoji="0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pperplate"/>
                    <a:ea typeface="Copperplate"/>
                    <a:cs typeface="Copperplate"/>
                    <a:sym typeface="Copperplate"/>
                  </a:rPr>
                  <a:t>Sim</a:t>
                </a:r>
              </a:p>
              <a:p>
                <a:pPr marL="0" marR="0" lvl="0" indent="0" defTabSz="5842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00">
                    <a:solidFill>
                      <a:srgbClr val="FFFFFF"/>
                    </a:solidFill>
                    <a:latin typeface="Copperplate"/>
                    <a:ea typeface="Copperplate"/>
                    <a:cs typeface="Copperplate"/>
                    <a:sym typeface="Copperplate"/>
                  </a:defRPr>
                </a:pPr>
                <a:r>
                  <a:rPr kumimoji="0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pperplate"/>
                    <a:ea typeface="Copperplate"/>
                    <a:cs typeface="Copperplate"/>
                    <a:sym typeface="Copperplate"/>
                  </a:rPr>
                  <a:t>Spac</a:t>
                </a:r>
                <a:r>
                  <a:rPr kumimoji="0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pperplate"/>
                    <a:ea typeface="Copperplate"/>
                    <a:cs typeface="Copperplate"/>
                    <a:sym typeface="Copperplate"/>
                  </a:rPr>
                  <a:t>e</a:t>
                </a:r>
              </a:p>
            </p:txBody>
          </p:sp>
        </p:grpSp>
        <p:sp>
          <p:nvSpPr>
            <p:cNvPr id="42" name="Shape"/>
            <p:cNvSpPr/>
            <p:nvPr/>
          </p:nvSpPr>
          <p:spPr>
            <a:xfrm>
              <a:off x="559269" y="516406"/>
              <a:ext cx="240173" cy="642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0" y="3968"/>
                  </a:moveTo>
                  <a:lnTo>
                    <a:pt x="0" y="21600"/>
                  </a:lnTo>
                  <a:lnTo>
                    <a:pt x="21600" y="15859"/>
                  </a:lnTo>
                  <a:lnTo>
                    <a:pt x="21113" y="0"/>
                  </a:lnTo>
                  <a:lnTo>
                    <a:pt x="410" y="3968"/>
                  </a:lnTo>
                  <a:close/>
                </a:path>
              </a:pathLst>
            </a:custGeom>
            <a:solidFill>
              <a:srgbClr val="009193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200" b="0">
                  <a:solidFill>
                    <a:srgbClr val="FFFFFF"/>
                  </a:solidFill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endParaRPr>
            </a:p>
          </p:txBody>
        </p:sp>
      </p:grpSp>
      <p:sp>
        <p:nvSpPr>
          <p:cNvPr id="45" name="pdb, parm7, rst7, gro, mol2"/>
          <p:cNvSpPr txBox="1"/>
          <p:nvPr/>
        </p:nvSpPr>
        <p:spPr>
          <a:xfrm>
            <a:off x="302654" y="1719704"/>
            <a:ext cx="287258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lvl="1" algn="l" defTabSz="584200" fontAlgn="auto" hangingPunct="0">
              <a:spcBef>
                <a:spcPts val="3800"/>
              </a:spcBef>
              <a:spcAft>
                <a:spcPts val="0"/>
              </a:spcAft>
              <a:buClr>
                <a:srgbClr val="535353"/>
              </a:buClr>
              <a:defRPr sz="25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800" b="0" kern="0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pdb</a:t>
            </a:r>
            <a:r>
              <a:rPr sz="1800" b="0" kern="0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parm7, rst7, </a:t>
            </a:r>
            <a:r>
              <a:rPr sz="1800" b="0" kern="0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gro</a:t>
            </a:r>
            <a:r>
              <a:rPr sz="1800" b="0" kern="0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mol2</a:t>
            </a:r>
          </a:p>
        </p:txBody>
      </p:sp>
      <p:sp>
        <p:nvSpPr>
          <p:cNvPr id="46" name="pdb, parm7, rst7, gro, mol2"/>
          <p:cNvSpPr txBox="1"/>
          <p:nvPr/>
        </p:nvSpPr>
        <p:spPr>
          <a:xfrm>
            <a:off x="5958758" y="1789024"/>
            <a:ext cx="287258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lvl="1" algn="l" defTabSz="584200" fontAlgn="auto" hangingPunct="0">
              <a:spcBef>
                <a:spcPts val="3800"/>
              </a:spcBef>
              <a:spcAft>
                <a:spcPts val="0"/>
              </a:spcAft>
              <a:buClr>
                <a:srgbClr val="535353"/>
              </a:buClr>
              <a:defRPr sz="25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800" b="0" kern="0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pdb</a:t>
            </a:r>
            <a:r>
              <a:rPr sz="1800" b="0" kern="0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parm7, rst7, </a:t>
            </a:r>
            <a:r>
              <a:rPr sz="1800" b="0" kern="0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gro</a:t>
            </a:r>
            <a:r>
              <a:rPr sz="1800" b="0" kern="0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mol2</a:t>
            </a:r>
          </a:p>
        </p:txBody>
      </p:sp>
      <p:sp>
        <p:nvSpPr>
          <p:cNvPr id="47" name="Line"/>
          <p:cNvSpPr/>
          <p:nvPr/>
        </p:nvSpPr>
        <p:spPr>
          <a:xfrm>
            <a:off x="1735666" y="2302943"/>
            <a:ext cx="179711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 fontAlgn="auto" hangingPunct="0">
              <a:spcBef>
                <a:spcPts val="0"/>
              </a:spcBef>
              <a:spcAft>
                <a:spcPts val="0"/>
              </a:spcAft>
              <a:defRPr sz="2200" b="0">
                <a:solidFill>
                  <a:srgbClr val="FFFFFF"/>
                </a:solidFill>
              </a:defRPr>
            </a:pPr>
            <a:endParaRPr sz="1600" b="0" kern="0">
              <a:solidFill>
                <a:srgbClr val="FFFFFF"/>
              </a:solidFill>
              <a:latin typeface="Helvetica Neue"/>
              <a:sym typeface="Helvetica Neue"/>
            </a:endParaRPr>
          </a:p>
        </p:txBody>
      </p:sp>
      <p:sp>
        <p:nvSpPr>
          <p:cNvPr id="48" name="1. Read and write"/>
          <p:cNvSpPr txBox="1"/>
          <p:nvPr/>
        </p:nvSpPr>
        <p:spPr>
          <a:xfrm>
            <a:off x="-13091" y="1256836"/>
            <a:ext cx="2000548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lvl="1" algn="l" defTabSz="584200" fontAlgn="auto" hangingPunct="0">
              <a:spcBef>
                <a:spcPts val="3800"/>
              </a:spcBef>
              <a:spcAft>
                <a:spcPts val="0"/>
              </a:spcAft>
              <a:buClr>
                <a:srgbClr val="535353"/>
              </a:buClr>
              <a:defRPr sz="2500"/>
            </a:pPr>
            <a:r>
              <a:rPr sz="1800" kern="0" dirty="0">
                <a:solidFill>
                  <a:srgbClr val="000000"/>
                </a:solidFill>
                <a:latin typeface="Helvetica Neue"/>
                <a:sym typeface="Helvetica Neue"/>
              </a:rPr>
              <a:t>1. Read and write</a:t>
            </a:r>
          </a:p>
        </p:txBody>
      </p:sp>
      <p:sp>
        <p:nvSpPr>
          <p:cNvPr id="49" name="2. Information is preserved"/>
          <p:cNvSpPr txBox="1"/>
          <p:nvPr/>
        </p:nvSpPr>
        <p:spPr>
          <a:xfrm>
            <a:off x="2407" y="2784773"/>
            <a:ext cx="3052118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lvl="1" algn="l" defTabSz="584200" fontAlgn="auto" hangingPunct="0">
              <a:spcBef>
                <a:spcPts val="3800"/>
              </a:spcBef>
              <a:spcAft>
                <a:spcPts val="0"/>
              </a:spcAft>
              <a:buClr>
                <a:srgbClr val="535353"/>
              </a:buClr>
              <a:defRPr sz="2500"/>
            </a:pPr>
            <a:r>
              <a:rPr sz="1800" kern="0" dirty="0">
                <a:solidFill>
                  <a:srgbClr val="000000"/>
                </a:solidFill>
                <a:latin typeface="Helvetica Neue"/>
                <a:sym typeface="Helvetica Neue"/>
              </a:rPr>
              <a:t>2. Information is preserved</a:t>
            </a:r>
          </a:p>
        </p:txBody>
      </p:sp>
      <p:sp>
        <p:nvSpPr>
          <p:cNvPr id="50" name="Line"/>
          <p:cNvSpPr/>
          <p:nvPr/>
        </p:nvSpPr>
        <p:spPr>
          <a:xfrm>
            <a:off x="4879740" y="2320066"/>
            <a:ext cx="17971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 fontAlgn="auto" hangingPunct="0">
              <a:spcBef>
                <a:spcPts val="0"/>
              </a:spcBef>
              <a:spcAft>
                <a:spcPts val="0"/>
              </a:spcAft>
              <a:defRPr sz="2200" b="0">
                <a:solidFill>
                  <a:srgbClr val="FFFFFF"/>
                </a:solidFill>
              </a:defRPr>
            </a:pPr>
            <a:endParaRPr sz="1600" b="0" kern="0">
              <a:solidFill>
                <a:srgbClr val="FFFFFF"/>
              </a:solidFill>
              <a:latin typeface="Helvetica Neue"/>
              <a:sym typeface="Helvetica Neue"/>
            </a:endParaRPr>
          </a:p>
        </p:txBody>
      </p:sp>
      <p:grpSp>
        <p:nvGrpSpPr>
          <p:cNvPr id="51" name="Group"/>
          <p:cNvGrpSpPr/>
          <p:nvPr/>
        </p:nvGrpSpPr>
        <p:grpSpPr>
          <a:xfrm>
            <a:off x="-10580" y="3179202"/>
            <a:ext cx="8081917" cy="1688029"/>
            <a:chOff x="36406" y="46899"/>
            <a:chExt cx="8081916" cy="1688027"/>
          </a:xfrm>
        </p:grpSpPr>
        <p:sp>
          <p:nvSpPr>
            <p:cNvPr id="52" name="Line"/>
            <p:cNvSpPr/>
            <p:nvPr/>
          </p:nvSpPr>
          <p:spPr>
            <a:xfrm>
              <a:off x="4257236" y="1155493"/>
              <a:ext cx="211772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fontAlgn="auto" hangingPunct="0">
                <a:spcBef>
                  <a:spcPts val="0"/>
                </a:spcBef>
                <a:spcAft>
                  <a:spcPts val="0"/>
                </a:spcAft>
                <a:defRPr sz="2200" b="0">
                  <a:solidFill>
                    <a:srgbClr val="FFFFFF"/>
                  </a:solidFill>
                </a:defRPr>
              </a:pPr>
              <a:endParaRPr sz="1600" b="0" kern="0">
                <a:solidFill>
                  <a:srgbClr val="FFFFFF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53" name="3.  Don’t be too clever"/>
            <p:cNvSpPr txBox="1"/>
            <p:nvPr/>
          </p:nvSpPr>
          <p:spPr>
            <a:xfrm>
              <a:off x="36406" y="46899"/>
              <a:ext cx="2500685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0" lvl="1" algn="l" defTabSz="584200" fontAlgn="auto" hangingPunct="0">
                <a:spcBef>
                  <a:spcPts val="3800"/>
                </a:spcBef>
                <a:spcAft>
                  <a:spcPts val="0"/>
                </a:spcAft>
                <a:buClr>
                  <a:srgbClr val="535353"/>
                </a:buClr>
                <a:defRPr sz="2500"/>
              </a:pPr>
              <a:r>
                <a:rPr sz="1800" kern="0" dirty="0">
                  <a:solidFill>
                    <a:srgbClr val="000000"/>
                  </a:solidFill>
                  <a:latin typeface="Helvetica Neue"/>
                  <a:sym typeface="Helvetica Neue"/>
                </a:rPr>
                <a:t>3. </a:t>
              </a:r>
              <a:r>
                <a:rPr sz="1800" kern="0" dirty="0" smtClean="0">
                  <a:solidFill>
                    <a:srgbClr val="000000"/>
                  </a:solidFill>
                  <a:latin typeface="Helvetica Neue"/>
                  <a:sym typeface="Helvetica Neue"/>
                </a:rPr>
                <a:t>Don’t </a:t>
              </a:r>
              <a:r>
                <a:rPr sz="1800" kern="0" dirty="0">
                  <a:solidFill>
                    <a:srgbClr val="000000"/>
                  </a:solidFill>
                  <a:latin typeface="Helvetica Neue"/>
                  <a:sym typeface="Helvetica Neue"/>
                </a:rPr>
                <a:t>be too clever</a:t>
              </a:r>
            </a:p>
          </p:txBody>
        </p:sp>
        <p:sp>
          <p:nvSpPr>
            <p:cNvPr id="54" name="4.  Don’t change anything"/>
            <p:cNvSpPr txBox="1"/>
            <p:nvPr/>
          </p:nvSpPr>
          <p:spPr>
            <a:xfrm>
              <a:off x="46986" y="512560"/>
              <a:ext cx="2911053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0" lvl="1" algn="l" defTabSz="584200" fontAlgn="auto" hangingPunct="0">
                <a:spcBef>
                  <a:spcPts val="3800"/>
                </a:spcBef>
                <a:spcAft>
                  <a:spcPts val="0"/>
                </a:spcAft>
                <a:buClr>
                  <a:srgbClr val="535353"/>
                </a:buClr>
                <a:defRPr sz="2500"/>
              </a:pPr>
              <a:r>
                <a:rPr sz="1800" kern="0" dirty="0">
                  <a:solidFill>
                    <a:srgbClr val="000000"/>
                  </a:solidFill>
                  <a:latin typeface="Helvetica Neue"/>
                  <a:sym typeface="Helvetica Neue"/>
                </a:rPr>
                <a:t>4. </a:t>
              </a:r>
              <a:r>
                <a:rPr sz="1800" kern="0" dirty="0" smtClean="0">
                  <a:solidFill>
                    <a:srgbClr val="000000"/>
                  </a:solidFill>
                  <a:latin typeface="Helvetica Neue"/>
                  <a:sym typeface="Helvetica Neue"/>
                </a:rPr>
                <a:t>Don’t </a:t>
              </a:r>
              <a:r>
                <a:rPr sz="1800" kern="0" dirty="0">
                  <a:solidFill>
                    <a:srgbClr val="000000"/>
                  </a:solidFill>
                  <a:latin typeface="Helvetica Neue"/>
                  <a:sym typeface="Helvetica Neue"/>
                </a:rPr>
                <a:t>change anything</a:t>
              </a:r>
            </a:p>
          </p:txBody>
        </p:sp>
        <p:sp>
          <p:nvSpPr>
            <p:cNvPr id="55" name="Don’t add hydrogens, or automatically assume pH"/>
            <p:cNvSpPr txBox="1"/>
            <p:nvPr/>
          </p:nvSpPr>
          <p:spPr>
            <a:xfrm>
              <a:off x="2911769" y="46899"/>
              <a:ext cx="5206553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0" lvl="1" algn="l" defTabSz="584200" fontAlgn="auto" hangingPunct="0">
                <a:spcBef>
                  <a:spcPts val="3800"/>
                </a:spcBef>
                <a:spcAft>
                  <a:spcPts val="0"/>
                </a:spcAft>
                <a:buClr>
                  <a:srgbClr val="535353"/>
                </a:buClr>
                <a:defRPr sz="2500" b="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r>
                <a:rPr sz="1800" b="0" kern="0" dirty="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Don’t add hydrogens, or automatically assume pH</a:t>
              </a:r>
            </a:p>
          </p:txBody>
        </p:sp>
        <p:pic>
          <p:nvPicPr>
            <p:cNvPr id="5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187546" y="564908"/>
              <a:ext cx="960065" cy="11588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481969" y="576060"/>
              <a:ext cx="960065" cy="11588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" name="do some stuff"/>
            <p:cNvSpPr txBox="1"/>
            <p:nvPr/>
          </p:nvSpPr>
          <p:spPr>
            <a:xfrm>
              <a:off x="4257236" y="574956"/>
              <a:ext cx="1487587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0" lvl="1" algn="l" defTabSz="584200" fontAlgn="auto" hangingPunct="0">
                <a:spcBef>
                  <a:spcPts val="3800"/>
                </a:spcBef>
                <a:spcAft>
                  <a:spcPts val="0"/>
                </a:spcAft>
                <a:buClr>
                  <a:srgbClr val="535353"/>
                </a:buClr>
                <a:defRPr sz="2500" b="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r>
                <a:rPr sz="1800" b="0" kern="0" dirty="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do some stuff</a:t>
              </a:r>
            </a:p>
          </p:txBody>
        </p:sp>
      </p:grpSp>
      <p:grpSp>
        <p:nvGrpSpPr>
          <p:cNvPr id="59" name="Group"/>
          <p:cNvGrpSpPr/>
          <p:nvPr/>
        </p:nvGrpSpPr>
        <p:grpSpPr>
          <a:xfrm>
            <a:off x="6214" y="4967335"/>
            <a:ext cx="9204365" cy="1208272"/>
            <a:chOff x="0" y="201879"/>
            <a:chExt cx="9204363" cy="1208271"/>
          </a:xfrm>
        </p:grpSpPr>
        <p:sp>
          <p:nvSpPr>
            <p:cNvPr id="60" name="5.  Units are important"/>
            <p:cNvSpPr txBox="1"/>
            <p:nvPr/>
          </p:nvSpPr>
          <p:spPr>
            <a:xfrm>
              <a:off x="0" y="201879"/>
              <a:ext cx="2539157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0" lvl="1" algn="l" defTabSz="584200" fontAlgn="auto" hangingPunct="0">
                <a:spcBef>
                  <a:spcPts val="3800"/>
                </a:spcBef>
                <a:spcAft>
                  <a:spcPts val="0"/>
                </a:spcAft>
                <a:buClr>
                  <a:srgbClr val="535353"/>
                </a:buClr>
                <a:defRPr sz="2500"/>
              </a:pPr>
              <a:r>
                <a:rPr sz="1800" kern="0" dirty="0">
                  <a:solidFill>
                    <a:srgbClr val="000000"/>
                  </a:solidFill>
                  <a:latin typeface="Helvetica Neue"/>
                  <a:sym typeface="Helvetica Neue"/>
                </a:rPr>
                <a:t>5. </a:t>
              </a:r>
              <a:r>
                <a:rPr sz="1800" kern="0" dirty="0" smtClean="0">
                  <a:solidFill>
                    <a:srgbClr val="000000"/>
                  </a:solidFill>
                  <a:latin typeface="Helvetica Neue"/>
                  <a:sym typeface="Helvetica Neue"/>
                </a:rPr>
                <a:t>Units </a:t>
              </a:r>
              <a:r>
                <a:rPr sz="1800" kern="0" dirty="0">
                  <a:solidFill>
                    <a:srgbClr val="000000"/>
                  </a:solidFill>
                  <a:latin typeface="Helvetica Neue"/>
                  <a:sym typeface="Helvetica Neue"/>
                </a:rPr>
                <a:t>are important</a:t>
              </a:r>
            </a:p>
          </p:txBody>
        </p:sp>
        <p:sp>
          <p:nvSpPr>
            <p:cNvPr id="61" name="7.  Don’t assume ask!"/>
            <p:cNvSpPr txBox="1"/>
            <p:nvPr/>
          </p:nvSpPr>
          <p:spPr>
            <a:xfrm>
              <a:off x="21678" y="1015062"/>
              <a:ext cx="2462213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0" lvl="1" algn="l" defTabSz="584200" fontAlgn="auto" hangingPunct="0">
                <a:spcBef>
                  <a:spcPts val="3800"/>
                </a:spcBef>
                <a:spcAft>
                  <a:spcPts val="0"/>
                </a:spcAft>
                <a:buClr>
                  <a:srgbClr val="535353"/>
                </a:buClr>
                <a:defRPr sz="2500"/>
              </a:pPr>
              <a:r>
                <a:rPr sz="1800" kern="0" dirty="0">
                  <a:solidFill>
                    <a:srgbClr val="000000"/>
                  </a:solidFill>
                  <a:latin typeface="Helvetica Neue"/>
                  <a:sym typeface="Helvetica Neue"/>
                </a:rPr>
                <a:t>7. </a:t>
              </a:r>
              <a:r>
                <a:rPr sz="1800" kern="0" dirty="0" smtClean="0">
                  <a:solidFill>
                    <a:srgbClr val="000000"/>
                  </a:solidFill>
                  <a:latin typeface="Helvetica Neue"/>
                  <a:sym typeface="Helvetica Neue"/>
                </a:rPr>
                <a:t>Don’t </a:t>
              </a:r>
              <a:r>
                <a:rPr sz="1800" kern="0" dirty="0">
                  <a:solidFill>
                    <a:srgbClr val="000000"/>
                  </a:solidFill>
                  <a:latin typeface="Helvetica Neue"/>
                  <a:sym typeface="Helvetica Neue"/>
                </a:rPr>
                <a:t>assume ask!</a:t>
              </a:r>
            </a:p>
          </p:txBody>
        </p:sp>
        <p:sp>
          <p:nvSpPr>
            <p:cNvPr id="62" name="Understandable error messages and ask for missing things!"/>
            <p:cNvSpPr txBox="1"/>
            <p:nvPr/>
          </p:nvSpPr>
          <p:spPr>
            <a:xfrm>
              <a:off x="3010361" y="1030559"/>
              <a:ext cx="6194002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0" lvl="1" algn="l" defTabSz="584200" fontAlgn="auto" hangingPunct="0">
                <a:spcBef>
                  <a:spcPts val="3800"/>
                </a:spcBef>
                <a:spcAft>
                  <a:spcPts val="0"/>
                </a:spcAft>
                <a:buClr>
                  <a:srgbClr val="535353"/>
                </a:buClr>
                <a:defRPr sz="2500" b="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r>
                <a:rPr sz="1800" b="0" kern="0" dirty="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Understandable error messages and ask for missing things!</a:t>
              </a:r>
            </a:p>
          </p:txBody>
        </p:sp>
        <p:sp>
          <p:nvSpPr>
            <p:cNvPr id="63" name="6.  Store general /write specific"/>
            <p:cNvSpPr txBox="1"/>
            <p:nvPr/>
          </p:nvSpPr>
          <p:spPr>
            <a:xfrm>
              <a:off x="0" y="635472"/>
              <a:ext cx="3488133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0" lvl="1" algn="l" defTabSz="584200" fontAlgn="auto" hangingPunct="0">
                <a:spcBef>
                  <a:spcPts val="3800"/>
                </a:spcBef>
                <a:spcAft>
                  <a:spcPts val="0"/>
                </a:spcAft>
                <a:buClr>
                  <a:srgbClr val="535353"/>
                </a:buClr>
                <a:defRPr sz="2500"/>
              </a:pPr>
              <a:r>
                <a:rPr sz="1800" kern="0" dirty="0">
                  <a:solidFill>
                    <a:srgbClr val="000000"/>
                  </a:solidFill>
                  <a:latin typeface="Helvetica Neue"/>
                  <a:sym typeface="Helvetica Neue"/>
                </a:rPr>
                <a:t>6. </a:t>
              </a:r>
              <a:r>
                <a:rPr sz="1800" kern="0" dirty="0" smtClean="0">
                  <a:solidFill>
                    <a:srgbClr val="000000"/>
                  </a:solidFill>
                  <a:latin typeface="Helvetica Neue"/>
                  <a:sym typeface="Helvetica Neue"/>
                </a:rPr>
                <a:t>Store </a:t>
              </a:r>
              <a:r>
                <a:rPr sz="1800" kern="0" dirty="0">
                  <a:solidFill>
                    <a:srgbClr val="000000"/>
                  </a:solidFill>
                  <a:latin typeface="Helvetica Neue"/>
                  <a:sym typeface="Helvetica Neue"/>
                </a:rPr>
                <a:t>general /write specific</a:t>
              </a:r>
            </a:p>
          </p:txBody>
        </p:sp>
        <p:sp>
          <p:nvSpPr>
            <p:cNvPr id="64" name="Everything is stored in an internal ‘system’"/>
            <p:cNvSpPr txBox="1"/>
            <p:nvPr/>
          </p:nvSpPr>
          <p:spPr>
            <a:xfrm>
              <a:off x="4043850" y="635471"/>
              <a:ext cx="4475583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0" lvl="1" algn="l" defTabSz="584200" fontAlgn="auto" hangingPunct="0">
                <a:spcBef>
                  <a:spcPts val="3800"/>
                </a:spcBef>
                <a:spcAft>
                  <a:spcPts val="0"/>
                </a:spcAft>
                <a:buClr>
                  <a:srgbClr val="535353"/>
                </a:buClr>
                <a:defRPr sz="2500" b="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r>
                <a:rPr sz="1800" b="0" kern="0" dirty="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Everything is stored in an internal ‘system’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035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 advAuto="0"/>
      <p:bldP spid="59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8" y="2577840"/>
            <a:ext cx="9144000" cy="227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</a:t>
            </a:r>
            <a:r>
              <a:rPr lang="en-GB" dirty="0" smtClean="0"/>
              <a:t>rototype </a:t>
            </a:r>
            <a:r>
              <a:rPr lang="en-GB" dirty="0"/>
              <a:t>scripts in a </a:t>
            </a:r>
            <a:r>
              <a:rPr lang="en-GB" b="1" dirty="0" err="1">
                <a:solidFill>
                  <a:srgbClr val="FF9933"/>
                </a:solidFill>
              </a:rPr>
              <a:t>Jupyter</a:t>
            </a:r>
            <a:r>
              <a:rPr lang="en-GB" b="1" dirty="0">
                <a:solidFill>
                  <a:srgbClr val="FF9933"/>
                </a:solidFill>
              </a:rPr>
              <a:t> </a:t>
            </a:r>
            <a:r>
              <a:rPr lang="en-GB" b="1" dirty="0" smtClean="0">
                <a:solidFill>
                  <a:srgbClr val="FF9933"/>
                </a:solidFill>
              </a:rPr>
              <a:t>notebook</a:t>
            </a:r>
            <a:endParaRPr lang="en-US" sz="3200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5008154" y="3106032"/>
            <a:ext cx="682172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 bwMode="auto">
          <a:xfrm flipH="1">
            <a:off x="5073831" y="4618056"/>
            <a:ext cx="682172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850346" y="4458669"/>
            <a:ext cx="3130719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1400" dirty="0" smtClean="0">
                <a:solidFill>
                  <a:schemeClr val="tx1"/>
                </a:solidFill>
              </a:rPr>
              <a:t>Saved in same file format as input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50346" y="2967532"/>
            <a:ext cx="3130719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1400" dirty="0" smtClean="0">
                <a:solidFill>
                  <a:schemeClr val="tx1"/>
                </a:solidFill>
              </a:rPr>
              <a:t>Works out that input is an Amber file format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5034284" y="3853506"/>
            <a:ext cx="682172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850348" y="3623566"/>
            <a:ext cx="3130718" cy="73866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1400" dirty="0" smtClean="0">
                <a:solidFill>
                  <a:schemeClr val="tx1"/>
                </a:solidFill>
              </a:rPr>
              <a:t>Works out what best MD engine is available locally to apply the protocol to the system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62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35" y="1623843"/>
            <a:ext cx="7976907" cy="422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</a:t>
            </a:r>
            <a:r>
              <a:rPr lang="en-GB" dirty="0" smtClean="0"/>
              <a:t>urn the notebook </a:t>
            </a:r>
            <a:r>
              <a:rPr lang="en-GB" dirty="0"/>
              <a:t>into a </a:t>
            </a:r>
            <a:r>
              <a:rPr lang="en-GB" b="1" dirty="0" smtClean="0">
                <a:solidFill>
                  <a:srgbClr val="FF9900"/>
                </a:solidFill>
              </a:rPr>
              <a:t>BSS node</a:t>
            </a:r>
            <a:endParaRPr lang="en-US" sz="3600" b="1" dirty="0">
              <a:solidFill>
                <a:srgbClr val="FF9900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81005" y="3733800"/>
            <a:ext cx="7858126" cy="1473200"/>
          </a:xfrm>
          <a:prstGeom prst="rect">
            <a:avLst/>
          </a:prstGeom>
          <a:solidFill>
            <a:srgbClr val="808080">
              <a:alpha val="4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7998" y="988117"/>
            <a:ext cx="5923417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tx1"/>
                </a:solidFill>
              </a:rPr>
              <a:t>Specify what the input and outputs are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41136" y="5929256"/>
            <a:ext cx="7139135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tx1"/>
                </a:solidFill>
              </a:rPr>
              <a:t>Validate that the node completed without errors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57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5" y="4527177"/>
            <a:ext cx="8190405" cy="142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300" dirty="0" smtClean="0"/>
              <a:t>BSS nodes are </a:t>
            </a:r>
            <a:r>
              <a:rPr lang="en-GB" sz="2300" b="1" dirty="0" smtClean="0">
                <a:solidFill>
                  <a:srgbClr val="FF9933"/>
                </a:solidFill>
              </a:rPr>
              <a:t>portable across execution environments</a:t>
            </a:r>
            <a:endParaRPr lang="en-US" sz="2300" b="1" dirty="0">
              <a:solidFill>
                <a:srgbClr val="FF993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2" y="945932"/>
            <a:ext cx="8302176" cy="490991"/>
          </a:xfrm>
        </p:spPr>
        <p:txBody>
          <a:bodyPr/>
          <a:lstStyle/>
          <a:p>
            <a:r>
              <a:rPr lang="en-GB" dirty="0" smtClean="0"/>
              <a:t>Execute node from within </a:t>
            </a:r>
            <a:r>
              <a:rPr lang="en-GB" dirty="0" err="1" smtClean="0"/>
              <a:t>Jupyter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6510"/>
            <a:ext cx="9245600" cy="111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49943" y="2564246"/>
            <a:ext cx="8454579" cy="49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b="0" kern="0" dirty="0" smtClean="0"/>
              <a:t>Export as a python script and run from the command line </a:t>
            </a:r>
            <a:endParaRPr lang="en-US" b="0" kern="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" y="2998424"/>
            <a:ext cx="9136292" cy="1204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2" y="4197106"/>
            <a:ext cx="8454579" cy="49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b="0" kern="0" dirty="0" smtClean="0"/>
              <a:t>Execute the node from within a python script</a:t>
            </a:r>
            <a:endParaRPr lang="en-US" b="0" kern="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08003" y="5949828"/>
            <a:ext cx="8454579" cy="49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b="0" kern="0" dirty="0" smtClean="0"/>
              <a:t>Execute the node in KNIME via Python extension (beta)</a:t>
            </a:r>
            <a:endParaRPr lang="en-US" b="0" kern="0" dirty="0"/>
          </a:p>
        </p:txBody>
      </p:sp>
    </p:spTree>
    <p:extLst>
      <p:ext uri="{BB962C8B-B14F-4D97-AF65-F5344CB8AC3E}">
        <p14:creationId xmlns:p14="http://schemas.microsoft.com/office/powerpoint/2010/main" val="76838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BSS nodes capture </a:t>
            </a:r>
            <a:r>
              <a:rPr lang="en-GB" b="1" dirty="0" smtClean="0">
                <a:solidFill>
                  <a:srgbClr val="FF9933"/>
                </a:solidFill>
              </a:rPr>
              <a:t>best practices </a:t>
            </a:r>
            <a:endParaRPr lang="en-US" b="1" dirty="0">
              <a:solidFill>
                <a:srgbClr val="FF9933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6782"/>
            <a:ext cx="9144000" cy="368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 flipH="1">
            <a:off x="2933700" y="2454615"/>
            <a:ext cx="1421312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572001" y="2270848"/>
            <a:ext cx="4368800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2000" dirty="0" smtClean="0">
                <a:solidFill>
                  <a:schemeClr val="tx1"/>
                </a:solidFill>
              </a:rPr>
              <a:t>Default ‘best practices’ protocol  </a:t>
            </a:r>
          </a:p>
          <a:p>
            <a:pPr algn="l"/>
            <a:r>
              <a:rPr lang="en-GB" sz="2000" dirty="0" smtClean="0">
                <a:solidFill>
                  <a:schemeClr val="tx1"/>
                </a:solidFill>
              </a:rPr>
              <a:t>translated into </a:t>
            </a:r>
            <a:r>
              <a:rPr lang="en-GB" sz="2000" dirty="0" err="1" smtClean="0">
                <a:solidFill>
                  <a:schemeClr val="tx1"/>
                </a:solidFill>
              </a:rPr>
              <a:t>config</a:t>
            </a:r>
            <a:r>
              <a:rPr lang="en-GB" sz="2000" dirty="0" smtClean="0">
                <a:solidFill>
                  <a:schemeClr val="tx1"/>
                </a:solidFill>
              </a:rPr>
              <a:t> parameters for the specific MD engine picked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2794726" y="4622776"/>
            <a:ext cx="1560285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572000" y="4450850"/>
            <a:ext cx="3637369" cy="7078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2000" dirty="0" smtClean="0">
                <a:solidFill>
                  <a:schemeClr val="tx1"/>
                </a:solidFill>
              </a:rPr>
              <a:t>Default </a:t>
            </a:r>
            <a:r>
              <a:rPr lang="en-GB" sz="2000" dirty="0" err="1" smtClean="0">
                <a:solidFill>
                  <a:schemeClr val="tx1"/>
                </a:solidFill>
              </a:rPr>
              <a:t>config</a:t>
            </a:r>
            <a:r>
              <a:rPr lang="en-GB" sz="2000" dirty="0" smtClean="0">
                <a:solidFill>
                  <a:schemeClr val="tx1"/>
                </a:solidFill>
              </a:rPr>
              <a:t> may be overridden by power users 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49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BSS is an </a:t>
            </a:r>
            <a:r>
              <a:rPr lang="en-GB" b="1" dirty="0" smtClean="0">
                <a:solidFill>
                  <a:srgbClr val="FF9900"/>
                </a:solidFill>
              </a:rPr>
              <a:t>open development </a:t>
            </a:r>
            <a:r>
              <a:rPr lang="en-GB" dirty="0" smtClean="0"/>
              <a:t>project</a:t>
            </a:r>
            <a:endParaRPr lang="en-US" dirty="0"/>
          </a:p>
        </p:txBody>
      </p:sp>
      <p:sp>
        <p:nvSpPr>
          <p:cNvPr id="5" name="notebook.biosimspace.org"/>
          <p:cNvSpPr txBox="1"/>
          <p:nvPr/>
        </p:nvSpPr>
        <p:spPr>
          <a:xfrm>
            <a:off x="1965735" y="1093269"/>
            <a:ext cx="5578065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4200"/>
            </a:pPr>
            <a:r>
              <a:rPr lang="en-US" sz="2000" u="sng" dirty="0">
                <a:hlinkClick r:id="rId2"/>
              </a:rPr>
              <a:t>https://github.com/michellab/BioSimSpace/</a:t>
            </a:r>
            <a:endParaRPr sz="2000" u="sng" dirty="0">
              <a:hlinkClick r:id="rId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04" y="1547179"/>
            <a:ext cx="8098971" cy="494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72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Try </a:t>
            </a:r>
            <a:r>
              <a:rPr lang="en-GB" dirty="0" err="1" smtClean="0"/>
              <a:t>BioSimSpace</a:t>
            </a:r>
            <a:r>
              <a:rPr lang="en-GB" dirty="0" smtClean="0"/>
              <a:t> yourself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921345" y="1721592"/>
            <a:ext cx="35895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u="sng" dirty="0" smtClean="0">
                <a:solidFill>
                  <a:schemeClr val="tx1"/>
                </a:solidFill>
              </a:rPr>
              <a:t>http://www.biosimspace.org</a:t>
            </a:r>
            <a:endParaRPr lang="en-US" sz="2000" u="sng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743" y="1448496"/>
            <a:ext cx="1343914" cy="159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otebook.biosimspace.org"/>
          <p:cNvSpPr txBox="1"/>
          <p:nvPr/>
        </p:nvSpPr>
        <p:spPr>
          <a:xfrm>
            <a:off x="4194586" y="4931158"/>
            <a:ext cx="4035014" cy="105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4200"/>
            </a:pPr>
            <a:endParaRPr dirty="0"/>
          </a:p>
          <a:p>
            <a:pPr algn="l">
              <a:defRPr sz="4200"/>
            </a:pPr>
            <a:r>
              <a:rPr sz="2000" u="sng" dirty="0">
                <a:hlinkClick r:id="rId3"/>
              </a:rPr>
              <a:t>notebook.biosimspace.org</a:t>
            </a:r>
          </a:p>
        </p:txBody>
      </p:sp>
      <p:pic>
        <p:nvPicPr>
          <p:cNvPr id="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4495736"/>
            <a:ext cx="3924301" cy="207010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271588" y="945933"/>
            <a:ext cx="7186612" cy="500062"/>
          </a:xfrm>
        </p:spPr>
        <p:txBody>
          <a:bodyPr/>
          <a:lstStyle/>
          <a:p>
            <a:r>
              <a:rPr lang="en-GB" dirty="0" smtClean="0"/>
              <a:t>Read the docs website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355743" y="3754437"/>
            <a:ext cx="718661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b="0" kern="0" dirty="0" err="1" smtClean="0"/>
              <a:t>JupyterHub</a:t>
            </a:r>
            <a:r>
              <a:rPr lang="en-GB" b="0" kern="0" dirty="0" smtClean="0"/>
              <a:t> server </a:t>
            </a:r>
            <a:endParaRPr lang="en-US" b="1" kern="0" dirty="0">
              <a:solidFill>
                <a:srgbClr val="FFC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47321" y="3200214"/>
            <a:ext cx="6916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b="0" dirty="0" err="1">
                <a:solidFill>
                  <a:schemeClr val="tx1"/>
                </a:solidFill>
              </a:rPr>
              <a:t>c</a:t>
            </a:r>
            <a:r>
              <a:rPr lang="en-GB" sz="1600" b="0" dirty="0" err="1" smtClean="0">
                <a:solidFill>
                  <a:schemeClr val="tx1"/>
                </a:solidFill>
              </a:rPr>
              <a:t>onda</a:t>
            </a:r>
            <a:r>
              <a:rPr lang="en-GB" sz="1600" b="0" dirty="0" smtClean="0">
                <a:solidFill>
                  <a:schemeClr val="tx1"/>
                </a:solidFill>
              </a:rPr>
              <a:t> install –c </a:t>
            </a:r>
            <a:r>
              <a:rPr lang="en-GB" sz="1600" b="0" dirty="0" err="1" smtClean="0">
                <a:solidFill>
                  <a:schemeClr val="tx1"/>
                </a:solidFill>
              </a:rPr>
              <a:t>conda</a:t>
            </a:r>
            <a:r>
              <a:rPr lang="en-GB" sz="1600" b="0" dirty="0" smtClean="0">
                <a:solidFill>
                  <a:schemeClr val="tx1"/>
                </a:solidFill>
              </a:rPr>
              <a:t>-forge –c </a:t>
            </a:r>
            <a:r>
              <a:rPr lang="en-GB" sz="1600" b="0" dirty="0" err="1" smtClean="0">
                <a:solidFill>
                  <a:schemeClr val="tx1"/>
                </a:solidFill>
              </a:rPr>
              <a:t>omnia</a:t>
            </a:r>
            <a:r>
              <a:rPr lang="en-GB" sz="1600" b="0" dirty="0" smtClean="0">
                <a:solidFill>
                  <a:schemeClr val="tx1"/>
                </a:solidFill>
              </a:rPr>
              <a:t> –c </a:t>
            </a:r>
            <a:r>
              <a:rPr lang="en-GB" sz="1600" b="0" dirty="0" err="1" smtClean="0">
                <a:solidFill>
                  <a:schemeClr val="tx1"/>
                </a:solidFill>
              </a:rPr>
              <a:t>michellab</a:t>
            </a:r>
            <a:r>
              <a:rPr lang="en-GB" sz="1600" b="0" dirty="0" smtClean="0">
                <a:solidFill>
                  <a:schemeClr val="tx1"/>
                </a:solidFill>
              </a:rPr>
              <a:t>/label/dev/</a:t>
            </a:r>
            <a:r>
              <a:rPr lang="en-GB" sz="1600" b="0" dirty="0" err="1" smtClean="0">
                <a:solidFill>
                  <a:schemeClr val="tx1"/>
                </a:solidFill>
              </a:rPr>
              <a:t>biosimspace</a:t>
            </a:r>
            <a:endParaRPr lang="en-US" sz="16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03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BioSimSpace</a:t>
            </a:r>
            <a:r>
              <a:rPr lang="en-GB" dirty="0" smtClean="0"/>
              <a:t> </a:t>
            </a:r>
            <a:r>
              <a:rPr lang="en-GB" b="1" dirty="0" smtClean="0">
                <a:solidFill>
                  <a:srgbClr val="FF9900"/>
                </a:solidFill>
              </a:rPr>
              <a:t>demo</a:t>
            </a:r>
            <a:endParaRPr lang="en-US" b="1" dirty="0">
              <a:solidFill>
                <a:srgbClr val="FF99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1588" y="1366838"/>
            <a:ext cx="7224712" cy="4675187"/>
          </a:xfrm>
        </p:spPr>
        <p:txBody>
          <a:bodyPr/>
          <a:lstStyle/>
          <a:p>
            <a:pPr marL="0" indent="0">
              <a:buNone/>
            </a:pPr>
            <a:r>
              <a:rPr lang="en-GB" sz="2800" b="1" dirty="0" smtClean="0"/>
              <a:t>Hydration free energy calculation setup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u="sng" dirty="0" smtClean="0"/>
              <a:t>notebook.biosimspace.org</a:t>
            </a:r>
          </a:p>
          <a:p>
            <a:pPr marL="0" indent="0">
              <a:buNone/>
            </a:pPr>
            <a:endParaRPr lang="en-GB" u="sng" dirty="0"/>
          </a:p>
          <a:p>
            <a:pPr marL="0" indent="0">
              <a:buNone/>
            </a:pPr>
            <a:r>
              <a:rPr lang="en-GB" dirty="0" smtClean="0"/>
              <a:t>demo/</a:t>
            </a:r>
            <a:r>
              <a:rPr lang="en-GB" dirty="0" err="1" smtClean="0"/>
              <a:t>hydration_freenrg.ipynb</a:t>
            </a:r>
            <a:endParaRPr lang="en-US" dirty="0">
              <a:hlinkClick r:id="rId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13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Developing with BSS: assemble nodes into </a:t>
            </a:r>
            <a:r>
              <a:rPr lang="en-GB" sz="2400" b="1" dirty="0" smtClean="0">
                <a:solidFill>
                  <a:srgbClr val="FF9933"/>
                </a:solidFill>
              </a:rPr>
              <a:t>workflows</a:t>
            </a:r>
            <a:endParaRPr lang="en-US" sz="2400" b="1" dirty="0">
              <a:solidFill>
                <a:srgbClr val="FF993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1588" y="1366839"/>
            <a:ext cx="7186612" cy="500062"/>
          </a:xfrm>
        </p:spPr>
        <p:txBody>
          <a:bodyPr/>
          <a:lstStyle/>
          <a:p>
            <a:r>
              <a:rPr lang="en-GB" dirty="0" smtClean="0"/>
              <a:t>Example: a binding free energy pipeline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316260" y="2395178"/>
            <a:ext cx="1134840" cy="47092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Parameterise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798985" y="2405935"/>
            <a:ext cx="1069975" cy="44941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Combine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7765819" y="4092041"/>
            <a:ext cx="1233874" cy="451364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Run</a:t>
            </a:r>
            <a:r>
              <a:rPr kumimoji="0" lang="en-GB" sz="11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F</a:t>
            </a: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ree Energy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-15616" y="3113571"/>
            <a:ext cx="10230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lyzozyme.pdb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2679" y="2548807"/>
            <a:ext cx="10294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benzene.mol2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29092" y="3752132"/>
            <a:ext cx="10358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o</a:t>
            </a:r>
            <a:r>
              <a:rPr lang="en-GB" dirty="0" smtClean="0">
                <a:solidFill>
                  <a:srgbClr val="000000"/>
                </a:solidFill>
              </a:rPr>
              <a:t>-xylene.mol2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1316260" y="3616967"/>
            <a:ext cx="1134840" cy="47092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Parameterise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1294717" y="3001217"/>
            <a:ext cx="1134840" cy="47092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Parameterise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275360" y="2395178"/>
            <a:ext cx="1134840" cy="47092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Solvate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880100" y="2395178"/>
            <a:ext cx="1134840" cy="47092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Equilibrate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7815336" y="2990464"/>
            <a:ext cx="1134840" cy="47092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prepareFEP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2798984" y="3616967"/>
            <a:ext cx="1069975" cy="44941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Combine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4275360" y="3616967"/>
            <a:ext cx="1134840" cy="47092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Solvate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5880100" y="3616967"/>
            <a:ext cx="1134840" cy="47092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Equilibrate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33" name="Curved Connector 32"/>
          <p:cNvCxnSpPr>
            <a:stCxn id="4" idx="3"/>
            <a:endCxn id="10" idx="1"/>
          </p:cNvCxnSpPr>
          <p:nvPr/>
        </p:nvCxnSpPr>
        <p:spPr bwMode="auto">
          <a:xfrm>
            <a:off x="2451100" y="2630642"/>
            <a:ext cx="347885" cy="1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Curved Connector 33"/>
          <p:cNvCxnSpPr/>
          <p:nvPr/>
        </p:nvCxnSpPr>
        <p:spPr bwMode="auto">
          <a:xfrm>
            <a:off x="2429557" y="3875242"/>
            <a:ext cx="347885" cy="1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Curved Connector 34"/>
          <p:cNvCxnSpPr/>
          <p:nvPr/>
        </p:nvCxnSpPr>
        <p:spPr bwMode="auto">
          <a:xfrm flipV="1">
            <a:off x="2451100" y="2890278"/>
            <a:ext cx="438150" cy="335649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Curved Connector 36"/>
          <p:cNvCxnSpPr>
            <a:stCxn id="22" idx="3"/>
          </p:cNvCxnSpPr>
          <p:nvPr/>
        </p:nvCxnSpPr>
        <p:spPr bwMode="auto">
          <a:xfrm>
            <a:off x="2429557" y="3236681"/>
            <a:ext cx="526368" cy="380286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Curved Connector 39"/>
          <p:cNvCxnSpPr/>
          <p:nvPr/>
        </p:nvCxnSpPr>
        <p:spPr bwMode="auto">
          <a:xfrm>
            <a:off x="3927475" y="2622859"/>
            <a:ext cx="347885" cy="1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Curved Connector 40"/>
          <p:cNvCxnSpPr/>
          <p:nvPr/>
        </p:nvCxnSpPr>
        <p:spPr bwMode="auto">
          <a:xfrm>
            <a:off x="3905932" y="3852430"/>
            <a:ext cx="347885" cy="1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Curved Connector 41"/>
          <p:cNvCxnSpPr/>
          <p:nvPr/>
        </p:nvCxnSpPr>
        <p:spPr bwMode="auto">
          <a:xfrm>
            <a:off x="5468032" y="2649155"/>
            <a:ext cx="347885" cy="1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Curved Connector 42"/>
          <p:cNvCxnSpPr/>
          <p:nvPr/>
        </p:nvCxnSpPr>
        <p:spPr bwMode="auto">
          <a:xfrm>
            <a:off x="5446489" y="3878726"/>
            <a:ext cx="347885" cy="1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Curved Connector 43"/>
          <p:cNvCxnSpPr/>
          <p:nvPr/>
        </p:nvCxnSpPr>
        <p:spPr bwMode="auto">
          <a:xfrm>
            <a:off x="7014940" y="2630643"/>
            <a:ext cx="732060" cy="595284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Curved Connector 45"/>
          <p:cNvCxnSpPr/>
          <p:nvPr/>
        </p:nvCxnSpPr>
        <p:spPr bwMode="auto">
          <a:xfrm flipV="1">
            <a:off x="7161895" y="3359792"/>
            <a:ext cx="518430" cy="456424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Curved Connector 47"/>
          <p:cNvCxnSpPr/>
          <p:nvPr/>
        </p:nvCxnSpPr>
        <p:spPr bwMode="auto">
          <a:xfrm rot="5400000">
            <a:off x="8137219" y="3779568"/>
            <a:ext cx="478376" cy="2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Curved Connector 51"/>
          <p:cNvCxnSpPr/>
          <p:nvPr/>
        </p:nvCxnSpPr>
        <p:spPr bwMode="auto">
          <a:xfrm>
            <a:off x="937307" y="3878727"/>
            <a:ext cx="347885" cy="1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Curved Connector 52"/>
          <p:cNvCxnSpPr/>
          <p:nvPr/>
        </p:nvCxnSpPr>
        <p:spPr bwMode="auto">
          <a:xfrm>
            <a:off x="958850" y="3245413"/>
            <a:ext cx="347885" cy="1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Curved Connector 53"/>
          <p:cNvCxnSpPr/>
          <p:nvPr/>
        </p:nvCxnSpPr>
        <p:spPr bwMode="auto">
          <a:xfrm>
            <a:off x="997895" y="2649156"/>
            <a:ext cx="347885" cy="1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 bwMode="auto">
          <a:xfrm flipH="1" flipV="1">
            <a:off x="1007420" y="5109030"/>
            <a:ext cx="7992273" cy="1"/>
          </a:xfrm>
          <a:prstGeom prst="line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Curved Connector 61"/>
          <p:cNvCxnSpPr>
            <a:stCxn id="13" idx="1"/>
          </p:cNvCxnSpPr>
          <p:nvPr/>
        </p:nvCxnSpPr>
        <p:spPr bwMode="auto">
          <a:xfrm rot="10800000" flipV="1">
            <a:off x="7161895" y="4317722"/>
            <a:ext cx="603924" cy="232435"/>
          </a:xfrm>
          <a:prstGeom prst="curvedConnector3">
            <a:avLst>
              <a:gd name="adj1" fmla="val 50000"/>
            </a:avLst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 bwMode="auto">
          <a:xfrm>
            <a:off x="5928021" y="4317722"/>
            <a:ext cx="1233874" cy="451364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Analyse</a:t>
            </a:r>
            <a:r>
              <a:rPr kumimoji="0" lang="en-GB" sz="11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Free </a:t>
            </a: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Energy</a:t>
            </a:r>
          </a:p>
        </p:txBody>
      </p:sp>
      <p:sp>
        <p:nvSpPr>
          <p:cNvPr id="74" name="Rectangle 73"/>
          <p:cNvSpPr/>
          <p:nvPr/>
        </p:nvSpPr>
        <p:spPr bwMode="auto">
          <a:xfrm>
            <a:off x="265835" y="5430612"/>
            <a:ext cx="792805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leap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5" name="Rectangle 74"/>
          <p:cNvSpPr/>
          <p:nvPr/>
        </p:nvSpPr>
        <p:spPr bwMode="auto">
          <a:xfrm>
            <a:off x="2253226" y="5431973"/>
            <a:ext cx="834342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err="1"/>
              <a:t>g</a:t>
            </a:r>
            <a:r>
              <a:rPr kumimoji="0" lang="en-GB" sz="1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mx</a:t>
            </a:r>
            <a:r>
              <a:rPr kumimoji="0" lang="en-GB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 solvate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7248525" y="5413174"/>
            <a:ext cx="834342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smtClean="0"/>
              <a:t>SOMD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7" name="Rectangle 76"/>
          <p:cNvSpPr/>
          <p:nvPr/>
        </p:nvSpPr>
        <p:spPr bwMode="auto">
          <a:xfrm>
            <a:off x="8235267" y="5413174"/>
            <a:ext cx="834342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err="1" smtClean="0"/>
              <a:t>gmx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8" name="Rectangle 77"/>
          <p:cNvSpPr/>
          <p:nvPr/>
        </p:nvSpPr>
        <p:spPr bwMode="auto">
          <a:xfrm>
            <a:off x="3333972" y="5431973"/>
            <a:ext cx="834342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err="1" smtClean="0"/>
              <a:t>pmemd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9" name="Rectangle 78"/>
          <p:cNvSpPr/>
          <p:nvPr/>
        </p:nvSpPr>
        <p:spPr bwMode="auto">
          <a:xfrm>
            <a:off x="1223280" y="5426985"/>
            <a:ext cx="834342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smtClean="0"/>
              <a:t>antechamber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0" name="Rectangle 79"/>
          <p:cNvSpPr/>
          <p:nvPr/>
        </p:nvSpPr>
        <p:spPr bwMode="auto">
          <a:xfrm>
            <a:off x="4395105" y="5430612"/>
            <a:ext cx="834342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err="1" smtClean="0"/>
              <a:t>pymbar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1" name="Rectangle 80"/>
          <p:cNvSpPr/>
          <p:nvPr/>
        </p:nvSpPr>
        <p:spPr bwMode="auto">
          <a:xfrm>
            <a:off x="5345750" y="5430612"/>
            <a:ext cx="834342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err="1"/>
              <a:t>a</a:t>
            </a:r>
            <a:r>
              <a:rPr lang="en-GB" dirty="0" err="1" smtClean="0"/>
              <a:t>nalyse_freenrg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2" name="Rectangle 81"/>
          <p:cNvSpPr/>
          <p:nvPr/>
        </p:nvSpPr>
        <p:spPr bwMode="auto">
          <a:xfrm>
            <a:off x="6289452" y="5426985"/>
            <a:ext cx="834342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err="1" smtClean="0"/>
              <a:t>rdkit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91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The field of biomolecular simulations faces </a:t>
            </a:r>
            <a:r>
              <a:rPr lang="en-GB" sz="2400" b="1" dirty="0" smtClean="0">
                <a:solidFill>
                  <a:srgbClr val="FF9933"/>
                </a:solidFill>
              </a:rPr>
              <a:t>challenges</a:t>
            </a:r>
            <a:endParaRPr lang="en-US" sz="2400" b="1" dirty="0">
              <a:solidFill>
                <a:srgbClr val="FF993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1588" y="1366838"/>
            <a:ext cx="7872412" cy="818423"/>
          </a:xfrm>
        </p:spPr>
        <p:txBody>
          <a:bodyPr/>
          <a:lstStyle/>
          <a:p>
            <a:r>
              <a:rPr lang="en-GB" dirty="0" smtClean="0"/>
              <a:t>Current scientific drivers require combining multiple tools together </a:t>
            </a:r>
          </a:p>
          <a:p>
            <a:pPr lvl="1"/>
            <a:endParaRPr lang="en-GB" dirty="0" smtClean="0"/>
          </a:p>
          <a:p>
            <a:endParaRPr lang="en-GB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37159"/>
            <a:ext cx="38100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61" y="2837159"/>
            <a:ext cx="3391116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973739" y="5836108"/>
            <a:ext cx="241764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rgbClr val="FFC000"/>
                </a:solidFill>
              </a:rPr>
              <a:t>https://www.phd-structural-biology.at/about-us/about-us.html</a:t>
            </a:r>
          </a:p>
        </p:txBody>
      </p:sp>
      <p:sp>
        <p:nvSpPr>
          <p:cNvPr id="5" name="Rectangle 4"/>
          <p:cNvSpPr/>
          <p:nvPr/>
        </p:nvSpPr>
        <p:spPr>
          <a:xfrm>
            <a:off x="859104" y="5834190"/>
            <a:ext cx="34980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Pharmacological Reviews January 2014, 66 (1) 334-395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014019" y="2270240"/>
            <a:ext cx="1188241" cy="40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b="0" u="sng" kern="0" dirty="0" smtClean="0">
                <a:solidFill>
                  <a:srgbClr val="000000"/>
                </a:solidFill>
              </a:rPr>
              <a:t>CADD</a:t>
            </a:r>
          </a:p>
          <a:p>
            <a:pPr lvl="1"/>
            <a:endParaRPr lang="en-GB" b="0" kern="0" dirty="0" smtClean="0"/>
          </a:p>
          <a:p>
            <a:endParaRPr lang="en-GB" b="0" kern="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773478" y="2234555"/>
            <a:ext cx="4122549" cy="515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b="0" u="sng" kern="0" dirty="0" smtClean="0">
                <a:solidFill>
                  <a:srgbClr val="000000"/>
                </a:solidFill>
              </a:rPr>
              <a:t>Integrative structural biology</a:t>
            </a:r>
          </a:p>
          <a:p>
            <a:pPr lvl="1"/>
            <a:endParaRPr lang="en-GB" b="0" kern="0" dirty="0" smtClean="0"/>
          </a:p>
          <a:p>
            <a:endParaRPr lang="en-GB" b="0" kern="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4959458" y="4226221"/>
            <a:ext cx="3431930" cy="24643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29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Developing with BSS: assemble nodes into </a:t>
            </a:r>
            <a:r>
              <a:rPr lang="en-GB" sz="2400" b="1" dirty="0" smtClean="0">
                <a:solidFill>
                  <a:srgbClr val="FF9933"/>
                </a:solidFill>
              </a:rPr>
              <a:t>workflows</a:t>
            </a:r>
            <a:endParaRPr lang="en-US" sz="2400" b="1" dirty="0">
              <a:solidFill>
                <a:srgbClr val="FF993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1588" y="1366839"/>
            <a:ext cx="7186612" cy="500062"/>
          </a:xfrm>
        </p:spPr>
        <p:txBody>
          <a:bodyPr/>
          <a:lstStyle/>
          <a:p>
            <a:r>
              <a:rPr lang="en-GB" dirty="0" smtClean="0"/>
              <a:t>Specify or auto-detect an implementation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316260" y="2395178"/>
            <a:ext cx="1134840" cy="47092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Parameterise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100" dirty="0" smtClean="0">
                <a:solidFill>
                  <a:srgbClr val="FF0000"/>
                </a:solidFill>
              </a:rPr>
              <a:t>(gaff)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798985" y="2405935"/>
            <a:ext cx="1069975" cy="44941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Combine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7765819" y="4092041"/>
            <a:ext cx="1233874" cy="451364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Run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100" dirty="0" smtClean="0">
                <a:solidFill>
                  <a:srgbClr val="FF0000"/>
                </a:solidFill>
              </a:rPr>
              <a:t>(SOMD)</a:t>
            </a:r>
            <a:endParaRPr kumimoji="0" lang="en-GB" sz="11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15616" y="3113571"/>
            <a:ext cx="10230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lyzozyme.pdb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2679" y="2548807"/>
            <a:ext cx="10294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benzene.mol2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29092" y="3752132"/>
            <a:ext cx="10358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o</a:t>
            </a:r>
            <a:r>
              <a:rPr lang="en-GB" dirty="0" smtClean="0">
                <a:solidFill>
                  <a:srgbClr val="000000"/>
                </a:solidFill>
              </a:rPr>
              <a:t>-xylene.mol2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1316260" y="3616967"/>
            <a:ext cx="1134840" cy="47092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Parameterise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100" dirty="0" smtClean="0">
                <a:solidFill>
                  <a:srgbClr val="FF0000"/>
                </a:solidFill>
              </a:rPr>
              <a:t>(gaff2)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1294717" y="3001217"/>
            <a:ext cx="1134840" cy="47092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Parameterise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100" dirty="0" smtClean="0">
                <a:solidFill>
                  <a:srgbClr val="FF0000"/>
                </a:solidFill>
              </a:rPr>
              <a:t>(ff14sb)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275360" y="2395178"/>
            <a:ext cx="1134840" cy="47092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Solvate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100" dirty="0" smtClean="0">
                <a:solidFill>
                  <a:srgbClr val="FF0000"/>
                </a:solidFill>
              </a:rPr>
              <a:t>(TIP3P)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880100" y="2395178"/>
            <a:ext cx="1134840" cy="47092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Equilibrate</a:t>
            </a:r>
            <a:endParaRPr kumimoji="0" lang="en-GB" sz="11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100" dirty="0" smtClean="0">
                <a:solidFill>
                  <a:srgbClr val="FF0000"/>
                </a:solidFill>
              </a:rPr>
              <a:t>(AMBER)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7815336" y="2990464"/>
            <a:ext cx="1134840" cy="47092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prepareFEP</a:t>
            </a:r>
            <a:endParaRPr kumimoji="0" lang="en-GB" sz="11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100" dirty="0" smtClean="0">
                <a:solidFill>
                  <a:srgbClr val="FF0000"/>
                </a:solidFill>
              </a:rPr>
              <a:t>(</a:t>
            </a:r>
            <a:r>
              <a:rPr lang="en-GB" sz="1100" dirty="0" err="1" smtClean="0">
                <a:solidFill>
                  <a:srgbClr val="FF0000"/>
                </a:solidFill>
              </a:rPr>
              <a:t>rdkit</a:t>
            </a:r>
            <a:r>
              <a:rPr lang="en-GB" sz="1100" dirty="0" smtClean="0">
                <a:solidFill>
                  <a:srgbClr val="FF0000"/>
                </a:solidFill>
              </a:rPr>
              <a:t>)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2798984" y="3616967"/>
            <a:ext cx="1069975" cy="44941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Combine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4275360" y="3616967"/>
            <a:ext cx="1134840" cy="47092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Solvate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100" dirty="0" smtClean="0">
                <a:solidFill>
                  <a:srgbClr val="FF0000"/>
                </a:solidFill>
              </a:rPr>
              <a:t>(TIP3P)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5880100" y="3616967"/>
            <a:ext cx="1134840" cy="47092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Equilibrate</a:t>
            </a:r>
            <a:endParaRPr lang="en-GB" sz="900" dirty="0" smtClean="0">
              <a:solidFill>
                <a:srgbClr val="FF0000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05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(AMBER)</a:t>
            </a: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33" name="Curved Connector 32"/>
          <p:cNvCxnSpPr>
            <a:stCxn id="4" idx="3"/>
            <a:endCxn id="10" idx="1"/>
          </p:cNvCxnSpPr>
          <p:nvPr/>
        </p:nvCxnSpPr>
        <p:spPr bwMode="auto">
          <a:xfrm>
            <a:off x="2451100" y="2630642"/>
            <a:ext cx="347885" cy="1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Curved Connector 33"/>
          <p:cNvCxnSpPr/>
          <p:nvPr/>
        </p:nvCxnSpPr>
        <p:spPr bwMode="auto">
          <a:xfrm>
            <a:off x="2429557" y="3875242"/>
            <a:ext cx="347885" cy="1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Curved Connector 34"/>
          <p:cNvCxnSpPr/>
          <p:nvPr/>
        </p:nvCxnSpPr>
        <p:spPr bwMode="auto">
          <a:xfrm flipV="1">
            <a:off x="2451100" y="2890278"/>
            <a:ext cx="438150" cy="335649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Curved Connector 36"/>
          <p:cNvCxnSpPr>
            <a:stCxn id="22" idx="3"/>
          </p:cNvCxnSpPr>
          <p:nvPr/>
        </p:nvCxnSpPr>
        <p:spPr bwMode="auto">
          <a:xfrm>
            <a:off x="2429557" y="3236681"/>
            <a:ext cx="526368" cy="380286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Curved Connector 39"/>
          <p:cNvCxnSpPr/>
          <p:nvPr/>
        </p:nvCxnSpPr>
        <p:spPr bwMode="auto">
          <a:xfrm>
            <a:off x="3927475" y="2622859"/>
            <a:ext cx="347885" cy="1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Curved Connector 40"/>
          <p:cNvCxnSpPr/>
          <p:nvPr/>
        </p:nvCxnSpPr>
        <p:spPr bwMode="auto">
          <a:xfrm>
            <a:off x="3905932" y="3852430"/>
            <a:ext cx="347885" cy="1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Curved Connector 41"/>
          <p:cNvCxnSpPr/>
          <p:nvPr/>
        </p:nvCxnSpPr>
        <p:spPr bwMode="auto">
          <a:xfrm>
            <a:off x="5468032" y="2649155"/>
            <a:ext cx="347885" cy="1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Curved Connector 42"/>
          <p:cNvCxnSpPr/>
          <p:nvPr/>
        </p:nvCxnSpPr>
        <p:spPr bwMode="auto">
          <a:xfrm>
            <a:off x="5446489" y="3878726"/>
            <a:ext cx="347885" cy="1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Curved Connector 43"/>
          <p:cNvCxnSpPr/>
          <p:nvPr/>
        </p:nvCxnSpPr>
        <p:spPr bwMode="auto">
          <a:xfrm>
            <a:off x="7014940" y="2630643"/>
            <a:ext cx="732060" cy="595284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Curved Connector 45"/>
          <p:cNvCxnSpPr/>
          <p:nvPr/>
        </p:nvCxnSpPr>
        <p:spPr bwMode="auto">
          <a:xfrm flipV="1">
            <a:off x="7161895" y="3359792"/>
            <a:ext cx="518430" cy="456424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Curved Connector 47"/>
          <p:cNvCxnSpPr/>
          <p:nvPr/>
        </p:nvCxnSpPr>
        <p:spPr bwMode="auto">
          <a:xfrm rot="5400000">
            <a:off x="8137219" y="3779568"/>
            <a:ext cx="478376" cy="2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Curved Connector 51"/>
          <p:cNvCxnSpPr/>
          <p:nvPr/>
        </p:nvCxnSpPr>
        <p:spPr bwMode="auto">
          <a:xfrm>
            <a:off x="937307" y="3878727"/>
            <a:ext cx="347885" cy="1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Curved Connector 52"/>
          <p:cNvCxnSpPr/>
          <p:nvPr/>
        </p:nvCxnSpPr>
        <p:spPr bwMode="auto">
          <a:xfrm>
            <a:off x="958850" y="3245413"/>
            <a:ext cx="347885" cy="1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Curved Connector 53"/>
          <p:cNvCxnSpPr/>
          <p:nvPr/>
        </p:nvCxnSpPr>
        <p:spPr bwMode="auto">
          <a:xfrm>
            <a:off x="997895" y="2649156"/>
            <a:ext cx="347885" cy="1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 bwMode="auto">
          <a:xfrm flipH="1" flipV="1">
            <a:off x="1007420" y="5109030"/>
            <a:ext cx="7992273" cy="1"/>
          </a:xfrm>
          <a:prstGeom prst="line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Curved Connector 61"/>
          <p:cNvCxnSpPr>
            <a:stCxn id="13" idx="1"/>
          </p:cNvCxnSpPr>
          <p:nvPr/>
        </p:nvCxnSpPr>
        <p:spPr bwMode="auto">
          <a:xfrm rot="10800000" flipV="1">
            <a:off x="7161895" y="4317722"/>
            <a:ext cx="603924" cy="232435"/>
          </a:xfrm>
          <a:prstGeom prst="curvedConnector3">
            <a:avLst>
              <a:gd name="adj1" fmla="val 50000"/>
            </a:avLst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 bwMode="auto">
          <a:xfrm>
            <a:off x="5928021" y="4317722"/>
            <a:ext cx="1233873" cy="59717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Analyse</a:t>
            </a:r>
            <a:r>
              <a:rPr kumimoji="0" lang="en-GB" sz="11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100" dirty="0" smtClean="0">
                <a:solidFill>
                  <a:srgbClr val="FF0000"/>
                </a:solidFill>
              </a:rPr>
              <a:t>(MBAR)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1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431931" y="5430612"/>
            <a:ext cx="679318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leap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3051496" y="5431973"/>
            <a:ext cx="714909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err="1"/>
              <a:t>g</a:t>
            </a:r>
            <a:r>
              <a:rPr kumimoji="0" lang="en-GB" sz="1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mx</a:t>
            </a:r>
            <a:r>
              <a:rPr kumimoji="0" lang="en-GB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 solvate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7393665" y="5413174"/>
            <a:ext cx="714909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smtClean="0"/>
              <a:t>SOMD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8235267" y="5413174"/>
            <a:ext cx="714909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err="1" smtClean="0"/>
              <a:t>gmx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3958074" y="5431973"/>
            <a:ext cx="714909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err="1" smtClean="0"/>
              <a:t>pmemd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1285192" y="5426985"/>
            <a:ext cx="714909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smtClean="0"/>
              <a:t>antechamber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4874067" y="5430612"/>
            <a:ext cx="714909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err="1" smtClean="0"/>
              <a:t>pymbar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8" name="Rectangle 57"/>
          <p:cNvSpPr/>
          <p:nvPr/>
        </p:nvSpPr>
        <p:spPr bwMode="auto">
          <a:xfrm>
            <a:off x="5708600" y="5430612"/>
            <a:ext cx="714909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err="1"/>
              <a:t>a</a:t>
            </a:r>
            <a:r>
              <a:rPr lang="en-GB" dirty="0" err="1" smtClean="0"/>
              <a:t>nalyse_freenrg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6565218" y="5426985"/>
            <a:ext cx="714909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err="1" smtClean="0"/>
              <a:t>rdkit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6" name="Curved Connector 5"/>
          <p:cNvCxnSpPr>
            <a:stCxn id="45" idx="0"/>
            <a:endCxn id="22" idx="2"/>
          </p:cNvCxnSpPr>
          <p:nvPr/>
        </p:nvCxnSpPr>
        <p:spPr bwMode="auto">
          <a:xfrm rot="5400000" flipH="1" flipV="1">
            <a:off x="337630" y="3906106"/>
            <a:ext cx="1958467" cy="1090547"/>
          </a:xfrm>
          <a:prstGeom prst="curvedConnector3">
            <a:avLst/>
          </a:prstGeom>
          <a:ln>
            <a:prstDash val="sysDash"/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3" name="Curved Connector 62"/>
          <p:cNvCxnSpPr/>
          <p:nvPr/>
        </p:nvCxnSpPr>
        <p:spPr bwMode="auto">
          <a:xfrm rot="16200000" flipV="1">
            <a:off x="1176047" y="4705540"/>
            <a:ext cx="1321132" cy="94135"/>
          </a:xfrm>
          <a:prstGeom prst="curvedConnector3">
            <a:avLst/>
          </a:prstGeom>
          <a:ln>
            <a:prstDash val="sysDash"/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4" name="Curved Connector 63"/>
          <p:cNvCxnSpPr>
            <a:stCxn id="55" idx="0"/>
          </p:cNvCxnSpPr>
          <p:nvPr/>
        </p:nvCxnSpPr>
        <p:spPr bwMode="auto">
          <a:xfrm rot="5400000" flipH="1" flipV="1">
            <a:off x="447526" y="4050478"/>
            <a:ext cx="2571629" cy="181387"/>
          </a:xfrm>
          <a:prstGeom prst="curvedConnector3">
            <a:avLst/>
          </a:prstGeom>
          <a:ln>
            <a:prstDash val="sysDash"/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3" name="Curved Connector 72"/>
          <p:cNvCxnSpPr>
            <a:stCxn id="47" idx="0"/>
            <a:endCxn id="30" idx="2"/>
          </p:cNvCxnSpPr>
          <p:nvPr/>
        </p:nvCxnSpPr>
        <p:spPr bwMode="auto">
          <a:xfrm rot="5400000" flipH="1" flipV="1">
            <a:off x="3453826" y="4043020"/>
            <a:ext cx="1344078" cy="1433829"/>
          </a:xfrm>
          <a:prstGeom prst="curvedConnector3">
            <a:avLst>
              <a:gd name="adj1" fmla="val 50000"/>
            </a:avLst>
          </a:prstGeom>
          <a:ln>
            <a:prstDash val="sysDash"/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4" name="Curved Connector 73"/>
          <p:cNvCxnSpPr>
            <a:stCxn id="47" idx="0"/>
            <a:endCxn id="23" idx="2"/>
          </p:cNvCxnSpPr>
          <p:nvPr/>
        </p:nvCxnSpPr>
        <p:spPr bwMode="auto">
          <a:xfrm rot="5400000" flipH="1" flipV="1">
            <a:off x="2842932" y="3432126"/>
            <a:ext cx="2565867" cy="1433829"/>
          </a:xfrm>
          <a:prstGeom prst="curvedConnector3">
            <a:avLst/>
          </a:prstGeom>
          <a:ln>
            <a:prstDash val="sysDash"/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4"/>
          <p:cNvCxnSpPr>
            <a:stCxn id="57" idx="0"/>
            <a:endCxn id="65" idx="2"/>
          </p:cNvCxnSpPr>
          <p:nvPr/>
        </p:nvCxnSpPr>
        <p:spPr bwMode="auto">
          <a:xfrm rot="5400000" flipH="1" flipV="1">
            <a:off x="5630384" y="4516038"/>
            <a:ext cx="515712" cy="1313436"/>
          </a:xfrm>
          <a:prstGeom prst="curvedConnector3">
            <a:avLst>
              <a:gd name="adj1" fmla="val 50000"/>
            </a:avLst>
          </a:prstGeom>
          <a:ln>
            <a:prstDash val="sysDash"/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6" name="Curved Connector 75"/>
          <p:cNvCxnSpPr>
            <a:stCxn id="51" idx="0"/>
            <a:endCxn id="24" idx="2"/>
          </p:cNvCxnSpPr>
          <p:nvPr/>
        </p:nvCxnSpPr>
        <p:spPr bwMode="auto">
          <a:xfrm rot="5400000" flipH="1" flipV="1">
            <a:off x="4098591" y="3083045"/>
            <a:ext cx="2565867" cy="2131991"/>
          </a:xfrm>
          <a:prstGeom prst="curvedConnector3">
            <a:avLst/>
          </a:prstGeom>
          <a:ln>
            <a:prstDash val="sysDash"/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8" name="Curved Connector 77"/>
          <p:cNvCxnSpPr>
            <a:stCxn id="51" idx="0"/>
          </p:cNvCxnSpPr>
          <p:nvPr/>
        </p:nvCxnSpPr>
        <p:spPr bwMode="auto">
          <a:xfrm rot="5400000" flipH="1" flipV="1">
            <a:off x="4544188" y="3863382"/>
            <a:ext cx="1339932" cy="1797250"/>
          </a:xfrm>
          <a:prstGeom prst="curvedConnector2">
            <a:avLst/>
          </a:prstGeom>
          <a:ln>
            <a:prstDash val="sysDash"/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80"/>
          <p:cNvCxnSpPr>
            <a:stCxn id="61" idx="0"/>
          </p:cNvCxnSpPr>
          <p:nvPr/>
        </p:nvCxnSpPr>
        <p:spPr bwMode="auto">
          <a:xfrm rot="5400000" flipH="1" flipV="1">
            <a:off x="6596174" y="3787892"/>
            <a:ext cx="1965592" cy="1312595"/>
          </a:xfrm>
          <a:prstGeom prst="curvedConnector3">
            <a:avLst/>
          </a:prstGeom>
          <a:ln>
            <a:prstDash val="sysDash"/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3" name="Curved Connector 82"/>
          <p:cNvCxnSpPr>
            <a:stCxn id="49" idx="0"/>
            <a:endCxn id="13" idx="2"/>
          </p:cNvCxnSpPr>
          <p:nvPr/>
        </p:nvCxnSpPr>
        <p:spPr bwMode="auto">
          <a:xfrm rot="5400000" flipH="1" flipV="1">
            <a:off x="7632054" y="4662472"/>
            <a:ext cx="869769" cy="631636"/>
          </a:xfrm>
          <a:prstGeom prst="curvedConnector3">
            <a:avLst>
              <a:gd name="adj1" fmla="val 50000"/>
            </a:avLst>
          </a:prstGeom>
          <a:ln>
            <a:prstDash val="sysDash"/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 bwMode="auto">
          <a:xfrm>
            <a:off x="2137187" y="5431974"/>
            <a:ext cx="714909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smtClean="0"/>
              <a:t>QUBE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smtClean="0"/>
              <a:t>TK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44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Developing with BSS: assemble nodes into </a:t>
            </a:r>
            <a:r>
              <a:rPr lang="en-GB" sz="2400" b="1" dirty="0" smtClean="0">
                <a:solidFill>
                  <a:srgbClr val="FF9933"/>
                </a:solidFill>
              </a:rPr>
              <a:t>workflows</a:t>
            </a:r>
            <a:endParaRPr lang="en-US" sz="2400" b="1" dirty="0">
              <a:solidFill>
                <a:srgbClr val="FF993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1588" y="1366839"/>
            <a:ext cx="7186612" cy="500062"/>
          </a:xfrm>
        </p:spPr>
        <p:txBody>
          <a:bodyPr/>
          <a:lstStyle/>
          <a:p>
            <a:r>
              <a:rPr lang="en-GB" dirty="0" smtClean="0"/>
              <a:t>Change the MD simulation engine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316260" y="2395178"/>
            <a:ext cx="1134840" cy="47092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Parameterise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100" dirty="0" smtClean="0">
                <a:solidFill>
                  <a:srgbClr val="FF0000"/>
                </a:solidFill>
              </a:rPr>
              <a:t>(gaff)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798985" y="2405935"/>
            <a:ext cx="1069975" cy="44941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Combine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7765819" y="4092041"/>
            <a:ext cx="1233874" cy="451364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Run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100" dirty="0" smtClean="0">
                <a:solidFill>
                  <a:srgbClr val="FF0000"/>
                </a:solidFill>
              </a:rPr>
              <a:t>(GROMACS)</a:t>
            </a:r>
            <a:endParaRPr kumimoji="0" lang="en-GB" sz="11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15616" y="3113571"/>
            <a:ext cx="10230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lyzozyme.pdb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2679" y="2548807"/>
            <a:ext cx="10294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benzene.mol2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29092" y="3752132"/>
            <a:ext cx="10358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o</a:t>
            </a:r>
            <a:r>
              <a:rPr lang="en-GB" dirty="0" smtClean="0">
                <a:solidFill>
                  <a:srgbClr val="000000"/>
                </a:solidFill>
              </a:rPr>
              <a:t>-xylene.mol2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1316260" y="3616967"/>
            <a:ext cx="1134840" cy="47092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Parameterise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100" dirty="0" smtClean="0">
                <a:solidFill>
                  <a:srgbClr val="FF0000"/>
                </a:solidFill>
              </a:rPr>
              <a:t>(gaff2)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1294717" y="3001217"/>
            <a:ext cx="1134840" cy="47092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Parameterise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100" dirty="0" smtClean="0">
                <a:solidFill>
                  <a:srgbClr val="FF0000"/>
                </a:solidFill>
              </a:rPr>
              <a:t>(ff14sb)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275360" y="2395178"/>
            <a:ext cx="1134840" cy="47092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Solvate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100" dirty="0" smtClean="0">
                <a:solidFill>
                  <a:srgbClr val="FF0000"/>
                </a:solidFill>
              </a:rPr>
              <a:t>(TIP3P)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880100" y="2395178"/>
            <a:ext cx="1134840" cy="47092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Equilibrate</a:t>
            </a:r>
            <a:endParaRPr kumimoji="0" lang="en-GB" sz="11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100" dirty="0" smtClean="0">
                <a:solidFill>
                  <a:srgbClr val="FF0000"/>
                </a:solidFill>
              </a:rPr>
              <a:t>(AMBER)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7815336" y="2990464"/>
            <a:ext cx="1134840" cy="47092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prepareFEP</a:t>
            </a:r>
            <a:endParaRPr kumimoji="0" lang="en-GB" sz="11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100" dirty="0" smtClean="0">
                <a:solidFill>
                  <a:srgbClr val="FF0000"/>
                </a:solidFill>
              </a:rPr>
              <a:t>(</a:t>
            </a:r>
            <a:r>
              <a:rPr lang="en-GB" sz="1100" dirty="0" err="1" smtClean="0">
                <a:solidFill>
                  <a:srgbClr val="FF0000"/>
                </a:solidFill>
              </a:rPr>
              <a:t>rdkit</a:t>
            </a:r>
            <a:r>
              <a:rPr lang="en-GB" sz="1100" dirty="0" smtClean="0">
                <a:solidFill>
                  <a:srgbClr val="FF0000"/>
                </a:solidFill>
              </a:rPr>
              <a:t>)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2798984" y="3616967"/>
            <a:ext cx="1069975" cy="44941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Combine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4275360" y="3616967"/>
            <a:ext cx="1134840" cy="47092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Solvate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100" dirty="0" smtClean="0">
                <a:solidFill>
                  <a:srgbClr val="FF0000"/>
                </a:solidFill>
              </a:rPr>
              <a:t>(TIP3P)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5880100" y="3616967"/>
            <a:ext cx="1134840" cy="47092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Equilibrate</a:t>
            </a:r>
            <a:endParaRPr lang="en-GB" sz="900" dirty="0" smtClean="0">
              <a:solidFill>
                <a:srgbClr val="FF0000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05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(AMBER)</a:t>
            </a: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33" name="Curved Connector 32"/>
          <p:cNvCxnSpPr>
            <a:stCxn id="4" idx="3"/>
            <a:endCxn id="10" idx="1"/>
          </p:cNvCxnSpPr>
          <p:nvPr/>
        </p:nvCxnSpPr>
        <p:spPr bwMode="auto">
          <a:xfrm>
            <a:off x="2451100" y="2630642"/>
            <a:ext cx="347885" cy="1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Curved Connector 33"/>
          <p:cNvCxnSpPr/>
          <p:nvPr/>
        </p:nvCxnSpPr>
        <p:spPr bwMode="auto">
          <a:xfrm>
            <a:off x="2429557" y="3875242"/>
            <a:ext cx="347885" cy="1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Curved Connector 34"/>
          <p:cNvCxnSpPr/>
          <p:nvPr/>
        </p:nvCxnSpPr>
        <p:spPr bwMode="auto">
          <a:xfrm flipV="1">
            <a:off x="2451100" y="2890278"/>
            <a:ext cx="438150" cy="335649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Curved Connector 36"/>
          <p:cNvCxnSpPr>
            <a:stCxn id="22" idx="3"/>
          </p:cNvCxnSpPr>
          <p:nvPr/>
        </p:nvCxnSpPr>
        <p:spPr bwMode="auto">
          <a:xfrm>
            <a:off x="2429557" y="3236681"/>
            <a:ext cx="526368" cy="380286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Curved Connector 39"/>
          <p:cNvCxnSpPr/>
          <p:nvPr/>
        </p:nvCxnSpPr>
        <p:spPr bwMode="auto">
          <a:xfrm>
            <a:off x="3927475" y="2622859"/>
            <a:ext cx="347885" cy="1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Curved Connector 40"/>
          <p:cNvCxnSpPr/>
          <p:nvPr/>
        </p:nvCxnSpPr>
        <p:spPr bwMode="auto">
          <a:xfrm>
            <a:off x="3905932" y="3852430"/>
            <a:ext cx="347885" cy="1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Curved Connector 41"/>
          <p:cNvCxnSpPr/>
          <p:nvPr/>
        </p:nvCxnSpPr>
        <p:spPr bwMode="auto">
          <a:xfrm>
            <a:off x="5468032" y="2649155"/>
            <a:ext cx="347885" cy="1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Curved Connector 42"/>
          <p:cNvCxnSpPr/>
          <p:nvPr/>
        </p:nvCxnSpPr>
        <p:spPr bwMode="auto">
          <a:xfrm>
            <a:off x="5446489" y="3878726"/>
            <a:ext cx="347885" cy="1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Curved Connector 43"/>
          <p:cNvCxnSpPr/>
          <p:nvPr/>
        </p:nvCxnSpPr>
        <p:spPr bwMode="auto">
          <a:xfrm>
            <a:off x="7014940" y="2630643"/>
            <a:ext cx="732060" cy="595284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Curved Connector 45"/>
          <p:cNvCxnSpPr/>
          <p:nvPr/>
        </p:nvCxnSpPr>
        <p:spPr bwMode="auto">
          <a:xfrm flipV="1">
            <a:off x="7161895" y="3359792"/>
            <a:ext cx="518430" cy="456424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Curved Connector 47"/>
          <p:cNvCxnSpPr/>
          <p:nvPr/>
        </p:nvCxnSpPr>
        <p:spPr bwMode="auto">
          <a:xfrm rot="5400000">
            <a:off x="8137219" y="3779568"/>
            <a:ext cx="478376" cy="2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Curved Connector 51"/>
          <p:cNvCxnSpPr/>
          <p:nvPr/>
        </p:nvCxnSpPr>
        <p:spPr bwMode="auto">
          <a:xfrm>
            <a:off x="937307" y="3878727"/>
            <a:ext cx="347885" cy="1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Curved Connector 52"/>
          <p:cNvCxnSpPr/>
          <p:nvPr/>
        </p:nvCxnSpPr>
        <p:spPr bwMode="auto">
          <a:xfrm>
            <a:off x="958850" y="3245413"/>
            <a:ext cx="347885" cy="1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Curved Connector 53"/>
          <p:cNvCxnSpPr/>
          <p:nvPr/>
        </p:nvCxnSpPr>
        <p:spPr bwMode="auto">
          <a:xfrm>
            <a:off x="997895" y="2649156"/>
            <a:ext cx="347885" cy="1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 bwMode="auto">
          <a:xfrm flipH="1" flipV="1">
            <a:off x="1007420" y="5109030"/>
            <a:ext cx="7992273" cy="1"/>
          </a:xfrm>
          <a:prstGeom prst="line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Curved Connector 61"/>
          <p:cNvCxnSpPr>
            <a:stCxn id="13" idx="1"/>
          </p:cNvCxnSpPr>
          <p:nvPr/>
        </p:nvCxnSpPr>
        <p:spPr bwMode="auto">
          <a:xfrm rot="10800000" flipV="1">
            <a:off x="7161895" y="4317722"/>
            <a:ext cx="603924" cy="232435"/>
          </a:xfrm>
          <a:prstGeom prst="curvedConnector3">
            <a:avLst>
              <a:gd name="adj1" fmla="val 50000"/>
            </a:avLst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 bwMode="auto">
          <a:xfrm>
            <a:off x="5928021" y="4317722"/>
            <a:ext cx="1233873" cy="59717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Analyse</a:t>
            </a:r>
            <a:r>
              <a:rPr kumimoji="0" lang="en-GB" sz="11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100" dirty="0" smtClean="0">
                <a:solidFill>
                  <a:srgbClr val="FF0000"/>
                </a:solidFill>
              </a:rPr>
              <a:t>(MBAR)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1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431931" y="5430612"/>
            <a:ext cx="679318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leap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3051496" y="5431973"/>
            <a:ext cx="714909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err="1"/>
              <a:t>g</a:t>
            </a:r>
            <a:r>
              <a:rPr kumimoji="0" lang="en-GB" sz="1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mx</a:t>
            </a:r>
            <a:r>
              <a:rPr kumimoji="0" lang="en-GB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 solvate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7393665" y="5413174"/>
            <a:ext cx="714909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smtClean="0"/>
              <a:t>SOMD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8235267" y="5413174"/>
            <a:ext cx="714909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err="1" smtClean="0"/>
              <a:t>gmx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3958074" y="5431973"/>
            <a:ext cx="714909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err="1" smtClean="0"/>
              <a:t>pmemd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1285192" y="5426985"/>
            <a:ext cx="714909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smtClean="0"/>
              <a:t>antechamber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4874067" y="5430612"/>
            <a:ext cx="714909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err="1" smtClean="0"/>
              <a:t>pymbar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8" name="Rectangle 57"/>
          <p:cNvSpPr/>
          <p:nvPr/>
        </p:nvSpPr>
        <p:spPr bwMode="auto">
          <a:xfrm>
            <a:off x="5708600" y="5430612"/>
            <a:ext cx="714909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err="1"/>
              <a:t>a</a:t>
            </a:r>
            <a:r>
              <a:rPr lang="en-GB" dirty="0" err="1" smtClean="0"/>
              <a:t>nalyse_freenrg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6565218" y="5426985"/>
            <a:ext cx="714909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err="1" smtClean="0"/>
              <a:t>rdkit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6" name="Curved Connector 5"/>
          <p:cNvCxnSpPr>
            <a:stCxn id="45" idx="0"/>
            <a:endCxn id="22" idx="2"/>
          </p:cNvCxnSpPr>
          <p:nvPr/>
        </p:nvCxnSpPr>
        <p:spPr bwMode="auto">
          <a:xfrm rot="5400000" flipH="1" flipV="1">
            <a:off x="337630" y="3906106"/>
            <a:ext cx="1958467" cy="1090547"/>
          </a:xfrm>
          <a:prstGeom prst="curvedConnector3">
            <a:avLst/>
          </a:prstGeom>
          <a:ln>
            <a:prstDash val="sysDash"/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3" name="Curved Connector 62"/>
          <p:cNvCxnSpPr/>
          <p:nvPr/>
        </p:nvCxnSpPr>
        <p:spPr bwMode="auto">
          <a:xfrm rot="16200000" flipV="1">
            <a:off x="1176047" y="4705540"/>
            <a:ext cx="1321132" cy="94135"/>
          </a:xfrm>
          <a:prstGeom prst="curvedConnector3">
            <a:avLst/>
          </a:prstGeom>
          <a:ln>
            <a:prstDash val="sysDash"/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4" name="Curved Connector 63"/>
          <p:cNvCxnSpPr>
            <a:stCxn id="55" idx="0"/>
          </p:cNvCxnSpPr>
          <p:nvPr/>
        </p:nvCxnSpPr>
        <p:spPr bwMode="auto">
          <a:xfrm rot="5400000" flipH="1" flipV="1">
            <a:off x="447526" y="4050478"/>
            <a:ext cx="2571629" cy="181387"/>
          </a:xfrm>
          <a:prstGeom prst="curvedConnector3">
            <a:avLst/>
          </a:prstGeom>
          <a:ln>
            <a:prstDash val="sysDash"/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3" name="Curved Connector 72"/>
          <p:cNvCxnSpPr>
            <a:stCxn id="47" idx="0"/>
            <a:endCxn id="30" idx="2"/>
          </p:cNvCxnSpPr>
          <p:nvPr/>
        </p:nvCxnSpPr>
        <p:spPr bwMode="auto">
          <a:xfrm rot="5400000" flipH="1" flipV="1">
            <a:off x="3453826" y="4043020"/>
            <a:ext cx="1344078" cy="1433829"/>
          </a:xfrm>
          <a:prstGeom prst="curvedConnector3">
            <a:avLst>
              <a:gd name="adj1" fmla="val 50000"/>
            </a:avLst>
          </a:prstGeom>
          <a:ln>
            <a:prstDash val="sysDash"/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4" name="Curved Connector 73"/>
          <p:cNvCxnSpPr>
            <a:stCxn id="47" idx="0"/>
            <a:endCxn id="23" idx="2"/>
          </p:cNvCxnSpPr>
          <p:nvPr/>
        </p:nvCxnSpPr>
        <p:spPr bwMode="auto">
          <a:xfrm rot="5400000" flipH="1" flipV="1">
            <a:off x="2842932" y="3432126"/>
            <a:ext cx="2565867" cy="1433829"/>
          </a:xfrm>
          <a:prstGeom prst="curvedConnector3">
            <a:avLst/>
          </a:prstGeom>
          <a:ln>
            <a:prstDash val="sysDash"/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4"/>
          <p:cNvCxnSpPr>
            <a:stCxn id="57" idx="0"/>
            <a:endCxn id="65" idx="2"/>
          </p:cNvCxnSpPr>
          <p:nvPr/>
        </p:nvCxnSpPr>
        <p:spPr bwMode="auto">
          <a:xfrm rot="5400000" flipH="1" flipV="1">
            <a:off x="5630384" y="4516038"/>
            <a:ext cx="515712" cy="1313436"/>
          </a:xfrm>
          <a:prstGeom prst="curvedConnector3">
            <a:avLst>
              <a:gd name="adj1" fmla="val 50000"/>
            </a:avLst>
          </a:prstGeom>
          <a:ln>
            <a:prstDash val="sysDash"/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6" name="Curved Connector 75"/>
          <p:cNvCxnSpPr>
            <a:stCxn id="51" idx="0"/>
            <a:endCxn id="24" idx="2"/>
          </p:cNvCxnSpPr>
          <p:nvPr/>
        </p:nvCxnSpPr>
        <p:spPr bwMode="auto">
          <a:xfrm rot="5400000" flipH="1" flipV="1">
            <a:off x="4098591" y="3083045"/>
            <a:ext cx="2565867" cy="2131991"/>
          </a:xfrm>
          <a:prstGeom prst="curvedConnector3">
            <a:avLst/>
          </a:prstGeom>
          <a:ln>
            <a:prstDash val="sysDash"/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8" name="Curved Connector 77"/>
          <p:cNvCxnSpPr>
            <a:stCxn id="51" idx="0"/>
          </p:cNvCxnSpPr>
          <p:nvPr/>
        </p:nvCxnSpPr>
        <p:spPr bwMode="auto">
          <a:xfrm rot="5400000" flipH="1" flipV="1">
            <a:off x="4544188" y="3863382"/>
            <a:ext cx="1339932" cy="1797250"/>
          </a:xfrm>
          <a:prstGeom prst="curvedConnector2">
            <a:avLst/>
          </a:prstGeom>
          <a:ln>
            <a:prstDash val="sysDash"/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80"/>
          <p:cNvCxnSpPr>
            <a:stCxn id="61" idx="0"/>
          </p:cNvCxnSpPr>
          <p:nvPr/>
        </p:nvCxnSpPr>
        <p:spPr bwMode="auto">
          <a:xfrm rot="5400000" flipH="1" flipV="1">
            <a:off x="6596174" y="3787892"/>
            <a:ext cx="1965592" cy="1312595"/>
          </a:xfrm>
          <a:prstGeom prst="curvedConnector3">
            <a:avLst/>
          </a:prstGeom>
          <a:ln>
            <a:prstDash val="sysDash"/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3" name="Curved Connector 82"/>
          <p:cNvCxnSpPr>
            <a:stCxn id="50" idx="0"/>
            <a:endCxn id="13" idx="2"/>
          </p:cNvCxnSpPr>
          <p:nvPr/>
        </p:nvCxnSpPr>
        <p:spPr bwMode="auto">
          <a:xfrm rot="16200000" flipV="1">
            <a:off x="8052855" y="4873307"/>
            <a:ext cx="869769" cy="209966"/>
          </a:xfrm>
          <a:prstGeom prst="curvedConnector3">
            <a:avLst>
              <a:gd name="adj1" fmla="val 50000"/>
            </a:avLst>
          </a:prstGeom>
          <a:ln>
            <a:prstDash val="sysDash"/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 bwMode="auto">
          <a:xfrm>
            <a:off x="2137187" y="5431974"/>
            <a:ext cx="714909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smtClean="0"/>
              <a:t>QUBE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smtClean="0"/>
              <a:t>TK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2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Developing with BSS: assemble nodes into </a:t>
            </a:r>
            <a:r>
              <a:rPr lang="en-GB" sz="2400" b="1" dirty="0" smtClean="0">
                <a:solidFill>
                  <a:srgbClr val="FF9933"/>
                </a:solidFill>
              </a:rPr>
              <a:t>workflows</a:t>
            </a:r>
            <a:endParaRPr lang="en-US" sz="2400" b="1" dirty="0">
              <a:solidFill>
                <a:srgbClr val="FF993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1588" y="1366839"/>
            <a:ext cx="7186612" cy="500062"/>
          </a:xfrm>
        </p:spPr>
        <p:txBody>
          <a:bodyPr/>
          <a:lstStyle/>
          <a:p>
            <a:r>
              <a:rPr lang="en-GB" dirty="0" smtClean="0"/>
              <a:t>Change the free energy analysis 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316260" y="2395178"/>
            <a:ext cx="1134840" cy="47092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Parameterise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100" dirty="0" smtClean="0">
                <a:solidFill>
                  <a:srgbClr val="FF0000"/>
                </a:solidFill>
              </a:rPr>
              <a:t>(gaff)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798985" y="2405935"/>
            <a:ext cx="1069975" cy="44941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Combine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7765819" y="4092041"/>
            <a:ext cx="1233874" cy="451364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Run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100" dirty="0" smtClean="0">
                <a:solidFill>
                  <a:srgbClr val="FF0000"/>
                </a:solidFill>
              </a:rPr>
              <a:t>(GROMACS)</a:t>
            </a:r>
            <a:endParaRPr kumimoji="0" lang="en-GB" sz="11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15616" y="3113571"/>
            <a:ext cx="10230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lyzozyme.pdb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2679" y="2548807"/>
            <a:ext cx="10294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benzene.mol2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29092" y="3752132"/>
            <a:ext cx="10358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o</a:t>
            </a:r>
            <a:r>
              <a:rPr lang="en-GB" dirty="0" smtClean="0">
                <a:solidFill>
                  <a:srgbClr val="000000"/>
                </a:solidFill>
              </a:rPr>
              <a:t>-xylene.mol2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1316260" y="3616967"/>
            <a:ext cx="1134840" cy="47092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Parameterise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100" dirty="0" smtClean="0">
                <a:solidFill>
                  <a:srgbClr val="FF0000"/>
                </a:solidFill>
              </a:rPr>
              <a:t>(gaff2)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1294717" y="3001217"/>
            <a:ext cx="1134840" cy="47092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Parameterise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100" dirty="0" smtClean="0">
                <a:solidFill>
                  <a:srgbClr val="FF0000"/>
                </a:solidFill>
              </a:rPr>
              <a:t>(ff14sb)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275360" y="2395178"/>
            <a:ext cx="1134840" cy="47092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Solvate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100" dirty="0" smtClean="0">
                <a:solidFill>
                  <a:srgbClr val="FF0000"/>
                </a:solidFill>
              </a:rPr>
              <a:t>(TIP3P)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880100" y="2395178"/>
            <a:ext cx="1134840" cy="47092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Equilibrate</a:t>
            </a:r>
            <a:endParaRPr kumimoji="0" lang="en-GB" sz="11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100" dirty="0" smtClean="0">
                <a:solidFill>
                  <a:srgbClr val="FF0000"/>
                </a:solidFill>
              </a:rPr>
              <a:t>(AMBER)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7815336" y="2990464"/>
            <a:ext cx="1134840" cy="47092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prepareFEP</a:t>
            </a:r>
            <a:endParaRPr kumimoji="0" lang="en-GB" sz="11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100" dirty="0" smtClean="0">
                <a:solidFill>
                  <a:srgbClr val="FF0000"/>
                </a:solidFill>
              </a:rPr>
              <a:t>(</a:t>
            </a:r>
            <a:r>
              <a:rPr lang="en-GB" sz="1100" dirty="0" err="1" smtClean="0">
                <a:solidFill>
                  <a:srgbClr val="FF0000"/>
                </a:solidFill>
              </a:rPr>
              <a:t>rdkit</a:t>
            </a:r>
            <a:r>
              <a:rPr lang="en-GB" sz="1100" dirty="0" smtClean="0">
                <a:solidFill>
                  <a:srgbClr val="FF0000"/>
                </a:solidFill>
              </a:rPr>
              <a:t>)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2798984" y="3616967"/>
            <a:ext cx="1069975" cy="44941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Combine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4275360" y="3616967"/>
            <a:ext cx="1134840" cy="47092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Solvate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100" dirty="0" smtClean="0">
                <a:solidFill>
                  <a:srgbClr val="FF0000"/>
                </a:solidFill>
              </a:rPr>
              <a:t>(TIP3P)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5880100" y="3616967"/>
            <a:ext cx="1134840" cy="47092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Equilibrate</a:t>
            </a:r>
            <a:endParaRPr lang="en-GB" sz="900" dirty="0" smtClean="0">
              <a:solidFill>
                <a:srgbClr val="FF0000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05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(AMBER)</a:t>
            </a: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33" name="Curved Connector 32"/>
          <p:cNvCxnSpPr>
            <a:stCxn id="4" idx="3"/>
            <a:endCxn id="10" idx="1"/>
          </p:cNvCxnSpPr>
          <p:nvPr/>
        </p:nvCxnSpPr>
        <p:spPr bwMode="auto">
          <a:xfrm>
            <a:off x="2451100" y="2630642"/>
            <a:ext cx="347885" cy="1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Curved Connector 33"/>
          <p:cNvCxnSpPr/>
          <p:nvPr/>
        </p:nvCxnSpPr>
        <p:spPr bwMode="auto">
          <a:xfrm>
            <a:off x="2429557" y="3875242"/>
            <a:ext cx="347885" cy="1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Curved Connector 34"/>
          <p:cNvCxnSpPr/>
          <p:nvPr/>
        </p:nvCxnSpPr>
        <p:spPr bwMode="auto">
          <a:xfrm flipV="1">
            <a:off x="2451100" y="2890278"/>
            <a:ext cx="438150" cy="335649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Curved Connector 36"/>
          <p:cNvCxnSpPr>
            <a:stCxn id="22" idx="3"/>
          </p:cNvCxnSpPr>
          <p:nvPr/>
        </p:nvCxnSpPr>
        <p:spPr bwMode="auto">
          <a:xfrm>
            <a:off x="2429557" y="3236681"/>
            <a:ext cx="526368" cy="380286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Curved Connector 39"/>
          <p:cNvCxnSpPr/>
          <p:nvPr/>
        </p:nvCxnSpPr>
        <p:spPr bwMode="auto">
          <a:xfrm>
            <a:off x="3927475" y="2622859"/>
            <a:ext cx="347885" cy="1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Curved Connector 40"/>
          <p:cNvCxnSpPr/>
          <p:nvPr/>
        </p:nvCxnSpPr>
        <p:spPr bwMode="auto">
          <a:xfrm>
            <a:off x="3905932" y="3852430"/>
            <a:ext cx="347885" cy="1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Curved Connector 41"/>
          <p:cNvCxnSpPr/>
          <p:nvPr/>
        </p:nvCxnSpPr>
        <p:spPr bwMode="auto">
          <a:xfrm>
            <a:off x="5468032" y="2649155"/>
            <a:ext cx="347885" cy="1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Curved Connector 42"/>
          <p:cNvCxnSpPr/>
          <p:nvPr/>
        </p:nvCxnSpPr>
        <p:spPr bwMode="auto">
          <a:xfrm>
            <a:off x="5446489" y="3878726"/>
            <a:ext cx="347885" cy="1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Curved Connector 43"/>
          <p:cNvCxnSpPr/>
          <p:nvPr/>
        </p:nvCxnSpPr>
        <p:spPr bwMode="auto">
          <a:xfrm>
            <a:off x="7014940" y="2630643"/>
            <a:ext cx="732060" cy="595284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Curved Connector 45"/>
          <p:cNvCxnSpPr/>
          <p:nvPr/>
        </p:nvCxnSpPr>
        <p:spPr bwMode="auto">
          <a:xfrm flipV="1">
            <a:off x="7161895" y="3359792"/>
            <a:ext cx="518430" cy="456424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Curved Connector 47"/>
          <p:cNvCxnSpPr/>
          <p:nvPr/>
        </p:nvCxnSpPr>
        <p:spPr bwMode="auto">
          <a:xfrm rot="5400000">
            <a:off x="8137219" y="3779568"/>
            <a:ext cx="478376" cy="2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Curved Connector 51"/>
          <p:cNvCxnSpPr/>
          <p:nvPr/>
        </p:nvCxnSpPr>
        <p:spPr bwMode="auto">
          <a:xfrm>
            <a:off x="937307" y="3878727"/>
            <a:ext cx="347885" cy="1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Curved Connector 52"/>
          <p:cNvCxnSpPr/>
          <p:nvPr/>
        </p:nvCxnSpPr>
        <p:spPr bwMode="auto">
          <a:xfrm>
            <a:off x="958850" y="3245413"/>
            <a:ext cx="347885" cy="1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Curved Connector 53"/>
          <p:cNvCxnSpPr/>
          <p:nvPr/>
        </p:nvCxnSpPr>
        <p:spPr bwMode="auto">
          <a:xfrm>
            <a:off x="997895" y="2649156"/>
            <a:ext cx="347885" cy="1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 bwMode="auto">
          <a:xfrm flipH="1" flipV="1">
            <a:off x="1007420" y="5109030"/>
            <a:ext cx="7992273" cy="1"/>
          </a:xfrm>
          <a:prstGeom prst="line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Curved Connector 61"/>
          <p:cNvCxnSpPr>
            <a:stCxn id="13" idx="1"/>
          </p:cNvCxnSpPr>
          <p:nvPr/>
        </p:nvCxnSpPr>
        <p:spPr bwMode="auto">
          <a:xfrm rot="10800000" flipV="1">
            <a:off x="7161895" y="4317722"/>
            <a:ext cx="603924" cy="232435"/>
          </a:xfrm>
          <a:prstGeom prst="curvedConnector3">
            <a:avLst>
              <a:gd name="adj1" fmla="val 50000"/>
            </a:avLst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 bwMode="auto">
          <a:xfrm>
            <a:off x="5928021" y="4317722"/>
            <a:ext cx="1233873" cy="59717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Analyse</a:t>
            </a:r>
            <a:r>
              <a:rPr kumimoji="0" lang="en-GB" sz="11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100" dirty="0" smtClean="0">
                <a:solidFill>
                  <a:srgbClr val="FF0000"/>
                </a:solidFill>
              </a:rPr>
              <a:t>(TI)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1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431931" y="5430612"/>
            <a:ext cx="679318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leap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3051496" y="5431973"/>
            <a:ext cx="714909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err="1"/>
              <a:t>g</a:t>
            </a:r>
            <a:r>
              <a:rPr kumimoji="0" lang="en-GB" sz="1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mx</a:t>
            </a:r>
            <a:r>
              <a:rPr kumimoji="0" lang="en-GB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 solvate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7393665" y="5413174"/>
            <a:ext cx="714909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smtClean="0"/>
              <a:t>SOMD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8235267" y="5413174"/>
            <a:ext cx="714909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err="1" smtClean="0"/>
              <a:t>gmx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3958074" y="5431973"/>
            <a:ext cx="714909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err="1" smtClean="0"/>
              <a:t>pmemd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1285192" y="5426985"/>
            <a:ext cx="714909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smtClean="0"/>
              <a:t>antechamber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4874067" y="5430612"/>
            <a:ext cx="714909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err="1" smtClean="0"/>
              <a:t>pymbar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8" name="Rectangle 57"/>
          <p:cNvSpPr/>
          <p:nvPr/>
        </p:nvSpPr>
        <p:spPr bwMode="auto">
          <a:xfrm>
            <a:off x="5708600" y="5430612"/>
            <a:ext cx="714909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err="1"/>
              <a:t>a</a:t>
            </a:r>
            <a:r>
              <a:rPr lang="en-GB" dirty="0" err="1" smtClean="0"/>
              <a:t>nalyse_freenrg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6565218" y="5426985"/>
            <a:ext cx="714909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err="1" smtClean="0"/>
              <a:t>rdkit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6" name="Curved Connector 5"/>
          <p:cNvCxnSpPr>
            <a:stCxn id="45" idx="0"/>
            <a:endCxn id="22" idx="2"/>
          </p:cNvCxnSpPr>
          <p:nvPr/>
        </p:nvCxnSpPr>
        <p:spPr bwMode="auto">
          <a:xfrm rot="5400000" flipH="1" flipV="1">
            <a:off x="337630" y="3906106"/>
            <a:ext cx="1958467" cy="1090547"/>
          </a:xfrm>
          <a:prstGeom prst="curvedConnector3">
            <a:avLst/>
          </a:prstGeom>
          <a:ln>
            <a:prstDash val="sysDash"/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3" name="Curved Connector 62"/>
          <p:cNvCxnSpPr/>
          <p:nvPr/>
        </p:nvCxnSpPr>
        <p:spPr bwMode="auto">
          <a:xfrm rot="16200000" flipV="1">
            <a:off x="1176047" y="4705540"/>
            <a:ext cx="1321132" cy="94135"/>
          </a:xfrm>
          <a:prstGeom prst="curvedConnector3">
            <a:avLst/>
          </a:prstGeom>
          <a:ln>
            <a:prstDash val="sysDash"/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4" name="Curved Connector 63"/>
          <p:cNvCxnSpPr>
            <a:stCxn id="55" idx="0"/>
          </p:cNvCxnSpPr>
          <p:nvPr/>
        </p:nvCxnSpPr>
        <p:spPr bwMode="auto">
          <a:xfrm rot="5400000" flipH="1" flipV="1">
            <a:off x="447526" y="4050478"/>
            <a:ext cx="2571629" cy="181387"/>
          </a:xfrm>
          <a:prstGeom prst="curvedConnector3">
            <a:avLst/>
          </a:prstGeom>
          <a:ln>
            <a:prstDash val="sysDash"/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3" name="Curved Connector 72"/>
          <p:cNvCxnSpPr>
            <a:stCxn id="47" idx="0"/>
            <a:endCxn id="30" idx="2"/>
          </p:cNvCxnSpPr>
          <p:nvPr/>
        </p:nvCxnSpPr>
        <p:spPr bwMode="auto">
          <a:xfrm rot="5400000" flipH="1" flipV="1">
            <a:off x="3453826" y="4043020"/>
            <a:ext cx="1344078" cy="1433829"/>
          </a:xfrm>
          <a:prstGeom prst="curvedConnector3">
            <a:avLst>
              <a:gd name="adj1" fmla="val 50000"/>
            </a:avLst>
          </a:prstGeom>
          <a:ln>
            <a:prstDash val="sysDash"/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4" name="Curved Connector 73"/>
          <p:cNvCxnSpPr>
            <a:stCxn id="47" idx="0"/>
            <a:endCxn id="23" idx="2"/>
          </p:cNvCxnSpPr>
          <p:nvPr/>
        </p:nvCxnSpPr>
        <p:spPr bwMode="auto">
          <a:xfrm rot="5400000" flipH="1" flipV="1">
            <a:off x="2842932" y="3432126"/>
            <a:ext cx="2565867" cy="1433829"/>
          </a:xfrm>
          <a:prstGeom prst="curvedConnector3">
            <a:avLst/>
          </a:prstGeom>
          <a:ln>
            <a:prstDash val="sysDash"/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4"/>
          <p:cNvCxnSpPr>
            <a:stCxn id="58" idx="0"/>
            <a:endCxn id="65" idx="2"/>
          </p:cNvCxnSpPr>
          <p:nvPr/>
        </p:nvCxnSpPr>
        <p:spPr bwMode="auto">
          <a:xfrm rot="5400000" flipH="1" flipV="1">
            <a:off x="6047650" y="4933305"/>
            <a:ext cx="515712" cy="478903"/>
          </a:xfrm>
          <a:prstGeom prst="curvedConnector3">
            <a:avLst>
              <a:gd name="adj1" fmla="val 50000"/>
            </a:avLst>
          </a:prstGeom>
          <a:ln>
            <a:prstDash val="sysDash"/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6" name="Curved Connector 75"/>
          <p:cNvCxnSpPr>
            <a:stCxn id="51" idx="0"/>
            <a:endCxn id="24" idx="2"/>
          </p:cNvCxnSpPr>
          <p:nvPr/>
        </p:nvCxnSpPr>
        <p:spPr bwMode="auto">
          <a:xfrm rot="5400000" flipH="1" flipV="1">
            <a:off x="4098591" y="3083045"/>
            <a:ext cx="2565867" cy="2131991"/>
          </a:xfrm>
          <a:prstGeom prst="curvedConnector3">
            <a:avLst/>
          </a:prstGeom>
          <a:ln>
            <a:prstDash val="sysDash"/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8" name="Curved Connector 77"/>
          <p:cNvCxnSpPr>
            <a:stCxn id="51" idx="0"/>
          </p:cNvCxnSpPr>
          <p:nvPr/>
        </p:nvCxnSpPr>
        <p:spPr bwMode="auto">
          <a:xfrm rot="5400000" flipH="1" flipV="1">
            <a:off x="4544188" y="3863382"/>
            <a:ext cx="1339932" cy="1797250"/>
          </a:xfrm>
          <a:prstGeom prst="curvedConnector2">
            <a:avLst/>
          </a:prstGeom>
          <a:ln>
            <a:prstDash val="sysDash"/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80"/>
          <p:cNvCxnSpPr>
            <a:stCxn id="61" idx="0"/>
          </p:cNvCxnSpPr>
          <p:nvPr/>
        </p:nvCxnSpPr>
        <p:spPr bwMode="auto">
          <a:xfrm rot="5400000" flipH="1" flipV="1">
            <a:off x="6596174" y="3787892"/>
            <a:ext cx="1965592" cy="1312595"/>
          </a:xfrm>
          <a:prstGeom prst="curvedConnector3">
            <a:avLst/>
          </a:prstGeom>
          <a:ln>
            <a:prstDash val="sysDash"/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3" name="Curved Connector 82"/>
          <p:cNvCxnSpPr>
            <a:stCxn id="50" idx="0"/>
            <a:endCxn id="13" idx="2"/>
          </p:cNvCxnSpPr>
          <p:nvPr/>
        </p:nvCxnSpPr>
        <p:spPr bwMode="auto">
          <a:xfrm rot="16200000" flipV="1">
            <a:off x="8052855" y="4873307"/>
            <a:ext cx="869769" cy="209966"/>
          </a:xfrm>
          <a:prstGeom prst="curvedConnector3">
            <a:avLst>
              <a:gd name="adj1" fmla="val 50000"/>
            </a:avLst>
          </a:prstGeom>
          <a:ln>
            <a:prstDash val="sysDash"/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 bwMode="auto">
          <a:xfrm>
            <a:off x="2137187" y="5431974"/>
            <a:ext cx="714909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smtClean="0"/>
              <a:t>QUBE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smtClean="0"/>
              <a:t>TK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06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Developing with BSS: assemble nodes into </a:t>
            </a:r>
            <a:r>
              <a:rPr lang="en-GB" sz="2400" b="1" dirty="0" smtClean="0">
                <a:solidFill>
                  <a:srgbClr val="FF9933"/>
                </a:solidFill>
              </a:rPr>
              <a:t>workflows</a:t>
            </a:r>
            <a:endParaRPr lang="en-US" sz="2400" b="1" dirty="0">
              <a:solidFill>
                <a:srgbClr val="FF993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1588" y="1366839"/>
            <a:ext cx="7186612" cy="500062"/>
          </a:xfrm>
        </p:spPr>
        <p:txBody>
          <a:bodyPr/>
          <a:lstStyle/>
          <a:p>
            <a:r>
              <a:rPr lang="en-GB" dirty="0" smtClean="0"/>
              <a:t>Change the setup pipeline 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316260" y="2395178"/>
            <a:ext cx="1134840" cy="47092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Parameterise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100" dirty="0" smtClean="0">
                <a:solidFill>
                  <a:srgbClr val="FF0000"/>
                </a:solidFill>
              </a:rPr>
              <a:t>(</a:t>
            </a:r>
            <a:r>
              <a:rPr lang="en-GB" sz="1100" dirty="0" err="1" smtClean="0">
                <a:solidFill>
                  <a:srgbClr val="FF0000"/>
                </a:solidFill>
              </a:rPr>
              <a:t>qube</a:t>
            </a:r>
            <a:r>
              <a:rPr lang="en-GB" sz="1100" dirty="0" smtClean="0">
                <a:solidFill>
                  <a:srgbClr val="FF0000"/>
                </a:solidFill>
              </a:rPr>
              <a:t>)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798985" y="2405935"/>
            <a:ext cx="1069975" cy="44941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Combine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7765819" y="4092041"/>
            <a:ext cx="1233874" cy="451364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Run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100" dirty="0" smtClean="0">
                <a:solidFill>
                  <a:srgbClr val="FF0000"/>
                </a:solidFill>
              </a:rPr>
              <a:t>(GROMACS)</a:t>
            </a:r>
            <a:endParaRPr kumimoji="0" lang="en-GB" sz="11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15616" y="3113571"/>
            <a:ext cx="10230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lyzozyme.pdb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2679" y="2548807"/>
            <a:ext cx="10294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benzene.mol2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29092" y="3752132"/>
            <a:ext cx="10358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o</a:t>
            </a:r>
            <a:r>
              <a:rPr lang="en-GB" dirty="0" smtClean="0">
                <a:solidFill>
                  <a:srgbClr val="000000"/>
                </a:solidFill>
              </a:rPr>
              <a:t>-xylene.mol2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1316260" y="3616967"/>
            <a:ext cx="1134840" cy="47092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Parameterise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100" dirty="0" smtClean="0">
                <a:solidFill>
                  <a:srgbClr val="FF0000"/>
                </a:solidFill>
              </a:rPr>
              <a:t>(</a:t>
            </a:r>
            <a:r>
              <a:rPr lang="en-GB" sz="1100" dirty="0" err="1" smtClean="0">
                <a:solidFill>
                  <a:srgbClr val="FF0000"/>
                </a:solidFill>
              </a:rPr>
              <a:t>qube</a:t>
            </a:r>
            <a:r>
              <a:rPr lang="en-GB" sz="1100" dirty="0" smtClean="0">
                <a:solidFill>
                  <a:srgbClr val="FF0000"/>
                </a:solidFill>
              </a:rPr>
              <a:t>)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1294717" y="3001217"/>
            <a:ext cx="1134840" cy="47092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Parameterise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100" dirty="0" smtClean="0">
                <a:solidFill>
                  <a:srgbClr val="FF0000"/>
                </a:solidFill>
              </a:rPr>
              <a:t>(ff14sb)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275360" y="2395178"/>
            <a:ext cx="1134840" cy="47092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Solvate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100" dirty="0" smtClean="0">
                <a:solidFill>
                  <a:srgbClr val="FF0000"/>
                </a:solidFill>
              </a:rPr>
              <a:t>(TIP3P)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880100" y="2395178"/>
            <a:ext cx="1134840" cy="47092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Equilibrate</a:t>
            </a:r>
            <a:endParaRPr kumimoji="0" lang="en-GB" sz="11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100" dirty="0" smtClean="0">
                <a:solidFill>
                  <a:srgbClr val="FF0000"/>
                </a:solidFill>
              </a:rPr>
              <a:t>(AMBER)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7815336" y="2990464"/>
            <a:ext cx="1134840" cy="47092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prepareFEP</a:t>
            </a:r>
            <a:endParaRPr kumimoji="0" lang="en-GB" sz="11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100" dirty="0" smtClean="0">
                <a:solidFill>
                  <a:srgbClr val="FF0000"/>
                </a:solidFill>
              </a:rPr>
              <a:t>(</a:t>
            </a:r>
            <a:r>
              <a:rPr lang="en-GB" sz="1100" dirty="0" err="1" smtClean="0">
                <a:solidFill>
                  <a:srgbClr val="FF0000"/>
                </a:solidFill>
              </a:rPr>
              <a:t>rdkit</a:t>
            </a:r>
            <a:r>
              <a:rPr lang="en-GB" sz="1100" dirty="0" smtClean="0">
                <a:solidFill>
                  <a:srgbClr val="FF0000"/>
                </a:solidFill>
              </a:rPr>
              <a:t>)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2798984" y="3616967"/>
            <a:ext cx="1069975" cy="44941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Combine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4275360" y="3616967"/>
            <a:ext cx="1134840" cy="47092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Solvate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100" dirty="0" smtClean="0">
                <a:solidFill>
                  <a:srgbClr val="FF0000"/>
                </a:solidFill>
              </a:rPr>
              <a:t>(TIP3P)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5880100" y="3616967"/>
            <a:ext cx="1134840" cy="47092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Equilibrate</a:t>
            </a:r>
            <a:endParaRPr lang="en-GB" sz="900" dirty="0" smtClean="0">
              <a:solidFill>
                <a:srgbClr val="FF0000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05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(AMBER)</a:t>
            </a: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33" name="Curved Connector 32"/>
          <p:cNvCxnSpPr>
            <a:stCxn id="4" idx="3"/>
            <a:endCxn id="10" idx="1"/>
          </p:cNvCxnSpPr>
          <p:nvPr/>
        </p:nvCxnSpPr>
        <p:spPr bwMode="auto">
          <a:xfrm>
            <a:off x="2451100" y="2630642"/>
            <a:ext cx="347885" cy="1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Curved Connector 33"/>
          <p:cNvCxnSpPr/>
          <p:nvPr/>
        </p:nvCxnSpPr>
        <p:spPr bwMode="auto">
          <a:xfrm>
            <a:off x="2429557" y="3875242"/>
            <a:ext cx="347885" cy="1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Curved Connector 34"/>
          <p:cNvCxnSpPr/>
          <p:nvPr/>
        </p:nvCxnSpPr>
        <p:spPr bwMode="auto">
          <a:xfrm flipV="1">
            <a:off x="2451100" y="2890278"/>
            <a:ext cx="438150" cy="335649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Curved Connector 36"/>
          <p:cNvCxnSpPr>
            <a:stCxn id="22" idx="3"/>
          </p:cNvCxnSpPr>
          <p:nvPr/>
        </p:nvCxnSpPr>
        <p:spPr bwMode="auto">
          <a:xfrm>
            <a:off x="2429557" y="3236681"/>
            <a:ext cx="526368" cy="380286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Curved Connector 39"/>
          <p:cNvCxnSpPr/>
          <p:nvPr/>
        </p:nvCxnSpPr>
        <p:spPr bwMode="auto">
          <a:xfrm>
            <a:off x="3927475" y="2622859"/>
            <a:ext cx="347885" cy="1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Curved Connector 40"/>
          <p:cNvCxnSpPr/>
          <p:nvPr/>
        </p:nvCxnSpPr>
        <p:spPr bwMode="auto">
          <a:xfrm>
            <a:off x="3905932" y="3852430"/>
            <a:ext cx="347885" cy="1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Curved Connector 41"/>
          <p:cNvCxnSpPr/>
          <p:nvPr/>
        </p:nvCxnSpPr>
        <p:spPr bwMode="auto">
          <a:xfrm>
            <a:off x="5468032" y="2649155"/>
            <a:ext cx="347885" cy="1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Curved Connector 42"/>
          <p:cNvCxnSpPr/>
          <p:nvPr/>
        </p:nvCxnSpPr>
        <p:spPr bwMode="auto">
          <a:xfrm>
            <a:off x="5446489" y="3878726"/>
            <a:ext cx="347885" cy="1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Curved Connector 43"/>
          <p:cNvCxnSpPr/>
          <p:nvPr/>
        </p:nvCxnSpPr>
        <p:spPr bwMode="auto">
          <a:xfrm>
            <a:off x="7014940" y="2630643"/>
            <a:ext cx="732060" cy="595284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Curved Connector 45"/>
          <p:cNvCxnSpPr/>
          <p:nvPr/>
        </p:nvCxnSpPr>
        <p:spPr bwMode="auto">
          <a:xfrm flipV="1">
            <a:off x="7161895" y="3359792"/>
            <a:ext cx="518430" cy="456424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Curved Connector 47"/>
          <p:cNvCxnSpPr/>
          <p:nvPr/>
        </p:nvCxnSpPr>
        <p:spPr bwMode="auto">
          <a:xfrm rot="5400000">
            <a:off x="8137219" y="3779568"/>
            <a:ext cx="478376" cy="2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Curved Connector 51"/>
          <p:cNvCxnSpPr/>
          <p:nvPr/>
        </p:nvCxnSpPr>
        <p:spPr bwMode="auto">
          <a:xfrm>
            <a:off x="937307" y="3878727"/>
            <a:ext cx="347885" cy="1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Curved Connector 52"/>
          <p:cNvCxnSpPr/>
          <p:nvPr/>
        </p:nvCxnSpPr>
        <p:spPr bwMode="auto">
          <a:xfrm>
            <a:off x="958850" y="3245413"/>
            <a:ext cx="347885" cy="1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Curved Connector 53"/>
          <p:cNvCxnSpPr/>
          <p:nvPr/>
        </p:nvCxnSpPr>
        <p:spPr bwMode="auto">
          <a:xfrm>
            <a:off x="997895" y="2649156"/>
            <a:ext cx="347885" cy="1"/>
          </a:xfrm>
          <a:prstGeom prst="curvedConnector3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 bwMode="auto">
          <a:xfrm flipH="1" flipV="1">
            <a:off x="1007420" y="5109030"/>
            <a:ext cx="7992273" cy="1"/>
          </a:xfrm>
          <a:prstGeom prst="line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Curved Connector 61"/>
          <p:cNvCxnSpPr>
            <a:stCxn id="13" idx="1"/>
          </p:cNvCxnSpPr>
          <p:nvPr/>
        </p:nvCxnSpPr>
        <p:spPr bwMode="auto">
          <a:xfrm rot="10800000" flipV="1">
            <a:off x="7161895" y="4317722"/>
            <a:ext cx="603924" cy="232435"/>
          </a:xfrm>
          <a:prstGeom prst="curvedConnector3">
            <a:avLst>
              <a:gd name="adj1" fmla="val 50000"/>
            </a:avLst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 bwMode="auto">
          <a:xfrm>
            <a:off x="5928021" y="4317722"/>
            <a:ext cx="1233873" cy="59717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Analyse</a:t>
            </a:r>
            <a:r>
              <a:rPr kumimoji="0" lang="en-GB" sz="11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100" dirty="0" smtClean="0">
                <a:solidFill>
                  <a:srgbClr val="FF0000"/>
                </a:solidFill>
              </a:rPr>
              <a:t>(TI)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1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431931" y="5430612"/>
            <a:ext cx="679318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leap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3051496" y="5431973"/>
            <a:ext cx="714909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err="1"/>
              <a:t>g</a:t>
            </a:r>
            <a:r>
              <a:rPr kumimoji="0" lang="en-GB" sz="1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mx</a:t>
            </a:r>
            <a:r>
              <a:rPr kumimoji="0" lang="en-GB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 solvate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7393665" y="5413174"/>
            <a:ext cx="714909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smtClean="0"/>
              <a:t>SOMD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8235267" y="5413174"/>
            <a:ext cx="714909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err="1" smtClean="0"/>
              <a:t>gmx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3958074" y="5431973"/>
            <a:ext cx="714909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err="1" smtClean="0"/>
              <a:t>pmemd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1285192" y="5426985"/>
            <a:ext cx="714909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smtClean="0"/>
              <a:t>antechamber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4874067" y="5430612"/>
            <a:ext cx="714909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err="1" smtClean="0"/>
              <a:t>pymbar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8" name="Rectangle 57"/>
          <p:cNvSpPr/>
          <p:nvPr/>
        </p:nvSpPr>
        <p:spPr bwMode="auto">
          <a:xfrm>
            <a:off x="5708600" y="5430612"/>
            <a:ext cx="714909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err="1"/>
              <a:t>a</a:t>
            </a:r>
            <a:r>
              <a:rPr lang="en-GB" dirty="0" err="1" smtClean="0"/>
              <a:t>nalyse_freenrg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6565218" y="5426985"/>
            <a:ext cx="714909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err="1" smtClean="0"/>
              <a:t>rdkit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6" name="Curved Connector 5"/>
          <p:cNvCxnSpPr>
            <a:stCxn id="45" idx="0"/>
            <a:endCxn id="22" idx="2"/>
          </p:cNvCxnSpPr>
          <p:nvPr/>
        </p:nvCxnSpPr>
        <p:spPr bwMode="auto">
          <a:xfrm rot="5400000" flipH="1" flipV="1">
            <a:off x="337630" y="3906106"/>
            <a:ext cx="1958467" cy="1090547"/>
          </a:xfrm>
          <a:prstGeom prst="curvedConnector3">
            <a:avLst/>
          </a:prstGeom>
          <a:ln>
            <a:prstDash val="sysDash"/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3" name="Curved Connector 62"/>
          <p:cNvCxnSpPr>
            <a:stCxn id="60" idx="0"/>
          </p:cNvCxnSpPr>
          <p:nvPr/>
        </p:nvCxnSpPr>
        <p:spPr bwMode="auto">
          <a:xfrm rot="16200000" flipV="1">
            <a:off x="1472128" y="4409460"/>
            <a:ext cx="1339932" cy="705096"/>
          </a:xfrm>
          <a:prstGeom prst="curvedConnector3">
            <a:avLst/>
          </a:prstGeom>
          <a:ln>
            <a:prstDash val="sysDash"/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4" name="Curved Connector 63"/>
          <p:cNvCxnSpPr/>
          <p:nvPr/>
        </p:nvCxnSpPr>
        <p:spPr bwMode="auto">
          <a:xfrm rot="16200000" flipV="1">
            <a:off x="968197" y="3711195"/>
            <a:ext cx="2557816" cy="846141"/>
          </a:xfrm>
          <a:prstGeom prst="curvedConnector3">
            <a:avLst/>
          </a:prstGeom>
          <a:ln>
            <a:prstDash val="sysDash"/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3" name="Curved Connector 72"/>
          <p:cNvCxnSpPr>
            <a:stCxn id="47" idx="0"/>
            <a:endCxn id="30" idx="2"/>
          </p:cNvCxnSpPr>
          <p:nvPr/>
        </p:nvCxnSpPr>
        <p:spPr bwMode="auto">
          <a:xfrm rot="5400000" flipH="1" flipV="1">
            <a:off x="3453826" y="4043020"/>
            <a:ext cx="1344078" cy="1433829"/>
          </a:xfrm>
          <a:prstGeom prst="curvedConnector3">
            <a:avLst>
              <a:gd name="adj1" fmla="val 50000"/>
            </a:avLst>
          </a:prstGeom>
          <a:ln>
            <a:prstDash val="sysDash"/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4" name="Curved Connector 73"/>
          <p:cNvCxnSpPr>
            <a:stCxn id="47" idx="0"/>
            <a:endCxn id="23" idx="2"/>
          </p:cNvCxnSpPr>
          <p:nvPr/>
        </p:nvCxnSpPr>
        <p:spPr bwMode="auto">
          <a:xfrm rot="5400000" flipH="1" flipV="1">
            <a:off x="2842932" y="3432126"/>
            <a:ext cx="2565867" cy="1433829"/>
          </a:xfrm>
          <a:prstGeom prst="curvedConnector3">
            <a:avLst/>
          </a:prstGeom>
          <a:ln>
            <a:prstDash val="sysDash"/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4"/>
          <p:cNvCxnSpPr>
            <a:stCxn id="58" idx="0"/>
            <a:endCxn id="65" idx="2"/>
          </p:cNvCxnSpPr>
          <p:nvPr/>
        </p:nvCxnSpPr>
        <p:spPr bwMode="auto">
          <a:xfrm rot="5400000" flipH="1" flipV="1">
            <a:off x="6047650" y="4933305"/>
            <a:ext cx="515712" cy="478903"/>
          </a:xfrm>
          <a:prstGeom prst="curvedConnector3">
            <a:avLst>
              <a:gd name="adj1" fmla="val 50000"/>
            </a:avLst>
          </a:prstGeom>
          <a:ln>
            <a:prstDash val="sysDash"/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6" name="Curved Connector 75"/>
          <p:cNvCxnSpPr>
            <a:stCxn id="51" idx="0"/>
            <a:endCxn id="24" idx="2"/>
          </p:cNvCxnSpPr>
          <p:nvPr/>
        </p:nvCxnSpPr>
        <p:spPr bwMode="auto">
          <a:xfrm rot="5400000" flipH="1" flipV="1">
            <a:off x="4098591" y="3083045"/>
            <a:ext cx="2565867" cy="2131991"/>
          </a:xfrm>
          <a:prstGeom prst="curvedConnector3">
            <a:avLst/>
          </a:prstGeom>
          <a:ln>
            <a:prstDash val="sysDash"/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8" name="Curved Connector 77"/>
          <p:cNvCxnSpPr>
            <a:stCxn id="51" idx="0"/>
          </p:cNvCxnSpPr>
          <p:nvPr/>
        </p:nvCxnSpPr>
        <p:spPr bwMode="auto">
          <a:xfrm rot="5400000" flipH="1" flipV="1">
            <a:off x="4544188" y="3863382"/>
            <a:ext cx="1339932" cy="1797250"/>
          </a:xfrm>
          <a:prstGeom prst="curvedConnector2">
            <a:avLst/>
          </a:prstGeom>
          <a:ln>
            <a:prstDash val="sysDash"/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80"/>
          <p:cNvCxnSpPr>
            <a:stCxn id="61" idx="0"/>
          </p:cNvCxnSpPr>
          <p:nvPr/>
        </p:nvCxnSpPr>
        <p:spPr bwMode="auto">
          <a:xfrm rot="5400000" flipH="1" flipV="1">
            <a:off x="6596174" y="3787892"/>
            <a:ext cx="1965592" cy="1312595"/>
          </a:xfrm>
          <a:prstGeom prst="curvedConnector3">
            <a:avLst/>
          </a:prstGeom>
          <a:ln>
            <a:prstDash val="sysDash"/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3" name="Curved Connector 82"/>
          <p:cNvCxnSpPr>
            <a:stCxn id="50" idx="0"/>
            <a:endCxn id="13" idx="2"/>
          </p:cNvCxnSpPr>
          <p:nvPr/>
        </p:nvCxnSpPr>
        <p:spPr bwMode="auto">
          <a:xfrm rot="16200000" flipV="1">
            <a:off x="8052855" y="4873307"/>
            <a:ext cx="869769" cy="209966"/>
          </a:xfrm>
          <a:prstGeom prst="curvedConnector3">
            <a:avLst>
              <a:gd name="adj1" fmla="val 50000"/>
            </a:avLst>
          </a:prstGeom>
          <a:ln>
            <a:prstDash val="sysDash"/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 bwMode="auto">
          <a:xfrm>
            <a:off x="2137187" y="5431974"/>
            <a:ext cx="714909" cy="44495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smtClean="0"/>
              <a:t>QUBE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smtClean="0"/>
              <a:t>TK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41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Example: TYK2 </a:t>
            </a:r>
            <a:r>
              <a:rPr lang="en-GB" b="1" dirty="0" smtClean="0">
                <a:solidFill>
                  <a:srgbClr val="FF9900"/>
                </a:solidFill>
              </a:rPr>
              <a:t>benchmarks</a:t>
            </a:r>
            <a:endParaRPr lang="en-US" b="1" dirty="0">
              <a:solidFill>
                <a:srgbClr val="FF9900"/>
              </a:solidFill>
            </a:endParaRPr>
          </a:p>
        </p:txBody>
      </p:sp>
      <p:graphicFrame>
        <p:nvGraphicFramePr>
          <p:cNvPr id="26" name="Table"/>
          <p:cNvGraphicFramePr/>
          <p:nvPr>
            <p:extLst>
              <p:ext uri="{D42A27DB-BD31-4B8C-83A1-F6EECF244321}">
                <p14:modId xmlns:p14="http://schemas.microsoft.com/office/powerpoint/2010/main" val="2910636012"/>
              </p:ext>
            </p:extLst>
          </p:nvPr>
        </p:nvGraphicFramePr>
        <p:xfrm>
          <a:off x="133350" y="1182359"/>
          <a:ext cx="6007100" cy="2645954"/>
        </p:xfrm>
        <a:graphic>
          <a:graphicData uri="http://schemas.openxmlformats.org/drawingml/2006/table">
            <a:tbl>
              <a:tblPr/>
              <a:tblGrid>
                <a:gridCol w="1409700"/>
                <a:gridCol w="1593850"/>
                <a:gridCol w="1501775"/>
                <a:gridCol w="1501775"/>
              </a:tblGrid>
              <a:tr h="10390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defTabSz="914400">
                        <a:defRPr sz="2200"/>
                      </a:pPr>
                      <a:endParaRPr dirty="0">
                        <a:solidFill>
                          <a:srgbClr val="000000"/>
                        </a:solidFill>
                      </a:endParaRP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>
                      <a:miter lim="400000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sz="2200" dirty="0">
                          <a:solidFill>
                            <a:srgbClr val="C00000"/>
                          </a:solidFill>
                        </a:rPr>
                        <a:t>Cresset</a:t>
                      </a:r>
                      <a:r>
                        <a:rPr sz="2200" dirty="0" smtClean="0">
                          <a:solidFill>
                            <a:srgbClr val="C00000"/>
                          </a:solidFill>
                        </a:rPr>
                        <a:t>/</a:t>
                      </a:r>
                      <a:endParaRPr lang="en-GB" sz="2200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 defTabSz="914400">
                        <a:defRPr sz="1800"/>
                      </a:pPr>
                      <a:r>
                        <a:rPr sz="2200" dirty="0" err="1" smtClean="0">
                          <a:solidFill>
                            <a:srgbClr val="C00000"/>
                          </a:solidFill>
                        </a:rPr>
                        <a:t>UoE</a:t>
                      </a:r>
                      <a:r>
                        <a:rPr lang="en-GB" sz="2200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sz="2200" dirty="0" smtClean="0">
                          <a:solidFill>
                            <a:srgbClr val="C00000"/>
                          </a:solidFill>
                        </a:rPr>
                        <a:t>SOMD</a:t>
                      </a:r>
                      <a:r>
                        <a:rPr lang="en-GB" sz="2200" dirty="0" smtClean="0">
                          <a:solidFill>
                            <a:srgbClr val="C00000"/>
                          </a:solidFill>
                        </a:rPr>
                        <a:t> (1)</a:t>
                      </a:r>
                      <a:endParaRPr sz="2200" dirty="0">
                        <a:solidFill>
                          <a:srgbClr val="C00000"/>
                        </a:solidFill>
                      </a:endParaRP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>
                      <a:miter lim="400000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lang="en-GB" sz="2200" dirty="0" smtClean="0">
                          <a:solidFill>
                            <a:srgbClr val="C00000"/>
                          </a:solidFill>
                        </a:rPr>
                        <a:t>FEP+</a:t>
                      </a:r>
                    </a:p>
                    <a:p>
                      <a:pPr algn="ctr" defTabSz="914400">
                        <a:defRPr sz="1800"/>
                      </a:pPr>
                      <a:r>
                        <a:rPr lang="en-GB" sz="2200" dirty="0" smtClean="0">
                          <a:solidFill>
                            <a:srgbClr val="C00000"/>
                          </a:solidFill>
                        </a:rPr>
                        <a:t>(2)</a:t>
                      </a:r>
                      <a:endParaRPr sz="2200" dirty="0">
                        <a:solidFill>
                          <a:srgbClr val="C00000"/>
                        </a:solidFill>
                      </a:endParaRP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>
                      <a:miter lim="400000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defTabSz="914400">
                        <a:defRPr sz="1800"/>
                      </a:pPr>
                      <a:r>
                        <a:rPr lang="en-GB" sz="2200" dirty="0" smtClean="0">
                          <a:solidFill>
                            <a:srgbClr val="C00000"/>
                          </a:solidFill>
                        </a:rPr>
                        <a:t>AMBER18</a:t>
                      </a:r>
                    </a:p>
                    <a:p>
                      <a:pPr algn="ctr" defTabSz="914400">
                        <a:defRPr sz="1800"/>
                      </a:pPr>
                      <a:r>
                        <a:rPr lang="en-GB" sz="2200" dirty="0" smtClean="0">
                          <a:solidFill>
                            <a:srgbClr val="C00000"/>
                          </a:solidFill>
                        </a:rPr>
                        <a:t>(3)</a:t>
                      </a:r>
                      <a:endParaRPr sz="2200" dirty="0">
                        <a:solidFill>
                          <a:srgbClr val="C00000"/>
                        </a:solidFill>
                      </a:endParaRP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>
                      <a:miter lim="400000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074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defTabSz="914400">
                        <a:defRPr sz="1800"/>
                      </a:pPr>
                      <a:r>
                        <a:rPr sz="2200" dirty="0">
                          <a:solidFill>
                            <a:srgbClr val="000000"/>
                          </a:solidFill>
                        </a:rPr>
                        <a:t>R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defTabSz="914400">
                        <a:defRPr sz="1800"/>
                      </a:pPr>
                      <a:r>
                        <a:rPr sz="2200" dirty="0">
                          <a:solidFill>
                            <a:srgbClr val="000000"/>
                          </a:solidFill>
                        </a:rPr>
                        <a:t>0.87±0.02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defTabSz="914400">
                        <a:defRPr sz="1800"/>
                      </a:pPr>
                      <a:r>
                        <a:rPr sz="2200" dirty="0">
                          <a:solidFill>
                            <a:srgbClr val="000000"/>
                          </a:solidFill>
                        </a:rPr>
                        <a:t>0.89±0.07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defTabSz="914400">
                        <a:defRPr sz="1800"/>
                      </a:pPr>
                      <a:r>
                        <a:rPr sz="2200">
                          <a:solidFill>
                            <a:srgbClr val="000000"/>
                          </a:solidFill>
                        </a:rPr>
                        <a:t>0.57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310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defTabSz="914400">
                        <a:defRPr sz="1800"/>
                      </a:pPr>
                      <a:r>
                        <a:rPr sz="2200">
                          <a:solidFill>
                            <a:srgbClr val="000000"/>
                          </a:solidFill>
                        </a:rPr>
                        <a:t>MUE [kcal/mol]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defTabSz="914400">
                        <a:defRPr sz="1800"/>
                      </a:pPr>
                      <a:r>
                        <a:rPr sz="2200">
                          <a:solidFill>
                            <a:srgbClr val="000000"/>
                          </a:solidFill>
                        </a:rPr>
                        <a:t>0.6±0.04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defTabSz="914400">
                        <a:defRPr sz="1800"/>
                      </a:pPr>
                      <a:r>
                        <a:rPr sz="2200">
                          <a:solidFill>
                            <a:srgbClr val="000000"/>
                          </a:solidFill>
                        </a:rPr>
                        <a:t>0.75±0.11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defTabSz="914400">
                        <a:defRPr sz="1800"/>
                      </a:pPr>
                      <a:r>
                        <a:rPr sz="2200" dirty="0">
                          <a:solidFill>
                            <a:srgbClr val="000000"/>
                          </a:solidFill>
                        </a:rPr>
                        <a:t>1.07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889" y="1108831"/>
            <a:ext cx="1360562" cy="1133802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Content Placeholder 2"/>
          <p:cNvSpPr>
            <a:spLocks noGrp="1"/>
          </p:cNvSpPr>
          <p:nvPr>
            <p:ph idx="1"/>
          </p:nvPr>
        </p:nvSpPr>
        <p:spPr>
          <a:xfrm>
            <a:off x="951306" y="3911385"/>
            <a:ext cx="3621602" cy="2347647"/>
          </a:xfrm>
        </p:spPr>
        <p:txBody>
          <a:bodyPr/>
          <a:lstStyle/>
          <a:p>
            <a:r>
              <a:rPr lang="en-GB" dirty="0" smtClean="0">
                <a:solidFill>
                  <a:srgbClr val="C00000"/>
                </a:solidFill>
              </a:rPr>
              <a:t>Different pipelines </a:t>
            </a:r>
          </a:p>
          <a:p>
            <a:pPr lvl="1"/>
            <a:r>
              <a:rPr lang="en-GB" dirty="0" smtClean="0"/>
              <a:t>Input prep</a:t>
            </a:r>
            <a:endParaRPr lang="en-US" dirty="0"/>
          </a:p>
          <a:p>
            <a:pPr lvl="1"/>
            <a:r>
              <a:rPr lang="en-GB" dirty="0" smtClean="0"/>
              <a:t>Perturbation network</a:t>
            </a:r>
          </a:p>
          <a:p>
            <a:pPr lvl="1"/>
            <a:r>
              <a:rPr lang="en-GB" dirty="0" err="1" smtClean="0"/>
              <a:t>Forcefield</a:t>
            </a:r>
            <a:endParaRPr lang="en-GB" dirty="0" smtClean="0"/>
          </a:p>
          <a:p>
            <a:pPr lvl="1"/>
            <a:r>
              <a:rPr lang="en-GB" dirty="0" smtClean="0"/>
              <a:t>Simulation engine</a:t>
            </a:r>
          </a:p>
          <a:p>
            <a:pPr lvl="1"/>
            <a:r>
              <a:rPr lang="en-GB" dirty="0" smtClean="0"/>
              <a:t>Free energy estimator</a:t>
            </a:r>
          </a:p>
          <a:p>
            <a:pPr lvl="1"/>
            <a:r>
              <a:rPr lang="en-GB" dirty="0" smtClean="0"/>
              <a:t>Statistical analysis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81083" y="5005461"/>
            <a:ext cx="3018775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tx1"/>
                </a:solidFill>
              </a:rPr>
              <a:t>What have we learned?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4762500" y="4653066"/>
            <a:ext cx="635000" cy="1104900"/>
          </a:xfrm>
          <a:prstGeom prst="right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272606" y="2337229"/>
            <a:ext cx="2729504" cy="116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1600" b="0" kern="0" dirty="0" smtClean="0"/>
              <a:t>(1) Unpublished</a:t>
            </a:r>
          </a:p>
          <a:p>
            <a:pPr marL="0" indent="0">
              <a:buNone/>
            </a:pPr>
            <a:r>
              <a:rPr lang="en-GB" sz="1600" b="0" kern="0" dirty="0" smtClean="0"/>
              <a:t>(2) Schrodinger JACS 2-15</a:t>
            </a:r>
          </a:p>
          <a:p>
            <a:pPr marL="0" indent="0">
              <a:buNone/>
            </a:pPr>
            <a:r>
              <a:rPr lang="en-GB" sz="1600" b="0" kern="0" dirty="0" smtClean="0"/>
              <a:t>(3) AMBER JCIM 2019</a:t>
            </a:r>
          </a:p>
        </p:txBody>
      </p:sp>
    </p:spTree>
    <p:extLst>
      <p:ext uri="{BB962C8B-B14F-4D97-AF65-F5344CB8AC3E}">
        <p14:creationId xmlns:p14="http://schemas.microsoft.com/office/powerpoint/2010/main" val="282222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Benchmarking TYK2 with BSS</a:t>
            </a:r>
            <a:endParaRPr lang="en-US" dirty="0"/>
          </a:p>
        </p:txBody>
      </p:sp>
      <p:pic>
        <p:nvPicPr>
          <p:cNvPr id="5" name="Screen Shot 2019-05-26 at 19.33.48.png" descr="Screen Shot 2019-05-26 at 19.33.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558" y="1067848"/>
            <a:ext cx="8881743" cy="219302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" name="Rectangle"/>
          <p:cNvSpPr/>
          <p:nvPr/>
        </p:nvSpPr>
        <p:spPr>
          <a:xfrm>
            <a:off x="5342428" y="2200910"/>
            <a:ext cx="2263364" cy="913760"/>
          </a:xfrm>
          <a:prstGeom prst="rect">
            <a:avLst/>
          </a:prstGeom>
          <a:solidFill>
            <a:srgbClr val="5E5E5E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2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engine=‘GROMACS'"/>
          <p:cNvSpPr txBox="1"/>
          <p:nvPr/>
        </p:nvSpPr>
        <p:spPr>
          <a:xfrm>
            <a:off x="5484257" y="2483385"/>
            <a:ext cx="1979709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>
              <a:defRPr b="0"/>
            </a:pPr>
            <a:r>
              <a:rPr sz="1600" i="1" dirty="0">
                <a:solidFill>
                  <a:srgbClr val="F28523"/>
                </a:solidFill>
              </a:rPr>
              <a:t>engine</a:t>
            </a:r>
            <a:r>
              <a:rPr sz="1600" dirty="0">
                <a:solidFill>
                  <a:srgbClr val="FF2F92"/>
                </a:solidFill>
              </a:rPr>
              <a:t>=</a:t>
            </a:r>
            <a:r>
              <a:rPr sz="1600" dirty="0">
                <a:solidFill>
                  <a:srgbClr val="D0CE6E"/>
                </a:solidFill>
              </a:rPr>
              <a:t>‘GROMACS'</a:t>
            </a:r>
          </a:p>
        </p:txBody>
      </p:sp>
      <p:sp>
        <p:nvSpPr>
          <p:cNvPr id="8" name="Rectangle"/>
          <p:cNvSpPr/>
          <p:nvPr/>
        </p:nvSpPr>
        <p:spPr>
          <a:xfrm flipV="1">
            <a:off x="8382000" y="1533858"/>
            <a:ext cx="579119" cy="19841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200" b="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285" y="3406081"/>
            <a:ext cx="4071895" cy="3166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14363" y="3380125"/>
            <a:ext cx="4071894" cy="316617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2 = 0.83±0.04…"/>
          <p:cNvSpPr txBox="1"/>
          <p:nvPr/>
        </p:nvSpPr>
        <p:spPr>
          <a:xfrm>
            <a:off x="6944712" y="4227462"/>
            <a:ext cx="1932588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2000" b="0">
                <a:solidFill>
                  <a:srgbClr val="0478B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800" dirty="0" smtClean="0"/>
              <a:t>R </a:t>
            </a:r>
            <a:r>
              <a:rPr sz="1800" dirty="0"/>
              <a:t>= </a:t>
            </a:r>
            <a:r>
              <a:rPr sz="1800" dirty="0" smtClean="0"/>
              <a:t>0.</a:t>
            </a:r>
            <a:r>
              <a:rPr lang="en-GB" sz="1800" dirty="0" smtClean="0"/>
              <a:t>91</a:t>
            </a:r>
            <a:r>
              <a:rPr sz="1800" dirty="0" smtClean="0"/>
              <a:t>±0.0</a:t>
            </a:r>
            <a:r>
              <a:rPr lang="en-GB" sz="1800" dirty="0" smtClean="0"/>
              <a:t>2</a:t>
            </a:r>
            <a:endParaRPr sz="1800" dirty="0"/>
          </a:p>
          <a:p>
            <a:pPr algn="l">
              <a:defRPr sz="2000" b="0">
                <a:solidFill>
                  <a:srgbClr val="0478B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800" dirty="0"/>
              <a:t>MUE = 0.76±0.04 kcal/</a:t>
            </a:r>
            <a:r>
              <a:rPr sz="1800" dirty="0" err="1"/>
              <a:t>mol</a:t>
            </a:r>
            <a:endParaRPr sz="1800" dirty="0"/>
          </a:p>
          <a:p>
            <a:pPr algn="l">
              <a:defRPr sz="2000" b="0">
                <a:solidFill>
                  <a:srgbClr val="9A161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800" dirty="0" smtClean="0"/>
              <a:t>R </a:t>
            </a:r>
            <a:r>
              <a:rPr sz="1800" dirty="0"/>
              <a:t>= </a:t>
            </a:r>
            <a:r>
              <a:rPr sz="1800" dirty="0" smtClean="0"/>
              <a:t>0.</a:t>
            </a:r>
            <a:r>
              <a:rPr lang="en-GB" sz="1800" dirty="0" smtClean="0"/>
              <a:t>91</a:t>
            </a:r>
            <a:r>
              <a:rPr sz="1800" dirty="0" smtClean="0"/>
              <a:t>±0.0</a:t>
            </a:r>
            <a:r>
              <a:rPr lang="en-GB" sz="1800" dirty="0" smtClean="0"/>
              <a:t>2</a:t>
            </a:r>
            <a:endParaRPr sz="1800" dirty="0"/>
          </a:p>
          <a:p>
            <a:pPr algn="l">
              <a:defRPr sz="2000" b="0">
                <a:solidFill>
                  <a:srgbClr val="9A161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800" dirty="0"/>
              <a:t>MUE = 0.67±0.05 kcal/</a:t>
            </a:r>
            <a:r>
              <a:rPr sz="1800" dirty="0" err="1"/>
              <a:t>mol</a:t>
            </a:r>
            <a:endParaRPr sz="1800" dirty="0"/>
          </a:p>
        </p:txBody>
      </p:sp>
      <p:sp>
        <p:nvSpPr>
          <p:cNvPr id="12" name="R2 = 0.84±0.04…"/>
          <p:cNvSpPr txBox="1"/>
          <p:nvPr/>
        </p:nvSpPr>
        <p:spPr>
          <a:xfrm>
            <a:off x="2335853" y="5104626"/>
            <a:ext cx="194404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2000" b="0">
                <a:solidFill>
                  <a:srgbClr val="0478B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800" dirty="0" smtClean="0"/>
              <a:t>R </a:t>
            </a:r>
            <a:r>
              <a:rPr sz="1800" dirty="0"/>
              <a:t>= </a:t>
            </a:r>
            <a:r>
              <a:rPr sz="1800" dirty="0" smtClean="0"/>
              <a:t>0.</a:t>
            </a:r>
            <a:r>
              <a:rPr lang="en-GB" sz="1800" dirty="0" smtClean="0"/>
              <a:t>92</a:t>
            </a:r>
            <a:r>
              <a:rPr sz="1800" dirty="0" smtClean="0"/>
              <a:t>±0.0</a:t>
            </a:r>
            <a:r>
              <a:rPr lang="en-GB" sz="1800" dirty="0" smtClean="0"/>
              <a:t>2</a:t>
            </a:r>
            <a:endParaRPr sz="1800" dirty="0"/>
          </a:p>
          <a:p>
            <a:pPr algn="l">
              <a:defRPr sz="2000" b="0">
                <a:solidFill>
                  <a:srgbClr val="0478B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800" dirty="0"/>
              <a:t>MUE = 0.48±0.06 kcal/</a:t>
            </a:r>
            <a:r>
              <a:rPr sz="1800" dirty="0" err="1"/>
              <a:t>mol</a:t>
            </a: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5938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Example: TYK2 </a:t>
            </a:r>
            <a:r>
              <a:rPr lang="en-GB" b="1" dirty="0">
                <a:solidFill>
                  <a:srgbClr val="FF9900"/>
                </a:solidFill>
              </a:rPr>
              <a:t>benchmarks</a:t>
            </a:r>
            <a:endParaRPr lang="en-US" dirty="0"/>
          </a:p>
        </p:txBody>
      </p:sp>
      <p:graphicFrame>
        <p:nvGraphicFramePr>
          <p:cNvPr id="26" name="Table"/>
          <p:cNvGraphicFramePr/>
          <p:nvPr>
            <p:extLst>
              <p:ext uri="{D42A27DB-BD31-4B8C-83A1-F6EECF244321}">
                <p14:modId xmlns:p14="http://schemas.microsoft.com/office/powerpoint/2010/main" val="2302814734"/>
              </p:ext>
            </p:extLst>
          </p:nvPr>
        </p:nvGraphicFramePr>
        <p:xfrm>
          <a:off x="133350" y="1355785"/>
          <a:ext cx="9010650" cy="2577586"/>
        </p:xfrm>
        <a:graphic>
          <a:graphicData uri="http://schemas.openxmlformats.org/drawingml/2006/table">
            <a:tbl>
              <a:tblPr/>
              <a:tblGrid>
                <a:gridCol w="1409700"/>
                <a:gridCol w="1593850"/>
                <a:gridCol w="1501775"/>
                <a:gridCol w="1501775"/>
                <a:gridCol w="1501775"/>
                <a:gridCol w="1501775"/>
              </a:tblGrid>
              <a:tr h="10390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defTabSz="914400">
                        <a:defRPr sz="2200"/>
                      </a:pPr>
                      <a:endParaRPr dirty="0">
                        <a:solidFill>
                          <a:srgbClr val="000000"/>
                        </a:solidFill>
                      </a:endParaRP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>
                      <a:miter lim="400000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defTabSz="914400">
                        <a:defRPr sz="1800"/>
                      </a:pPr>
                      <a:r>
                        <a:rPr sz="2200" dirty="0">
                          <a:solidFill>
                            <a:srgbClr val="C00000"/>
                          </a:solidFill>
                        </a:rPr>
                        <a:t>Cresset</a:t>
                      </a:r>
                      <a:r>
                        <a:rPr sz="2200" dirty="0" smtClean="0">
                          <a:solidFill>
                            <a:srgbClr val="C00000"/>
                          </a:solidFill>
                        </a:rPr>
                        <a:t>/</a:t>
                      </a:r>
                      <a:endParaRPr lang="en-GB" sz="2200" dirty="0" smtClean="0">
                        <a:solidFill>
                          <a:srgbClr val="C00000"/>
                        </a:solidFill>
                      </a:endParaRPr>
                    </a:p>
                    <a:p>
                      <a:pPr defTabSz="914400">
                        <a:defRPr sz="1800"/>
                      </a:pPr>
                      <a:r>
                        <a:rPr sz="2200" dirty="0" err="1" smtClean="0">
                          <a:solidFill>
                            <a:srgbClr val="C00000"/>
                          </a:solidFill>
                        </a:rPr>
                        <a:t>UoE</a:t>
                      </a:r>
                      <a:r>
                        <a:rPr lang="en-GB" sz="2200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sz="2200" dirty="0" smtClean="0">
                          <a:solidFill>
                            <a:srgbClr val="C00000"/>
                          </a:solidFill>
                        </a:rPr>
                        <a:t>SOMD</a:t>
                      </a:r>
                      <a:endParaRPr sz="2200" dirty="0">
                        <a:solidFill>
                          <a:srgbClr val="C00000"/>
                        </a:solidFill>
                      </a:endParaRP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>
                      <a:miter lim="400000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defTabSz="914400">
                        <a:defRPr sz="1800"/>
                      </a:pPr>
                      <a:r>
                        <a:rPr lang="en-GB" sz="2200" dirty="0" smtClean="0">
                          <a:solidFill>
                            <a:srgbClr val="C00000"/>
                          </a:solidFill>
                        </a:rPr>
                        <a:t>FEP+</a:t>
                      </a:r>
                      <a:endParaRPr sz="2200" dirty="0">
                        <a:solidFill>
                          <a:srgbClr val="C00000"/>
                        </a:solidFill>
                      </a:endParaRP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>
                      <a:miter lim="400000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defTabSz="914400">
                        <a:defRPr sz="1800"/>
                      </a:pPr>
                      <a:r>
                        <a:rPr lang="en-GB" sz="2200" dirty="0" smtClean="0">
                          <a:solidFill>
                            <a:srgbClr val="C00000"/>
                          </a:solidFill>
                        </a:rPr>
                        <a:t>AMBER18</a:t>
                      </a:r>
                      <a:endParaRPr sz="2200" dirty="0">
                        <a:solidFill>
                          <a:srgbClr val="C00000"/>
                        </a:solidFill>
                      </a:endParaRP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>
                      <a:miter lim="400000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defTabSz="914400">
                        <a:defRPr sz="1800"/>
                      </a:pPr>
                      <a:r>
                        <a:rPr sz="2200" dirty="0">
                          <a:solidFill>
                            <a:srgbClr val="00B050"/>
                          </a:solidFill>
                        </a:rPr>
                        <a:t>BSS SOMD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>
                      <a:miter lim="400000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defTabSz="914400">
                        <a:defRPr sz="1800"/>
                      </a:pPr>
                      <a:r>
                        <a:rPr sz="2200" dirty="0">
                          <a:solidFill>
                            <a:srgbClr val="00B050"/>
                          </a:solidFill>
                        </a:rPr>
                        <a:t>BSS
</a:t>
                      </a:r>
                      <a:r>
                        <a:rPr sz="2200" dirty="0" err="1">
                          <a:solidFill>
                            <a:srgbClr val="00B050"/>
                          </a:solidFill>
                        </a:rPr>
                        <a:t>Gromacs</a:t>
                      </a:r>
                      <a:endParaRPr sz="2200" dirty="0">
                        <a:solidFill>
                          <a:srgbClr val="00B050"/>
                        </a:solidFill>
                      </a:endParaRP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074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defTabSz="914400">
                        <a:defRPr sz="1800"/>
                      </a:pPr>
                      <a:r>
                        <a:rPr sz="2200" dirty="0">
                          <a:solidFill>
                            <a:srgbClr val="000000"/>
                          </a:solidFill>
                        </a:rPr>
                        <a:t>R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defTabSz="914400">
                        <a:defRPr sz="1800"/>
                      </a:pPr>
                      <a:r>
                        <a:rPr sz="2200" dirty="0">
                          <a:solidFill>
                            <a:srgbClr val="000000"/>
                          </a:solidFill>
                        </a:rPr>
                        <a:t>0.87±0.02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defTabSz="914400">
                        <a:defRPr sz="1800"/>
                      </a:pPr>
                      <a:r>
                        <a:rPr sz="2200">
                          <a:solidFill>
                            <a:srgbClr val="000000"/>
                          </a:solidFill>
                        </a:rPr>
                        <a:t>0.89±0.07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defTabSz="914400">
                        <a:defRPr sz="1800"/>
                      </a:pPr>
                      <a:r>
                        <a:rPr sz="2200" dirty="0">
                          <a:solidFill>
                            <a:srgbClr val="000000"/>
                          </a:solidFill>
                        </a:rPr>
                        <a:t>0.57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defTabSz="914400">
                        <a:defRPr sz="1800"/>
                      </a:pPr>
                      <a:r>
                        <a:rPr sz="2200" dirty="0" smtClean="0">
                          <a:solidFill>
                            <a:srgbClr val="000000"/>
                          </a:solidFill>
                        </a:rPr>
                        <a:t>0.</a:t>
                      </a:r>
                      <a:r>
                        <a:rPr lang="en-GB" sz="2200" dirty="0" smtClean="0">
                          <a:solidFill>
                            <a:srgbClr val="000000"/>
                          </a:solidFill>
                        </a:rPr>
                        <a:t>91</a:t>
                      </a:r>
                      <a:r>
                        <a:rPr sz="2200" dirty="0" smtClean="0">
                          <a:solidFill>
                            <a:srgbClr val="000000"/>
                          </a:solidFill>
                        </a:rPr>
                        <a:t>±0.0</a:t>
                      </a:r>
                      <a:r>
                        <a:rPr lang="en-GB" sz="2200" dirty="0" smtClean="0">
                          <a:solidFill>
                            <a:srgbClr val="000000"/>
                          </a:solidFill>
                        </a:rPr>
                        <a:t>2</a:t>
                      </a:r>
                      <a:endParaRPr sz="2200" dirty="0">
                        <a:solidFill>
                          <a:srgbClr val="000000"/>
                        </a:solidFill>
                      </a:endParaRP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defTabSz="914400">
                        <a:defRPr sz="1800"/>
                      </a:pPr>
                      <a:r>
                        <a:rPr lang="en-GB" sz="2200" dirty="0" smtClean="0">
                          <a:solidFill>
                            <a:srgbClr val="000000"/>
                          </a:solidFill>
                        </a:rPr>
                        <a:t>0.91</a:t>
                      </a:r>
                      <a:r>
                        <a:rPr lang="en-US" sz="2200" dirty="0" smtClean="0">
                          <a:solidFill>
                            <a:srgbClr val="000000"/>
                          </a:solidFill>
                        </a:rPr>
                        <a:t>±0.02</a:t>
                      </a:r>
                      <a:endParaRPr sz="2200" dirty="0">
                        <a:solidFill>
                          <a:srgbClr val="000000"/>
                        </a:solidFill>
                      </a:endParaRP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>
                      <a:miter lim="400000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310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defTabSz="914400">
                        <a:defRPr sz="1800"/>
                      </a:pPr>
                      <a:r>
                        <a:rPr sz="2200">
                          <a:solidFill>
                            <a:srgbClr val="000000"/>
                          </a:solidFill>
                        </a:rPr>
                        <a:t>MUE [kcal/mol]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defTabSz="914400">
                        <a:defRPr sz="1800"/>
                      </a:pPr>
                      <a:r>
                        <a:rPr sz="2200" dirty="0" smtClean="0">
                          <a:solidFill>
                            <a:srgbClr val="000000"/>
                          </a:solidFill>
                        </a:rPr>
                        <a:t>0.6</a:t>
                      </a:r>
                      <a:r>
                        <a:rPr lang="en-GB" sz="2200" dirty="0" smtClean="0">
                          <a:solidFill>
                            <a:srgbClr val="000000"/>
                          </a:solidFill>
                        </a:rPr>
                        <a:t>4</a:t>
                      </a:r>
                      <a:r>
                        <a:rPr sz="2200" dirty="0" smtClean="0">
                          <a:solidFill>
                            <a:srgbClr val="000000"/>
                          </a:solidFill>
                        </a:rPr>
                        <a:t>±0.04</a:t>
                      </a:r>
                      <a:endParaRPr sz="2200" dirty="0">
                        <a:solidFill>
                          <a:srgbClr val="000000"/>
                        </a:solidFill>
                      </a:endParaRP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defTabSz="914400">
                        <a:defRPr sz="1800"/>
                      </a:pPr>
                      <a:r>
                        <a:rPr sz="2200">
                          <a:solidFill>
                            <a:srgbClr val="000000"/>
                          </a:solidFill>
                        </a:rPr>
                        <a:t>0.75±0.11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defTabSz="914400">
                        <a:defRPr sz="1800"/>
                      </a:pPr>
                      <a:r>
                        <a:rPr sz="2200">
                          <a:solidFill>
                            <a:srgbClr val="000000"/>
                          </a:solidFill>
                        </a:rPr>
                        <a:t>1.07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defTabSz="914400">
                        <a:defRPr sz="1800"/>
                      </a:pPr>
                      <a:r>
                        <a:rPr sz="2200" dirty="0" smtClean="0">
                          <a:solidFill>
                            <a:srgbClr val="000000"/>
                          </a:solidFill>
                        </a:rPr>
                        <a:t>0.</a:t>
                      </a:r>
                      <a:r>
                        <a:rPr lang="en-GB" sz="2200" dirty="0" smtClean="0">
                          <a:solidFill>
                            <a:srgbClr val="000000"/>
                          </a:solidFill>
                        </a:rPr>
                        <a:t>67</a:t>
                      </a:r>
                      <a:r>
                        <a:rPr sz="2200" dirty="0" smtClean="0">
                          <a:solidFill>
                            <a:srgbClr val="000000"/>
                          </a:solidFill>
                        </a:rPr>
                        <a:t>±0.05</a:t>
                      </a:r>
                      <a:endParaRPr sz="2200" dirty="0">
                        <a:solidFill>
                          <a:srgbClr val="000000"/>
                        </a:solidFill>
                      </a:endParaRP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defTabSz="914400">
                        <a:defRPr sz="1800"/>
                      </a:pPr>
                      <a:r>
                        <a:rPr lang="en-GB" sz="2200" dirty="0" smtClean="0">
                          <a:solidFill>
                            <a:srgbClr val="000000"/>
                          </a:solidFill>
                        </a:rPr>
                        <a:t>0.76</a:t>
                      </a:r>
                      <a:r>
                        <a:rPr lang="en-US" sz="2200" dirty="0" smtClean="0">
                          <a:solidFill>
                            <a:srgbClr val="000000"/>
                          </a:solidFill>
                        </a:rPr>
                        <a:t>±0.05</a:t>
                      </a:r>
                      <a:endParaRPr sz="2200" dirty="0">
                        <a:solidFill>
                          <a:srgbClr val="000000"/>
                        </a:solidFill>
                      </a:endParaRP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>
                      <a:miter lim="400000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889" y="1219193"/>
            <a:ext cx="1360562" cy="1133802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5613114" y="4132982"/>
            <a:ext cx="3222453" cy="2347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b="0" kern="0" dirty="0" smtClean="0">
                <a:solidFill>
                  <a:srgbClr val="00B050"/>
                </a:solidFill>
              </a:rPr>
              <a:t>Same pipeline</a:t>
            </a:r>
          </a:p>
          <a:p>
            <a:pPr lvl="1"/>
            <a:r>
              <a:rPr lang="en-GB" b="0" kern="0" dirty="0" smtClean="0"/>
              <a:t>Only changed execution engine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8170" y="4557238"/>
            <a:ext cx="3596197" cy="193899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l">
              <a:buFont typeface="Arial" charset="0"/>
              <a:buChar char="•"/>
            </a:pPr>
            <a:r>
              <a:rPr lang="en-GB" sz="2000" dirty="0" smtClean="0">
                <a:solidFill>
                  <a:schemeClr val="tx1"/>
                </a:solidFill>
              </a:rPr>
              <a:t>ca. 0.5 kcal/</a:t>
            </a:r>
            <a:r>
              <a:rPr lang="en-GB" sz="2000" dirty="0" err="1" smtClean="0">
                <a:solidFill>
                  <a:schemeClr val="tx1"/>
                </a:solidFill>
              </a:rPr>
              <a:t>mol</a:t>
            </a:r>
            <a:r>
              <a:rPr lang="en-GB" sz="2000" dirty="0" smtClean="0">
                <a:solidFill>
                  <a:schemeClr val="tx1"/>
                </a:solidFill>
              </a:rPr>
              <a:t> limit to  ‘protocol reproducibility’ 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GB" sz="2000" dirty="0" smtClean="0">
                <a:solidFill>
                  <a:schemeClr val="tx1"/>
                </a:solidFill>
              </a:rPr>
              <a:t>No significant difference in predictive power between these two simulation engines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Right Arrow 15"/>
          <p:cNvSpPr/>
          <p:nvPr/>
        </p:nvSpPr>
        <p:spPr bwMode="auto">
          <a:xfrm rot="10800000">
            <a:off x="4495798" y="4666507"/>
            <a:ext cx="635000" cy="1104900"/>
          </a:xfrm>
          <a:prstGeom prst="right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62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err="1" smtClean="0"/>
              <a:t>BioSimSpace</a:t>
            </a:r>
            <a:r>
              <a:rPr lang="en-GB" sz="2400" dirty="0" smtClean="0"/>
              <a:t> </a:t>
            </a:r>
            <a:r>
              <a:rPr lang="en-GB" sz="2400" dirty="0" smtClean="0"/>
              <a:t>supports </a:t>
            </a:r>
            <a:r>
              <a:rPr lang="en-GB" sz="2400" b="1" dirty="0" smtClean="0">
                <a:solidFill>
                  <a:srgbClr val="FF9900"/>
                </a:solidFill>
              </a:rPr>
              <a:t>other </a:t>
            </a:r>
            <a:r>
              <a:rPr lang="en-GB" sz="2400" b="1" dirty="0" smtClean="0">
                <a:solidFill>
                  <a:srgbClr val="FF9900"/>
                </a:solidFill>
              </a:rPr>
              <a:t>use cases </a:t>
            </a:r>
            <a:r>
              <a:rPr lang="en-GB" sz="2400" dirty="0" smtClean="0"/>
              <a:t>beyond AFE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546" y="1220603"/>
            <a:ext cx="6809937" cy="640854"/>
          </a:xfrm>
        </p:spPr>
        <p:txBody>
          <a:bodyPr/>
          <a:lstStyle/>
          <a:p>
            <a:r>
              <a:rPr lang="en-GB" dirty="0"/>
              <a:t>e</a:t>
            </a:r>
            <a:r>
              <a:rPr lang="en-GB" dirty="0" smtClean="0"/>
              <a:t>.g. </a:t>
            </a:r>
            <a:r>
              <a:rPr lang="en-GB" dirty="0" err="1" smtClean="0"/>
              <a:t>Metadynamics</a:t>
            </a:r>
            <a:r>
              <a:rPr lang="en-GB" dirty="0" smtClean="0"/>
              <a:t> walkthrough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910" y="2212776"/>
            <a:ext cx="4592007" cy="316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75996" y="5507466"/>
            <a:ext cx="43182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https://www.youtube.com/watch?v=iJ61TBVrT4Y</a:t>
            </a:r>
          </a:p>
        </p:txBody>
      </p:sp>
    </p:spTree>
    <p:extLst>
      <p:ext uri="{BB962C8B-B14F-4D97-AF65-F5344CB8AC3E}">
        <p14:creationId xmlns:p14="http://schemas.microsoft.com/office/powerpoint/2010/main" val="132648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b="1" dirty="0" smtClean="0">
                <a:solidFill>
                  <a:srgbClr val="FF9900"/>
                </a:solidFill>
              </a:rPr>
              <a:t>future</a:t>
            </a:r>
            <a:r>
              <a:rPr lang="en-GB" dirty="0" smtClean="0">
                <a:solidFill>
                  <a:srgbClr val="FF9900"/>
                </a:solidFill>
              </a:rPr>
              <a:t> </a:t>
            </a:r>
            <a:r>
              <a:rPr lang="en-GB" dirty="0" smtClean="0"/>
              <a:t>of </a:t>
            </a:r>
            <a:r>
              <a:rPr lang="en-GB" dirty="0" err="1" smtClean="0"/>
              <a:t>BioSimSpace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50" y="1024759"/>
            <a:ext cx="8705850" cy="5318891"/>
          </a:xfrm>
        </p:spPr>
        <p:txBody>
          <a:bodyPr/>
          <a:lstStyle/>
          <a:p>
            <a:r>
              <a:rPr lang="en-GB" dirty="0" smtClean="0"/>
              <a:t>Capturing best practices and distributing reproducible workflows </a:t>
            </a:r>
          </a:p>
          <a:p>
            <a:r>
              <a:rPr lang="en-GB" dirty="0" smtClean="0"/>
              <a:t>Benchmarking free energy methods with fully automated pipelines</a:t>
            </a:r>
          </a:p>
          <a:p>
            <a:r>
              <a:rPr lang="en-GB" dirty="0" smtClean="0"/>
              <a:t>Prototyping advanced FEP workflows</a:t>
            </a:r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Validating interoperability with other workflow components/projects</a:t>
            </a:r>
          </a:p>
          <a:p>
            <a:r>
              <a:rPr lang="en-GB" dirty="0" smtClean="0"/>
              <a:t>Grow BSS nodes library with new functionality to </a:t>
            </a:r>
            <a:r>
              <a:rPr lang="en-GB" dirty="0"/>
              <a:t>address other scientific drivers </a:t>
            </a:r>
            <a:r>
              <a:rPr lang="en-GB" dirty="0" smtClean="0"/>
              <a:t>put </a:t>
            </a:r>
            <a:r>
              <a:rPr lang="en-GB" dirty="0"/>
              <a:t>forward by the community</a:t>
            </a:r>
          </a:p>
          <a:p>
            <a:pPr marL="0" indent="0">
              <a:buNone/>
            </a:pPr>
            <a:endParaRPr lang="en-GB" dirty="0" smtClean="0"/>
          </a:p>
          <a:p>
            <a:endParaRPr lang="en-US" dirty="0"/>
          </a:p>
        </p:txBody>
      </p:sp>
      <p:sp>
        <p:nvSpPr>
          <p:cNvPr id="4" name="Oval 3"/>
          <p:cNvSpPr/>
          <p:nvPr/>
        </p:nvSpPr>
        <p:spPr bwMode="auto">
          <a:xfrm>
            <a:off x="1455690" y="3149491"/>
            <a:ext cx="1209347" cy="584309"/>
          </a:xfrm>
          <a:prstGeom prst="ellipse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Setup 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3436902" y="3149490"/>
            <a:ext cx="1878069" cy="584309"/>
          </a:xfrm>
          <a:prstGeom prst="ellipse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Simulate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6079383" y="3149489"/>
            <a:ext cx="1878069" cy="584309"/>
          </a:xfrm>
          <a:prstGeom prst="ellipse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Analyse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2741137" y="3175379"/>
            <a:ext cx="612904" cy="526669"/>
          </a:xfrm>
          <a:prstGeom prst="right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5410221" y="3149491"/>
            <a:ext cx="612904" cy="526669"/>
          </a:xfrm>
          <a:prstGeom prst="right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Curved Down Arrow 10"/>
          <p:cNvSpPr/>
          <p:nvPr/>
        </p:nvSpPr>
        <p:spPr bwMode="auto">
          <a:xfrm rot="10800000">
            <a:off x="4964208" y="3778248"/>
            <a:ext cx="1466829" cy="476250"/>
          </a:xfrm>
          <a:prstGeom prst="curved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Curved Down Arrow 11"/>
          <p:cNvSpPr/>
          <p:nvPr/>
        </p:nvSpPr>
        <p:spPr bwMode="auto">
          <a:xfrm rot="10800000">
            <a:off x="2060362" y="3936998"/>
            <a:ext cx="4770723" cy="749302"/>
          </a:xfrm>
          <a:prstGeom prst="curved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68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1588" y="2440468"/>
            <a:ext cx="4507706" cy="3093384"/>
          </a:xfrm>
        </p:spPr>
        <p:txBody>
          <a:bodyPr/>
          <a:lstStyle/>
          <a:p>
            <a:r>
              <a:rPr lang="en-GB" dirty="0" smtClean="0"/>
              <a:t>Get in touch with me or Antonia </a:t>
            </a:r>
            <a:r>
              <a:rPr lang="en-GB" dirty="0" err="1" smtClean="0"/>
              <a:t>Mey</a:t>
            </a:r>
            <a:r>
              <a:rPr lang="en-GB" dirty="0" smtClean="0"/>
              <a:t> if you’d like a more detailed walkthrough or hands-on demo during D3R/ACS/</a:t>
            </a:r>
            <a:r>
              <a:rPr lang="en-GB" dirty="0" err="1" smtClean="0"/>
              <a:t>OpenFF</a:t>
            </a:r>
            <a:r>
              <a:rPr lang="en-GB" dirty="0" smtClean="0"/>
              <a:t> meetings 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597" y="2440468"/>
            <a:ext cx="1562326" cy="2631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79294" y="5241373"/>
            <a:ext cx="2460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antonia.mey@ed.ac.uk </a:t>
            </a:r>
          </a:p>
        </p:txBody>
      </p:sp>
    </p:spTree>
    <p:extLst>
      <p:ext uri="{BB962C8B-B14F-4D97-AF65-F5344CB8AC3E}">
        <p14:creationId xmlns:p14="http://schemas.microsoft.com/office/powerpoint/2010/main" val="427452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But our tools lack </a:t>
            </a:r>
            <a:r>
              <a:rPr lang="en-GB" sz="2400" b="1" dirty="0">
                <a:solidFill>
                  <a:srgbClr val="FF9933"/>
                </a:solidFill>
              </a:rPr>
              <a:t>interoperability</a:t>
            </a:r>
            <a:r>
              <a:rPr lang="en-GB" sz="2400" dirty="0" smtClean="0"/>
              <a:t>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3245" y="1366838"/>
            <a:ext cx="7872412" cy="3872819"/>
          </a:xfrm>
        </p:spPr>
        <p:txBody>
          <a:bodyPr/>
          <a:lstStyle/>
          <a:p>
            <a:r>
              <a:rPr lang="en-GB" dirty="0" smtClean="0"/>
              <a:t>Within the field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With related fields</a:t>
            </a:r>
            <a:endParaRPr lang="en-US" dirty="0"/>
          </a:p>
        </p:txBody>
      </p:sp>
      <p:sp>
        <p:nvSpPr>
          <p:cNvPr id="4" name="6-Point Star 3"/>
          <p:cNvSpPr/>
          <p:nvPr/>
        </p:nvSpPr>
        <p:spPr bwMode="auto">
          <a:xfrm>
            <a:off x="3447142" y="5125351"/>
            <a:ext cx="1378858" cy="1364343"/>
          </a:xfrm>
          <a:prstGeom prst="star6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Tensor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flow</a:t>
            </a:r>
            <a:endParaRPr kumimoji="0" lang="en-US" sz="9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6-Point Star 4"/>
          <p:cNvSpPr/>
          <p:nvPr/>
        </p:nvSpPr>
        <p:spPr bwMode="auto">
          <a:xfrm>
            <a:off x="1863267" y="4588322"/>
            <a:ext cx="1378858" cy="1364343"/>
          </a:xfrm>
          <a:prstGeom prst="star6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RDkit</a:t>
            </a:r>
            <a:endParaRPr kumimoji="0" lang="en-US" sz="9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6-Point Star 5"/>
          <p:cNvSpPr/>
          <p:nvPr/>
        </p:nvSpPr>
        <p:spPr bwMode="auto">
          <a:xfrm>
            <a:off x="14509" y="5270494"/>
            <a:ext cx="1621976" cy="1074059"/>
          </a:xfrm>
          <a:prstGeom prst="star6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CASTEP</a:t>
            </a:r>
            <a:endParaRPr kumimoji="0" lang="en-US" sz="9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1335304" y="2104571"/>
            <a:ext cx="1923142" cy="609600"/>
          </a:xfrm>
          <a:prstGeom prst="ellipse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GROMACS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777333" y="2104571"/>
            <a:ext cx="1923142" cy="609600"/>
          </a:xfrm>
          <a:prstGeom prst="ellipse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AMBER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222990" y="2104571"/>
            <a:ext cx="1923142" cy="609600"/>
          </a:xfrm>
          <a:prstGeom prst="ellipse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CHARMM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6-Point Star 9"/>
          <p:cNvSpPr/>
          <p:nvPr/>
        </p:nvSpPr>
        <p:spPr bwMode="auto">
          <a:xfrm>
            <a:off x="5308590" y="4588323"/>
            <a:ext cx="1562110" cy="1364343"/>
          </a:xfrm>
          <a:prstGeom prst="star6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Rosetta</a:t>
            </a:r>
            <a:endParaRPr kumimoji="0" lang="en-US" sz="9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6-Point Star 10"/>
          <p:cNvSpPr/>
          <p:nvPr/>
        </p:nvSpPr>
        <p:spPr bwMode="auto">
          <a:xfrm>
            <a:off x="7365077" y="4980210"/>
            <a:ext cx="1562110" cy="1364343"/>
          </a:xfrm>
          <a:prstGeom prst="star6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CCP4</a:t>
            </a:r>
            <a:endParaRPr kumimoji="0" lang="en-US" sz="9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70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We lack standards for </a:t>
            </a:r>
            <a:r>
              <a:rPr lang="en-GB" sz="2400" b="1" dirty="0" smtClean="0">
                <a:solidFill>
                  <a:srgbClr val="FF9933"/>
                </a:solidFill>
              </a:rPr>
              <a:t>sharing data &amp; best-practices</a:t>
            </a:r>
            <a:endParaRPr lang="en-US" sz="2400" b="1" dirty="0">
              <a:solidFill>
                <a:srgbClr val="FF993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88" y="1271923"/>
            <a:ext cx="2557462" cy="2647950"/>
          </a:xfrm>
        </p:spPr>
        <p:txBody>
          <a:bodyPr/>
          <a:lstStyle/>
          <a:p>
            <a:r>
              <a:rPr lang="en-GB" dirty="0" smtClean="0"/>
              <a:t>Standards for reporting protocols vary widely </a:t>
            </a:r>
          </a:p>
          <a:p>
            <a:pPr lvl="1"/>
            <a:r>
              <a:rPr lang="en-GB" dirty="0"/>
              <a:t>e</a:t>
            </a:r>
            <a:r>
              <a:rPr lang="en-GB" dirty="0" smtClean="0"/>
              <a:t>.g. D3R submissions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043323"/>
            <a:ext cx="3581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50" y="1043323"/>
            <a:ext cx="203835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66713" y="3981449"/>
            <a:ext cx="6662737" cy="235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b="0" kern="0" dirty="0" smtClean="0"/>
              <a:t>Practitioners are often unaware of key decisions made that influence reproducibility</a:t>
            </a:r>
          </a:p>
          <a:p>
            <a:pPr lvl="1"/>
            <a:r>
              <a:rPr lang="en-GB" b="0" kern="0" dirty="0" smtClean="0"/>
              <a:t>Implementation details (integrator, thermostat, …)</a:t>
            </a:r>
          </a:p>
          <a:p>
            <a:pPr lvl="1"/>
            <a:r>
              <a:rPr lang="en-GB" b="0" kern="0" dirty="0" smtClean="0"/>
              <a:t>Version of the software used</a:t>
            </a:r>
          </a:p>
          <a:p>
            <a:pPr lvl="1"/>
            <a:r>
              <a:rPr lang="en-GB" b="0" kern="0" dirty="0" smtClean="0"/>
              <a:t>Execution environment</a:t>
            </a:r>
          </a:p>
          <a:p>
            <a:endParaRPr lang="en-GB" b="0" kern="0" dirty="0" smtClean="0"/>
          </a:p>
          <a:p>
            <a:endParaRPr lang="en-US" b="0" kern="0" dirty="0"/>
          </a:p>
        </p:txBody>
      </p:sp>
      <p:sp>
        <p:nvSpPr>
          <p:cNvPr id="5" name="TextBox 4"/>
          <p:cNvSpPr txBox="1"/>
          <p:nvPr/>
        </p:nvSpPr>
        <p:spPr>
          <a:xfrm>
            <a:off x="3219685" y="826130"/>
            <a:ext cx="18053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 smtClean="0">
                <a:solidFill>
                  <a:srgbClr val="000000"/>
                </a:solidFill>
              </a:rPr>
              <a:t>D3R submission protocol</a:t>
            </a:r>
            <a:r>
              <a:rPr lang="en-GB" dirty="0" smtClean="0">
                <a:solidFill>
                  <a:srgbClr val="000000"/>
                </a:solidFill>
              </a:rPr>
              <a:t>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61653" y="853713"/>
            <a:ext cx="18053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 smtClean="0">
                <a:solidFill>
                  <a:srgbClr val="000000"/>
                </a:solidFill>
              </a:rPr>
              <a:t>D3R submission protocol</a:t>
            </a:r>
            <a:r>
              <a:rPr lang="en-GB" dirty="0" smtClean="0">
                <a:solidFill>
                  <a:srgbClr val="000000"/>
                </a:solidFill>
              </a:rPr>
              <a:t> 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46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018" y="1389666"/>
            <a:ext cx="33337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7738" y="1066800"/>
            <a:ext cx="7872412" cy="4975225"/>
          </a:xfrm>
        </p:spPr>
        <p:txBody>
          <a:bodyPr/>
          <a:lstStyle/>
          <a:p>
            <a:r>
              <a:rPr lang="en-GB" dirty="0" smtClean="0"/>
              <a:t>A personal story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Consequences</a:t>
            </a:r>
          </a:p>
          <a:p>
            <a:pPr lvl="1"/>
            <a:r>
              <a:rPr lang="en-GB" b="1" dirty="0" smtClean="0">
                <a:solidFill>
                  <a:srgbClr val="FF9933"/>
                </a:solidFill>
              </a:rPr>
              <a:t>We waste time re-implementing similar algorithms </a:t>
            </a:r>
            <a:r>
              <a:rPr lang="en-GB" dirty="0" smtClean="0"/>
              <a:t>in different packages </a:t>
            </a:r>
          </a:p>
          <a:p>
            <a:pPr lvl="1"/>
            <a:r>
              <a:rPr lang="en-GB" b="1" dirty="0" smtClean="0">
                <a:solidFill>
                  <a:srgbClr val="FF9933"/>
                </a:solidFill>
              </a:rPr>
              <a:t>We do not know why our methods work when they do</a:t>
            </a:r>
            <a:r>
              <a:rPr lang="en-GB" dirty="0" smtClean="0"/>
              <a:t>, leading us to chase the wrong problems</a:t>
            </a:r>
          </a:p>
          <a:p>
            <a:pPr lvl="1"/>
            <a:r>
              <a:rPr lang="en-GB" b="1" dirty="0" smtClean="0">
                <a:solidFill>
                  <a:srgbClr val="FF9933"/>
                </a:solidFill>
              </a:rPr>
              <a:t>Industry has to invest significant efforts </a:t>
            </a:r>
            <a:r>
              <a:rPr lang="en-GB" dirty="0" smtClean="0"/>
              <a:t>to replicate academic work and embed code in R&amp;D processes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This represents </a:t>
            </a:r>
            <a:r>
              <a:rPr lang="en-GB" sz="2400" b="1" dirty="0" smtClean="0">
                <a:solidFill>
                  <a:srgbClr val="FF9933"/>
                </a:solidFill>
              </a:rPr>
              <a:t>an enormous cost </a:t>
            </a:r>
            <a:r>
              <a:rPr lang="en-GB" sz="2400" dirty="0" smtClean="0"/>
              <a:t>for the field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692294" y="1680697"/>
            <a:ext cx="31742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dirty="0" smtClean="0">
                <a:solidFill>
                  <a:srgbClr val="000000"/>
                </a:solidFill>
              </a:rPr>
              <a:t>4 groups</a:t>
            </a:r>
          </a:p>
          <a:p>
            <a:pPr algn="l"/>
            <a:r>
              <a:rPr lang="en-GB" sz="2400" dirty="0" smtClean="0">
                <a:solidFill>
                  <a:srgbClr val="000000"/>
                </a:solidFill>
              </a:rPr>
              <a:t>3 years</a:t>
            </a:r>
          </a:p>
          <a:p>
            <a:pPr algn="l"/>
            <a:r>
              <a:rPr lang="en-GB" sz="2400" dirty="0" smtClean="0">
                <a:solidFill>
                  <a:srgbClr val="000000"/>
                </a:solidFill>
              </a:rPr>
              <a:t>Endless confusions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25568" y="3156047"/>
            <a:ext cx="49634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dirty="0" smtClean="0">
                <a:solidFill>
                  <a:srgbClr val="FF0000"/>
                </a:solidFill>
              </a:rPr>
              <a:t>Loeffler et al. JCTC, </a:t>
            </a:r>
            <a:r>
              <a:rPr lang="en-US" sz="2000" b="0" dirty="0">
                <a:solidFill>
                  <a:srgbClr val="FF0000"/>
                </a:solidFill>
              </a:rPr>
              <a:t>14, 5567- 5582, </a:t>
            </a:r>
            <a:r>
              <a:rPr lang="en-US" sz="2000" dirty="0">
                <a:solidFill>
                  <a:srgbClr val="FF0000"/>
                </a:solidFill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335072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 smtClean="0">
                <a:solidFill>
                  <a:srgbClr val="FF9900"/>
                </a:solidFill>
              </a:rPr>
              <a:t>CCPBioSim</a:t>
            </a:r>
            <a:r>
              <a:rPr lang="en-GB" dirty="0" smtClean="0">
                <a:solidFill>
                  <a:srgbClr val="FF9900"/>
                </a:solidFill>
              </a:rPr>
              <a:t> </a:t>
            </a:r>
            <a:r>
              <a:rPr lang="en-GB" dirty="0" smtClean="0"/>
              <a:t>is working on </a:t>
            </a:r>
            <a:r>
              <a:rPr lang="en-GB" b="1" dirty="0" smtClean="0">
                <a:solidFill>
                  <a:srgbClr val="FF9900"/>
                </a:solidFill>
              </a:rPr>
              <a:t>improving</a:t>
            </a:r>
            <a:r>
              <a:rPr lang="en-GB" dirty="0" smtClean="0">
                <a:solidFill>
                  <a:srgbClr val="FFC000"/>
                </a:solidFill>
              </a:rPr>
              <a:t> </a:t>
            </a:r>
            <a:r>
              <a:rPr lang="en-GB" b="1" dirty="0" smtClean="0">
                <a:solidFill>
                  <a:srgbClr val="FF9900"/>
                </a:solidFill>
              </a:rPr>
              <a:t>practices </a:t>
            </a:r>
            <a:endParaRPr lang="en-US" b="1" dirty="0">
              <a:solidFill>
                <a:srgbClr val="FF9900"/>
              </a:solidFill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95" y="1027989"/>
            <a:ext cx="7888637" cy="139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95" y="2593979"/>
            <a:ext cx="4541003" cy="394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899" y="2885106"/>
            <a:ext cx="2417736" cy="120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144259" y="2425838"/>
            <a:ext cx="32610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0" dirty="0" smtClean="0">
                <a:solidFill>
                  <a:srgbClr val="FF0000"/>
                </a:solidFill>
              </a:rPr>
              <a:t>http://www.ccpbiosim.ac.uk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90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b="1" dirty="0" err="1" smtClean="0">
                <a:solidFill>
                  <a:srgbClr val="FF9933"/>
                </a:solidFill>
              </a:rPr>
              <a:t>BioSimSpace</a:t>
            </a:r>
            <a:r>
              <a:rPr lang="en-GB" sz="2400" dirty="0" smtClean="0">
                <a:solidFill>
                  <a:srgbClr val="FF9933"/>
                </a:solidFill>
              </a:rPr>
              <a:t> </a:t>
            </a:r>
            <a:r>
              <a:rPr lang="en-GB" sz="2400" dirty="0" smtClean="0"/>
              <a:t>is </a:t>
            </a:r>
            <a:r>
              <a:rPr lang="en-GB" sz="2400" dirty="0" err="1" smtClean="0"/>
              <a:t>CCPBioSim’s</a:t>
            </a:r>
            <a:r>
              <a:rPr lang="en-GB" sz="2400" dirty="0" smtClean="0"/>
              <a:t> flagship software project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0510" y="1007959"/>
            <a:ext cx="6626996" cy="1533764"/>
          </a:xfrm>
        </p:spPr>
        <p:txBody>
          <a:bodyPr/>
          <a:lstStyle/>
          <a:p>
            <a:r>
              <a:rPr lang="en-GB" dirty="0" smtClean="0"/>
              <a:t>Vision</a:t>
            </a:r>
            <a:r>
              <a:rPr lang="en-GB" dirty="0" smtClean="0">
                <a:sym typeface="Wingdings" panose="05000000000000000000" pitchFamily="2" charset="2"/>
              </a:rPr>
              <a:t></a:t>
            </a:r>
            <a:r>
              <a:rPr lang="en-GB" dirty="0" smtClean="0"/>
              <a:t> ‘’An ecosystem </a:t>
            </a:r>
            <a:r>
              <a:rPr lang="en-GB" dirty="0"/>
              <a:t>of easily </a:t>
            </a:r>
            <a:r>
              <a:rPr lang="en-GB" b="1" dirty="0">
                <a:solidFill>
                  <a:srgbClr val="FF9933"/>
                </a:solidFill>
              </a:rPr>
              <a:t>sharable</a:t>
            </a:r>
            <a:r>
              <a:rPr lang="en-GB" dirty="0">
                <a:solidFill>
                  <a:srgbClr val="FF9933"/>
                </a:solidFill>
              </a:rPr>
              <a:t> </a:t>
            </a:r>
            <a:r>
              <a:rPr lang="en-GB" dirty="0"/>
              <a:t>and </a:t>
            </a:r>
            <a:r>
              <a:rPr lang="en-GB" b="1" dirty="0">
                <a:solidFill>
                  <a:srgbClr val="FF9933"/>
                </a:solidFill>
              </a:rPr>
              <a:t>interoperable</a:t>
            </a:r>
            <a:r>
              <a:rPr lang="en-GB" dirty="0">
                <a:solidFill>
                  <a:srgbClr val="FF9933"/>
                </a:solidFill>
              </a:rPr>
              <a:t> </a:t>
            </a:r>
            <a:r>
              <a:rPr lang="en-GB" b="1" dirty="0">
                <a:solidFill>
                  <a:srgbClr val="FF9933"/>
                </a:solidFill>
              </a:rPr>
              <a:t>workflow components </a:t>
            </a:r>
            <a:r>
              <a:rPr lang="en-GB" dirty="0"/>
              <a:t>that can be assembled into robust, </a:t>
            </a:r>
            <a:r>
              <a:rPr lang="en-GB" b="1" dirty="0">
                <a:solidFill>
                  <a:srgbClr val="FF9933"/>
                </a:solidFill>
              </a:rPr>
              <a:t>reproducible research </a:t>
            </a:r>
            <a:r>
              <a:rPr lang="en-GB" b="1" dirty="0" smtClean="0">
                <a:solidFill>
                  <a:srgbClr val="FF9933"/>
                </a:solidFill>
              </a:rPr>
              <a:t>workflows’’</a:t>
            </a:r>
            <a:endParaRPr lang="en-US" dirty="0">
              <a:solidFill>
                <a:srgbClr val="FF9933"/>
              </a:solidFill>
            </a:endParaRPr>
          </a:p>
          <a:p>
            <a:endParaRPr lang="en-US" dirty="0"/>
          </a:p>
        </p:txBody>
      </p:sp>
      <p:grpSp>
        <p:nvGrpSpPr>
          <p:cNvPr id="55" name="Group 54"/>
          <p:cNvGrpSpPr/>
          <p:nvPr/>
        </p:nvGrpSpPr>
        <p:grpSpPr>
          <a:xfrm>
            <a:off x="232475" y="2994574"/>
            <a:ext cx="4590540" cy="3275997"/>
            <a:chOff x="-1082350" y="2675555"/>
            <a:chExt cx="5935751" cy="4235993"/>
          </a:xfrm>
        </p:grpSpPr>
        <p:pic>
          <p:nvPicPr>
            <p:cNvPr id="21" name="Content Placeholder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423" y="2675555"/>
              <a:ext cx="2196193" cy="2588079"/>
            </a:xfrm>
            <a:prstGeom prst="rect">
              <a:avLst/>
            </a:prstGeom>
          </p:spPr>
        </p:pic>
        <p:cxnSp>
          <p:nvCxnSpPr>
            <p:cNvPr id="22" name="Straight Connector 21"/>
            <p:cNvCxnSpPr/>
            <p:nvPr/>
          </p:nvCxnSpPr>
          <p:spPr>
            <a:xfrm flipH="1">
              <a:off x="1136608" y="4890801"/>
              <a:ext cx="676275" cy="857250"/>
            </a:xfrm>
            <a:prstGeom prst="line">
              <a:avLst/>
            </a:prstGeom>
            <a:noFill/>
            <a:ln w="571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>
            <a:xfrm>
              <a:off x="2348548" y="4880370"/>
              <a:ext cx="0" cy="857250"/>
            </a:xfrm>
            <a:prstGeom prst="line">
              <a:avLst/>
            </a:prstGeom>
            <a:noFill/>
            <a:ln w="571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cxnSp>
        <p:cxnSp>
          <p:nvCxnSpPr>
            <p:cNvPr id="24" name="Straight Connector 23"/>
            <p:cNvCxnSpPr>
              <a:endCxn id="32" idx="0"/>
            </p:cNvCxnSpPr>
            <p:nvPr/>
          </p:nvCxnSpPr>
          <p:spPr>
            <a:xfrm flipH="1">
              <a:off x="2034223" y="4861773"/>
              <a:ext cx="133350" cy="1412266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5" name="Straight Connector 24"/>
            <p:cNvCxnSpPr>
              <a:endCxn id="31" idx="1"/>
            </p:cNvCxnSpPr>
            <p:nvPr/>
          </p:nvCxnSpPr>
          <p:spPr>
            <a:xfrm>
              <a:off x="2462848" y="4652223"/>
              <a:ext cx="1163379" cy="209550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>
            <a:xfrm>
              <a:off x="2243773" y="4230742"/>
              <a:ext cx="952500" cy="0"/>
            </a:xfrm>
            <a:prstGeom prst="line">
              <a:avLst/>
            </a:prstGeom>
            <a:noFill/>
            <a:ln w="571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>
            <a:xfrm flipV="1">
              <a:off x="2034223" y="3283559"/>
              <a:ext cx="904875" cy="366158"/>
            </a:xfrm>
            <a:prstGeom prst="line">
              <a:avLst/>
            </a:prstGeom>
            <a:noFill/>
            <a:ln w="571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cxnSp>
        <p:sp>
          <p:nvSpPr>
            <p:cNvPr id="28" name="TextBox 27"/>
            <p:cNvSpPr txBox="1"/>
            <p:nvPr/>
          </p:nvSpPr>
          <p:spPr>
            <a:xfrm>
              <a:off x="2923678" y="2743368"/>
              <a:ext cx="14141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0" dirty="0" smtClean="0">
                  <a:solidFill>
                    <a:prstClr val="black"/>
                  </a:solidFill>
                  <a:latin typeface="Calibri" panose="020F0502020204030204"/>
                </a:rPr>
                <a:t>Julien Michel</a:t>
              </a:r>
            </a:p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0" dirty="0" smtClean="0">
                  <a:solidFill>
                    <a:prstClr val="black"/>
                  </a:solidFill>
                  <a:latin typeface="Calibri" panose="020F0502020204030204"/>
                </a:rPr>
                <a:t>Edinburgh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81312" y="3847457"/>
              <a:ext cx="177208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0" dirty="0" smtClean="0">
                  <a:solidFill>
                    <a:prstClr val="black"/>
                  </a:solidFill>
                  <a:latin typeface="Calibri" panose="020F0502020204030204"/>
                </a:rPr>
                <a:t>Charlie Laughton</a:t>
              </a:r>
            </a:p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0" dirty="0" smtClean="0">
                  <a:solidFill>
                    <a:prstClr val="black"/>
                  </a:solidFill>
                  <a:latin typeface="Calibri" panose="020F0502020204030204"/>
                </a:rPr>
                <a:t>Nottingham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275042" y="5729443"/>
              <a:ext cx="19913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0" dirty="0" smtClean="0">
                  <a:solidFill>
                    <a:prstClr val="black"/>
                  </a:solidFill>
                  <a:latin typeface="Calibri" panose="020F0502020204030204"/>
                </a:rPr>
                <a:t>Francesco </a:t>
              </a:r>
              <a:r>
                <a:rPr lang="en-GB" sz="1800" b="0" dirty="0" err="1" smtClean="0">
                  <a:solidFill>
                    <a:prstClr val="black"/>
                  </a:solidFill>
                  <a:latin typeface="Calibri" panose="020F0502020204030204"/>
                </a:rPr>
                <a:t>Gervasio</a:t>
              </a:r>
              <a:endParaRPr lang="en-GB" sz="1800" b="0" dirty="0" smtClean="0">
                <a:solidFill>
                  <a:prstClr val="black"/>
                </a:solidFill>
                <a:latin typeface="Calibri" panose="020F0502020204030204"/>
              </a:endParaRPr>
            </a:p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0" dirty="0" smtClean="0">
                  <a:solidFill>
                    <a:prstClr val="black"/>
                  </a:solidFill>
                  <a:latin typeface="Calibri" panose="020F0502020204030204"/>
                </a:rPr>
                <a:t>UCL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626227" y="4677107"/>
              <a:ext cx="871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0" dirty="0" smtClean="0">
                  <a:solidFill>
                    <a:prstClr val="black"/>
                  </a:solidFill>
                  <a:latin typeface="Calibri" panose="020F0502020204030204"/>
                </a:rPr>
                <a:t>Cresset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632703" y="6274039"/>
              <a:ext cx="8030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0" dirty="0" err="1" smtClean="0">
                  <a:solidFill>
                    <a:prstClr val="black"/>
                  </a:solidFill>
                  <a:latin typeface="Calibri" panose="020F0502020204030204"/>
                </a:rPr>
                <a:t>Evotec</a:t>
              </a:r>
              <a:endParaRPr lang="en-GB" sz="1800" b="0" dirty="0" smtClea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-1082350" y="5717646"/>
              <a:ext cx="2557096" cy="1193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0" dirty="0" smtClean="0">
                  <a:solidFill>
                    <a:prstClr val="black"/>
                  </a:solidFill>
                  <a:latin typeface="Calibri" panose="020F0502020204030204"/>
                </a:rPr>
                <a:t>Chris Woods &amp;</a:t>
              </a:r>
            </a:p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0" dirty="0" smtClean="0">
                  <a:solidFill>
                    <a:prstClr val="black"/>
                  </a:solidFill>
                  <a:latin typeface="Calibri" panose="020F0502020204030204"/>
                </a:rPr>
                <a:t>Adrian Mulholland</a:t>
              </a:r>
            </a:p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0" dirty="0" smtClean="0">
                  <a:solidFill>
                    <a:prstClr val="black"/>
                  </a:solidFill>
                  <a:latin typeface="Calibri" panose="020F0502020204030204"/>
                </a:rPr>
                <a:t>Bristol</a:t>
              </a: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2281426" y="4819137"/>
              <a:ext cx="988327" cy="382298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35" name="TextBox 34"/>
            <p:cNvSpPr txBox="1"/>
            <p:nvPr/>
          </p:nvSpPr>
          <p:spPr>
            <a:xfrm>
              <a:off x="3463316" y="5153357"/>
              <a:ext cx="10406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0" dirty="0" smtClean="0">
                  <a:solidFill>
                    <a:prstClr val="black"/>
                  </a:solidFill>
                  <a:latin typeface="Calibri" panose="020F0502020204030204"/>
                </a:rPr>
                <a:t>Syngenta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362820" y="3015762"/>
            <a:ext cx="3409807" cy="3458390"/>
            <a:chOff x="4463648" y="2167466"/>
            <a:chExt cx="4864518" cy="4613033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7511" y="2908299"/>
              <a:ext cx="3928978" cy="2588079"/>
            </a:xfrm>
            <a:prstGeom prst="rect">
              <a:avLst/>
            </a:prstGeom>
          </p:spPr>
        </p:pic>
        <p:cxnSp>
          <p:nvCxnSpPr>
            <p:cNvPr id="46" name="Straight Connector 45"/>
            <p:cNvCxnSpPr/>
            <p:nvPr/>
          </p:nvCxnSpPr>
          <p:spPr>
            <a:xfrm flipH="1" flipV="1">
              <a:off x="7935686" y="3125324"/>
              <a:ext cx="368300" cy="667439"/>
            </a:xfrm>
            <a:prstGeom prst="line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>
            <a:xfrm>
              <a:off x="7935686" y="4202338"/>
              <a:ext cx="701525" cy="772662"/>
            </a:xfrm>
            <a:prstGeom prst="line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>
            <a:xfrm>
              <a:off x="5220426" y="4598763"/>
              <a:ext cx="220565" cy="897615"/>
            </a:xfrm>
            <a:prstGeom prst="line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49" name="Straight Connector 48"/>
            <p:cNvCxnSpPr/>
            <p:nvPr/>
          </p:nvCxnSpPr>
          <p:spPr>
            <a:xfrm>
              <a:off x="5634906" y="3117834"/>
              <a:ext cx="499921" cy="1099705"/>
            </a:xfrm>
            <a:prstGeom prst="line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sp>
          <p:nvSpPr>
            <p:cNvPr id="50" name="TextBox 49"/>
            <p:cNvSpPr txBox="1"/>
            <p:nvPr/>
          </p:nvSpPr>
          <p:spPr>
            <a:xfrm>
              <a:off x="7159651" y="2212400"/>
              <a:ext cx="2168515" cy="8621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0" dirty="0" smtClean="0">
                  <a:solidFill>
                    <a:prstClr val="black"/>
                  </a:solidFill>
                  <a:latin typeface="Calibri" panose="020F0502020204030204"/>
                </a:rPr>
                <a:t>John </a:t>
              </a:r>
              <a:r>
                <a:rPr lang="en-GB" sz="1800" b="0" dirty="0" err="1" smtClean="0">
                  <a:solidFill>
                    <a:prstClr val="black"/>
                  </a:solidFill>
                  <a:latin typeface="Calibri" panose="020F0502020204030204"/>
                </a:rPr>
                <a:t>Chodera</a:t>
              </a:r>
              <a:endParaRPr lang="en-GB" sz="1800" b="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0" dirty="0" smtClean="0">
                  <a:solidFill>
                    <a:prstClr val="black"/>
                  </a:solidFill>
                  <a:latin typeface="Calibri" panose="020F0502020204030204"/>
                </a:rPr>
                <a:t>MSKCC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303986" y="5043200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0" dirty="0" err="1" smtClean="0">
                  <a:solidFill>
                    <a:prstClr val="black"/>
                  </a:solidFill>
                  <a:latin typeface="Calibri" panose="020F0502020204030204"/>
                </a:rPr>
                <a:t>MolSSI</a:t>
              </a:r>
              <a:endParaRPr lang="en-GB" sz="1800" b="0" dirty="0" smtClea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463648" y="2167466"/>
              <a:ext cx="15135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0" dirty="0" smtClean="0">
                  <a:solidFill>
                    <a:prstClr val="black"/>
                  </a:solidFill>
                  <a:latin typeface="Calibri" panose="020F0502020204030204"/>
                </a:rPr>
                <a:t>Michael Shirts</a:t>
              </a:r>
            </a:p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0" dirty="0" smtClean="0">
                  <a:solidFill>
                    <a:prstClr val="black"/>
                  </a:solidFill>
                  <a:latin typeface="Calibri" panose="020F0502020204030204"/>
                </a:rPr>
                <a:t>U Colorado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944306" y="5548899"/>
              <a:ext cx="3175529" cy="1231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0" dirty="0" smtClean="0">
                  <a:solidFill>
                    <a:prstClr val="black"/>
                  </a:solidFill>
                  <a:latin typeface="Calibri" panose="020F0502020204030204"/>
                </a:rPr>
                <a:t>Mike Gilson &amp; </a:t>
              </a:r>
            </a:p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0" dirty="0" err="1" smtClean="0">
                  <a:solidFill>
                    <a:prstClr val="black"/>
                  </a:solidFill>
                  <a:latin typeface="Calibri" panose="020F0502020204030204"/>
                </a:rPr>
                <a:t>Rommie</a:t>
              </a:r>
              <a:r>
                <a:rPr lang="en-GB" sz="1800" b="0" dirty="0" smtClean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GB" sz="1800" b="0" dirty="0" err="1" smtClean="0">
                  <a:solidFill>
                    <a:prstClr val="black"/>
                  </a:solidFill>
                  <a:latin typeface="Calibri" panose="020F0502020204030204"/>
                </a:rPr>
                <a:t>Amaro</a:t>
              </a:r>
              <a:endParaRPr lang="en-GB" sz="1800" b="0" dirty="0" smtClean="0">
                <a:solidFill>
                  <a:prstClr val="black"/>
                </a:solidFill>
                <a:latin typeface="Calibri" panose="020F0502020204030204"/>
              </a:endParaRPr>
            </a:p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0" dirty="0" smtClean="0">
                  <a:solidFill>
                    <a:prstClr val="black"/>
                  </a:solidFill>
                  <a:latin typeface="Calibri" panose="020F0502020204030204"/>
                </a:rPr>
                <a:t>San Diego</a:t>
              </a:r>
            </a:p>
          </p:txBody>
        </p:sp>
      </p:grpSp>
      <p:grpSp>
        <p:nvGrpSpPr>
          <p:cNvPr id="58" name="Group"/>
          <p:cNvGrpSpPr/>
          <p:nvPr/>
        </p:nvGrpSpPr>
        <p:grpSpPr>
          <a:xfrm>
            <a:off x="1021474" y="938624"/>
            <a:ext cx="1133459" cy="1704668"/>
            <a:chOff x="0" y="212784"/>
            <a:chExt cx="2263179" cy="3067906"/>
          </a:xfrm>
        </p:grpSpPr>
        <p:sp>
          <p:nvSpPr>
            <p:cNvPr id="59" name="Rectangle"/>
            <p:cNvSpPr/>
            <p:nvPr/>
          </p:nvSpPr>
          <p:spPr>
            <a:xfrm>
              <a:off x="667708" y="1445732"/>
              <a:ext cx="1582540" cy="1368967"/>
            </a:xfrm>
            <a:prstGeom prst="rect">
              <a:avLst/>
            </a:prstGeom>
            <a:solidFill>
              <a:srgbClr val="005493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200" b="0">
                  <a:solidFill>
                    <a:srgbClr val="FFFFFF"/>
                  </a:solidFill>
                </a:defRPr>
              </a:pP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endParaRPr>
            </a:p>
          </p:txBody>
        </p:sp>
        <p:sp>
          <p:nvSpPr>
            <p:cNvPr id="60" name="Shape"/>
            <p:cNvSpPr/>
            <p:nvPr/>
          </p:nvSpPr>
          <p:spPr>
            <a:xfrm>
              <a:off x="592519" y="2800867"/>
              <a:ext cx="1653860" cy="470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62" y="20796"/>
                  </a:moveTo>
                  <a:lnTo>
                    <a:pt x="21600" y="0"/>
                  </a:lnTo>
                  <a:lnTo>
                    <a:pt x="6394" y="217"/>
                  </a:lnTo>
                  <a:lnTo>
                    <a:pt x="0" y="21600"/>
                  </a:lnTo>
                  <a:lnTo>
                    <a:pt x="13562" y="20796"/>
                  </a:lnTo>
                  <a:close/>
                </a:path>
              </a:pathLst>
            </a:custGeom>
            <a:solidFill>
              <a:srgbClr val="00A2FF"/>
            </a:solidFill>
            <a:ln w="12700" cap="flat">
              <a:noFill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200" b="0">
                  <a:solidFill>
                    <a:srgbClr val="FFFFFF"/>
                  </a:solidFill>
                </a:defRPr>
              </a:pP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endParaRPr>
            </a:p>
          </p:txBody>
        </p:sp>
        <p:sp>
          <p:nvSpPr>
            <p:cNvPr id="61" name="Shape"/>
            <p:cNvSpPr/>
            <p:nvPr/>
          </p:nvSpPr>
          <p:spPr>
            <a:xfrm>
              <a:off x="0" y="1453694"/>
              <a:ext cx="679913" cy="1818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0" y="3968"/>
                  </a:moveTo>
                  <a:lnTo>
                    <a:pt x="0" y="21600"/>
                  </a:lnTo>
                  <a:lnTo>
                    <a:pt x="21600" y="15859"/>
                  </a:lnTo>
                  <a:lnTo>
                    <a:pt x="21113" y="0"/>
                  </a:lnTo>
                  <a:lnTo>
                    <a:pt x="410" y="3968"/>
                  </a:lnTo>
                  <a:close/>
                </a:path>
              </a:pathLst>
            </a:custGeom>
            <a:solidFill>
              <a:srgbClr val="005493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200" b="0">
                  <a:solidFill>
                    <a:srgbClr val="FFFFFF"/>
                  </a:solidFill>
                </a:defRPr>
              </a:pP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endParaRPr>
            </a:p>
          </p:txBody>
        </p:sp>
        <p:sp>
          <p:nvSpPr>
            <p:cNvPr id="62" name="Shape"/>
            <p:cNvSpPr/>
            <p:nvPr/>
          </p:nvSpPr>
          <p:spPr>
            <a:xfrm>
              <a:off x="28893" y="212784"/>
              <a:ext cx="672440" cy="1580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442" y="4131"/>
                  </a:lnTo>
                  <a:lnTo>
                    <a:pt x="21600" y="0"/>
                  </a:lnTo>
                  <a:lnTo>
                    <a:pt x="20400" y="17502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5493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200" b="0">
                  <a:solidFill>
                    <a:srgbClr val="FFFFFF"/>
                  </a:solidFill>
                </a:defRPr>
              </a:pP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endParaRPr>
            </a:p>
          </p:txBody>
        </p:sp>
        <p:pic>
          <p:nvPicPr>
            <p:cNvPr id="63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73416" y="801474"/>
              <a:ext cx="1720811" cy="13943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64" name="Group"/>
            <p:cNvGrpSpPr/>
            <p:nvPr/>
          </p:nvGrpSpPr>
          <p:grpSpPr>
            <a:xfrm>
              <a:off x="11112" y="1784786"/>
              <a:ext cx="1582541" cy="1470557"/>
              <a:chOff x="0" y="0"/>
              <a:chExt cx="1582540" cy="1470555"/>
            </a:xfrm>
          </p:grpSpPr>
          <p:sp>
            <p:nvSpPr>
              <p:cNvPr id="66" name="Rectangle"/>
              <p:cNvSpPr/>
              <p:nvPr/>
            </p:nvSpPr>
            <p:spPr>
              <a:xfrm>
                <a:off x="0" y="0"/>
                <a:ext cx="1582540" cy="1470555"/>
              </a:xfrm>
              <a:prstGeom prst="rect">
                <a:avLst/>
              </a:prstGeom>
              <a:solidFill>
                <a:srgbClr val="009193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3556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defTabSz="5842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0">
                    <a:solidFill>
                      <a:srgbClr val="FFFFFF"/>
                    </a:solidFill>
                  </a:defRPr>
                </a:pPr>
                <a:endParaRPr kumimoji="0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sym typeface="Helvetica Neue"/>
                </a:endParaRPr>
              </a:p>
            </p:txBody>
          </p:sp>
          <p:sp>
            <p:nvSpPr>
              <p:cNvPr id="67" name="Bio…"/>
              <p:cNvSpPr txBox="1"/>
              <p:nvPr/>
            </p:nvSpPr>
            <p:spPr>
              <a:xfrm>
                <a:off x="154040" y="22900"/>
                <a:ext cx="1274457" cy="14174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marL="0" marR="0" lvl="0" indent="0" defTabSz="5842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  <a:latin typeface="Copperplate"/>
                    <a:ea typeface="Copperplate"/>
                    <a:cs typeface="Copperplate"/>
                    <a:sym typeface="Copperplate"/>
                  </a:defRPr>
                </a:pPr>
                <a:r>
                  <a: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pperplate"/>
                    <a:ea typeface="Copperplate"/>
                    <a:cs typeface="Copperplate"/>
                    <a:sym typeface="Copperplate"/>
                  </a:rPr>
                  <a:t>Bio</a:t>
                </a:r>
              </a:p>
              <a:p>
                <a:pPr marL="0" marR="0" lvl="0" indent="0" defTabSz="5842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  <a:latin typeface="Copperplate"/>
                    <a:ea typeface="Copperplate"/>
                    <a:cs typeface="Copperplate"/>
                    <a:sym typeface="Copperplate"/>
                  </a:defRPr>
                </a:pPr>
                <a:r>
                  <a: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pperplate"/>
                    <a:ea typeface="Copperplate"/>
                    <a:cs typeface="Copperplate"/>
                    <a:sym typeface="Copperplate"/>
                  </a:rPr>
                  <a:t>Sim</a:t>
                </a:r>
              </a:p>
              <a:p>
                <a:pPr marL="0" marR="0" lvl="0" indent="0" defTabSz="5842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  <a:latin typeface="Copperplate"/>
                    <a:ea typeface="Copperplate"/>
                    <a:cs typeface="Copperplate"/>
                    <a:sym typeface="Copperplate"/>
                  </a:defRPr>
                </a:pPr>
                <a:r>
                  <a: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pperplate"/>
                    <a:ea typeface="Copperplate"/>
                    <a:cs typeface="Copperplate"/>
                    <a:sym typeface="Copperplate"/>
                  </a:rPr>
                  <a:t>Space</a:t>
                </a:r>
              </a:p>
            </p:txBody>
          </p:sp>
        </p:grpSp>
        <p:sp>
          <p:nvSpPr>
            <p:cNvPr id="65" name="Shape"/>
            <p:cNvSpPr/>
            <p:nvPr/>
          </p:nvSpPr>
          <p:spPr>
            <a:xfrm>
              <a:off x="1583266" y="1461922"/>
              <a:ext cx="679913" cy="1818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0" y="3968"/>
                  </a:moveTo>
                  <a:lnTo>
                    <a:pt x="0" y="21600"/>
                  </a:lnTo>
                  <a:lnTo>
                    <a:pt x="21600" y="15859"/>
                  </a:lnTo>
                  <a:lnTo>
                    <a:pt x="21113" y="0"/>
                  </a:lnTo>
                  <a:lnTo>
                    <a:pt x="410" y="3968"/>
                  </a:lnTo>
                  <a:close/>
                </a:path>
              </a:pathLst>
            </a:custGeom>
            <a:solidFill>
              <a:srgbClr val="009193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200" b="0">
                  <a:solidFill>
                    <a:srgbClr val="FFFFFF"/>
                  </a:solidFill>
                </a:defRPr>
              </a:pP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968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BioSimSpace</a:t>
            </a:r>
            <a:r>
              <a:rPr lang="en-GB" dirty="0" smtClean="0"/>
              <a:t> developers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0632" y="1876927"/>
            <a:ext cx="40907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 panose="020F0502020204030204"/>
              </a:rPr>
              <a:t>Antonia </a:t>
            </a:r>
            <a:r>
              <a:rPr lang="en-US" sz="2800" dirty="0" err="1" smtClean="0">
                <a:solidFill>
                  <a:prstClr val="black"/>
                </a:solidFill>
                <a:latin typeface="Calibri" panose="020F0502020204030204"/>
              </a:rPr>
              <a:t>Mey</a:t>
            </a:r>
            <a:endParaRPr lang="en-US" sz="28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0" dirty="0" smtClean="0">
                <a:solidFill>
                  <a:prstClr val="black"/>
                </a:solidFill>
                <a:latin typeface="Calibri" panose="020F0502020204030204"/>
              </a:rPr>
              <a:t>Researcher Co-Investigator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0" dirty="0" smtClean="0">
                <a:solidFill>
                  <a:prstClr val="black"/>
                </a:solidFill>
                <a:latin typeface="Calibri" panose="020F0502020204030204"/>
              </a:rPr>
              <a:t>University of Edinburgh</a:t>
            </a:r>
            <a:endParaRPr lang="en-US" sz="2800" b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63716" y="1876927"/>
            <a:ext cx="42611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 panose="020F0502020204030204"/>
              </a:rPr>
              <a:t>Lester Hedges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0" dirty="0" smtClean="0">
                <a:solidFill>
                  <a:prstClr val="black"/>
                </a:solidFill>
                <a:latin typeface="Calibri" panose="020F0502020204030204"/>
              </a:rPr>
              <a:t>Research Software Engineer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0" dirty="0" smtClean="0">
                <a:solidFill>
                  <a:prstClr val="black"/>
                </a:solidFill>
                <a:latin typeface="Calibri" panose="020F0502020204030204"/>
              </a:rPr>
              <a:t>University of Bristol</a:t>
            </a:r>
            <a:endParaRPr lang="en-US" sz="2800" b="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561" y="3752682"/>
            <a:ext cx="2665353" cy="266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707" y="3752682"/>
            <a:ext cx="1562326" cy="2631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79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 smtClean="0">
                <a:solidFill>
                  <a:srgbClr val="FF9933"/>
                </a:solidFill>
              </a:rPr>
              <a:t>software problem </a:t>
            </a:r>
            <a:r>
              <a:rPr lang="en-GB" dirty="0" smtClean="0"/>
              <a:t>we aim to address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15950" y="5304303"/>
            <a:ext cx="78994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b="0" dirty="0" smtClean="0">
                <a:solidFill>
                  <a:prstClr val="black"/>
                </a:solidFill>
                <a:latin typeface="Calibri" panose="020F0502020204030204"/>
              </a:rPr>
              <a:t>Difficult to know what exists, or how to plug existing tools into a workflow </a:t>
            </a:r>
            <a:r>
              <a:rPr lang="mr-IN" sz="2800" b="0" dirty="0" smtClean="0">
                <a:solidFill>
                  <a:prstClr val="black"/>
                </a:solidFill>
                <a:latin typeface="Calibri" panose="020F0502020204030204"/>
                <a:cs typeface="Mangal"/>
              </a:rPr>
              <a:t>–</a:t>
            </a:r>
            <a:r>
              <a:rPr lang="en-US" sz="2800" b="0" dirty="0" smtClean="0">
                <a:solidFill>
                  <a:prstClr val="black"/>
                </a:solidFill>
                <a:latin typeface="Calibri" panose="020F0502020204030204"/>
              </a:rPr>
              <a:t> lack of </a:t>
            </a:r>
            <a:r>
              <a:rPr lang="en-US" sz="2800" dirty="0">
                <a:solidFill>
                  <a:srgbClr val="FF9933"/>
                </a:solidFill>
                <a:latin typeface="Calibri" panose="020F0502020204030204"/>
              </a:rPr>
              <a:t>i</a:t>
            </a:r>
            <a:r>
              <a:rPr lang="en-US" sz="2800" dirty="0" smtClean="0">
                <a:solidFill>
                  <a:srgbClr val="FF9933"/>
                </a:solidFill>
                <a:latin typeface="Calibri" panose="020F0502020204030204"/>
              </a:rPr>
              <a:t>nteroperability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FF0000"/>
                </a:solidFill>
                <a:latin typeface="Calibri" panose="020F0502020204030204"/>
              </a:rPr>
              <a:t>Result - Lots of bespoke and brittle workflows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="0" dirty="0" smtClea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Regular Pentagon 15"/>
          <p:cNvSpPr/>
          <p:nvPr/>
        </p:nvSpPr>
        <p:spPr>
          <a:xfrm>
            <a:off x="870750" y="3211568"/>
            <a:ext cx="1358900" cy="1294190"/>
          </a:xfrm>
          <a:prstGeom prst="pentagon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PyEMMA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Diamond 16"/>
          <p:cNvSpPr/>
          <p:nvPr/>
        </p:nvSpPr>
        <p:spPr>
          <a:xfrm>
            <a:off x="304726" y="1550341"/>
            <a:ext cx="1828800" cy="1790700"/>
          </a:xfrm>
          <a:prstGeom prst="diamond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pymbar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7045959" y="1430689"/>
            <a:ext cx="1804945" cy="1804945"/>
          </a:xfrm>
          <a:prstGeom prst="snip2Diag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ligandswap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riangle 7"/>
          <p:cNvSpPr/>
          <p:nvPr/>
        </p:nvSpPr>
        <p:spPr>
          <a:xfrm>
            <a:off x="4168506" y="3539630"/>
            <a:ext cx="1608922" cy="1387002"/>
          </a:xfrm>
          <a:prstGeom prst="triangle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ProtoMS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Snip Single Corner Rectangle 19"/>
          <p:cNvSpPr/>
          <p:nvPr/>
        </p:nvSpPr>
        <p:spPr>
          <a:xfrm>
            <a:off x="1968496" y="1363140"/>
            <a:ext cx="2057400" cy="806715"/>
          </a:xfrm>
          <a:prstGeom prst="snip1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pmemd.cuda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Snip Same Side Corner Rectangle 20"/>
          <p:cNvSpPr/>
          <p:nvPr/>
        </p:nvSpPr>
        <p:spPr>
          <a:xfrm>
            <a:off x="5217426" y="2226911"/>
            <a:ext cx="1672974" cy="1585801"/>
          </a:xfrm>
          <a:prstGeom prst="snip2Same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gmx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arallelogram 21"/>
          <p:cNvSpPr/>
          <p:nvPr/>
        </p:nvSpPr>
        <p:spPr>
          <a:xfrm>
            <a:off x="6672578" y="3309532"/>
            <a:ext cx="2178326" cy="1637839"/>
          </a:xfrm>
          <a:prstGeom prst="parallelogram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charmm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exagon 22"/>
          <p:cNvSpPr/>
          <p:nvPr/>
        </p:nvSpPr>
        <p:spPr>
          <a:xfrm>
            <a:off x="1953114" y="2226911"/>
            <a:ext cx="1731561" cy="1492725"/>
          </a:xfrm>
          <a:prstGeom prst="hexagon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antechamber</a:t>
            </a:r>
          </a:p>
        </p:txBody>
      </p:sp>
      <p:sp>
        <p:nvSpPr>
          <p:cNvPr id="24" name="Teardrop 23"/>
          <p:cNvSpPr/>
          <p:nvPr/>
        </p:nvSpPr>
        <p:spPr>
          <a:xfrm>
            <a:off x="3666277" y="2318327"/>
            <a:ext cx="1443853" cy="1443853"/>
          </a:xfrm>
          <a:prstGeom prst="teardrop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MDAnalysis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rapezoid 24"/>
          <p:cNvSpPr/>
          <p:nvPr/>
        </p:nvSpPr>
        <p:spPr>
          <a:xfrm rot="5400000">
            <a:off x="5116517" y="672089"/>
            <a:ext cx="1367315" cy="1818529"/>
          </a:xfrm>
          <a:prstGeom prst="trapezoid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vert="vert27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FESetup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97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183883"/>
      </a:dk1>
      <a:lt1>
        <a:srgbClr val="FFFFFF"/>
      </a:lt1>
      <a:dk2>
        <a:srgbClr val="183883"/>
      </a:dk2>
      <a:lt2>
        <a:srgbClr val="808080"/>
      </a:lt2>
      <a:accent1>
        <a:srgbClr val="D4E3F7"/>
      </a:accent1>
      <a:accent2>
        <a:srgbClr val="0067AF"/>
      </a:accent2>
      <a:accent3>
        <a:srgbClr val="FFFFFF"/>
      </a:accent3>
      <a:accent4>
        <a:srgbClr val="132E6F"/>
      </a:accent4>
      <a:accent5>
        <a:srgbClr val="E6EFFA"/>
      </a:accent5>
      <a:accent6>
        <a:srgbClr val="005D9E"/>
      </a:accent6>
      <a:hlink>
        <a:srgbClr val="365B91"/>
      </a:hlink>
      <a:folHlink>
        <a:srgbClr val="0099A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183883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132E6F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183883"/>
        </a:dk1>
        <a:lt1>
          <a:srgbClr val="FFFFFF"/>
        </a:lt1>
        <a:dk2>
          <a:srgbClr val="000000"/>
        </a:dk2>
        <a:lt2>
          <a:srgbClr val="808080"/>
        </a:lt2>
        <a:accent1>
          <a:srgbClr val="D4E3F7"/>
        </a:accent1>
        <a:accent2>
          <a:srgbClr val="333399"/>
        </a:accent2>
        <a:accent3>
          <a:srgbClr val="FFFFFF"/>
        </a:accent3>
        <a:accent4>
          <a:srgbClr val="132E6F"/>
        </a:accent4>
        <a:accent5>
          <a:srgbClr val="E6EFF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183883"/>
        </a:dk1>
        <a:lt1>
          <a:srgbClr val="FFFFFF"/>
        </a:lt1>
        <a:dk2>
          <a:srgbClr val="183883"/>
        </a:dk2>
        <a:lt2>
          <a:srgbClr val="808080"/>
        </a:lt2>
        <a:accent1>
          <a:srgbClr val="D4E3F7"/>
        </a:accent1>
        <a:accent2>
          <a:srgbClr val="333399"/>
        </a:accent2>
        <a:accent3>
          <a:srgbClr val="FFFFFF"/>
        </a:accent3>
        <a:accent4>
          <a:srgbClr val="132E6F"/>
        </a:accent4>
        <a:accent5>
          <a:srgbClr val="E6EFF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183883"/>
        </a:dk1>
        <a:lt1>
          <a:srgbClr val="FFFFFF"/>
        </a:lt1>
        <a:dk2>
          <a:srgbClr val="183883"/>
        </a:dk2>
        <a:lt2>
          <a:srgbClr val="808080"/>
        </a:lt2>
        <a:accent1>
          <a:srgbClr val="D4E3F7"/>
        </a:accent1>
        <a:accent2>
          <a:srgbClr val="0067AF"/>
        </a:accent2>
        <a:accent3>
          <a:srgbClr val="FFFFFF"/>
        </a:accent3>
        <a:accent4>
          <a:srgbClr val="132E6F"/>
        </a:accent4>
        <a:accent5>
          <a:srgbClr val="E6EFFA"/>
        </a:accent5>
        <a:accent6>
          <a:srgbClr val="005D9E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107450</TotalTime>
  <Words>1235</Words>
  <Application>Microsoft Office PowerPoint</Application>
  <PresentationFormat>On-screen Show (4:3)</PresentationFormat>
  <Paragraphs>423</Paragraphs>
  <Slides>29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Default Design</vt:lpstr>
      <vt:lpstr>Reproducible research workflows with</vt:lpstr>
      <vt:lpstr>The field of biomolecular simulations faces challenges</vt:lpstr>
      <vt:lpstr>But our tools lack interoperability </vt:lpstr>
      <vt:lpstr>We lack standards for sharing data &amp; best-practices</vt:lpstr>
      <vt:lpstr>This represents an enormous cost for the field</vt:lpstr>
      <vt:lpstr>CCPBioSim is working on improving practices </vt:lpstr>
      <vt:lpstr>BioSimSpace is CCPBioSim’s flagship software project</vt:lpstr>
      <vt:lpstr>BioSimSpace developers</vt:lpstr>
      <vt:lpstr>The software problem we aim to address</vt:lpstr>
      <vt:lpstr>We take a bottom-up approach to interoperability</vt:lpstr>
      <vt:lpstr>BioSimSpace’s design philosophy</vt:lpstr>
      <vt:lpstr>Prototype scripts in a Jupyter notebook</vt:lpstr>
      <vt:lpstr>Turn the notebook into a BSS node</vt:lpstr>
      <vt:lpstr>BSS nodes are portable across execution environments</vt:lpstr>
      <vt:lpstr>BSS nodes capture best practices </vt:lpstr>
      <vt:lpstr>BSS is an open development project</vt:lpstr>
      <vt:lpstr>Try BioSimSpace yourself</vt:lpstr>
      <vt:lpstr>BioSimSpace demo</vt:lpstr>
      <vt:lpstr>Developing with BSS: assemble nodes into workflows</vt:lpstr>
      <vt:lpstr>Developing with BSS: assemble nodes into workflows</vt:lpstr>
      <vt:lpstr>Developing with BSS: assemble nodes into workflows</vt:lpstr>
      <vt:lpstr>Developing with BSS: assemble nodes into workflows</vt:lpstr>
      <vt:lpstr>Developing with BSS: assemble nodes into workflows</vt:lpstr>
      <vt:lpstr>Example: TYK2 benchmarks</vt:lpstr>
      <vt:lpstr>Benchmarking TYK2 with BSS</vt:lpstr>
      <vt:lpstr>Example: TYK2 benchmarks</vt:lpstr>
      <vt:lpstr>BioSimSpace supports other use cases beyond AFE</vt:lpstr>
      <vt:lpstr>The future of BioSimSpace</vt:lpstr>
      <vt:lpstr>Questions?</vt:lpstr>
    </vt:vector>
  </TitlesOfParts>
  <Company>Presentation Helper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Corporate 2 Template</dc:title>
  <dc:creator>Presentation Helper</dc:creator>
  <cp:lastModifiedBy>Windows User</cp:lastModifiedBy>
  <cp:revision>4997</cp:revision>
  <dcterms:created xsi:type="dcterms:W3CDTF">2005-02-28T14:06:28Z</dcterms:created>
  <dcterms:modified xsi:type="dcterms:W3CDTF">2019-08-22T15:34:54Z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Presentation Helper</vt:lpwstr>
  </property>
</Properties>
</file>