
<file path=[Content_Types].xml><?xml version="1.0" encoding="utf-8"?>
<Types xmlns="http://schemas.openxmlformats.org/package/2006/content-types">
  <Default Extension="xml" ContentType="application/xml"/>
  <Default Extension="docx" ContentType="application/vnd.openxmlformats-officedocument.wordprocessingml.document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wdp" ContentType="image/vnd.ms-photo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notesSlides/notesSlide2.xml" ContentType="application/vnd.openxmlformats-officedocument.presentationml.notesSlide+xml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74" r:id="rId2"/>
    <p:sldId id="275" r:id="rId3"/>
    <p:sldId id="277" r:id="rId4"/>
    <p:sldId id="276" r:id="rId5"/>
    <p:sldId id="278" r:id="rId6"/>
    <p:sldId id="279" r:id="rId7"/>
    <p:sldId id="281" r:id="rId8"/>
    <p:sldId id="280" r:id="rId9"/>
    <p:sldId id="283" r:id="rId10"/>
    <p:sldId id="286" r:id="rId11"/>
    <p:sldId id="282" r:id="rId12"/>
    <p:sldId id="284" r:id="rId13"/>
    <p:sldId id="285" r:id="rId14"/>
    <p:sldId id="288" r:id="rId15"/>
    <p:sldId id="287" r:id="rId16"/>
    <p:sldId id="289" r:id="rId17"/>
    <p:sldId id="290" r:id="rId18"/>
    <p:sldId id="291" r:id="rId19"/>
    <p:sldId id="292" r:id="rId20"/>
    <p:sldId id="293" r:id="rId21"/>
    <p:sldId id="294" r:id="rId22"/>
    <p:sldId id="295" r:id="rId23"/>
    <p:sldId id="271" r:id="rId24"/>
    <p:sldId id="272" r:id="rId25"/>
    <p:sldId id="273" r:id="rId26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B7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10" autoAdjust="0"/>
    <p:restoredTop sz="98703" autoAdjust="0"/>
  </p:normalViewPr>
  <p:slideViewPr>
    <p:cSldViewPr snapToGrid="0" snapToObjects="1">
      <p:cViewPr>
        <p:scale>
          <a:sx n="121" d="100"/>
          <a:sy n="121" d="100"/>
        </p:scale>
        <p:origin x="-80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5" Type="http://schemas.openxmlformats.org/officeDocument/2006/relationships/image" Target="../media/image20.emf"/><Relationship Id="rId1" Type="http://schemas.openxmlformats.org/officeDocument/2006/relationships/image" Target="../media/image16.emf"/><Relationship Id="rId2" Type="http://schemas.openxmlformats.org/officeDocument/2006/relationships/image" Target="../media/image1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Relationship Id="rId2" Type="http://schemas.openxmlformats.org/officeDocument/2006/relationships/image" Target="../media/image5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709ABE-EDD1-2B4C-A22D-623550A22380}" type="datetimeFigureOut">
              <a:rPr lang="es-ES" smtClean="0"/>
              <a:t>22/8/19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899060-AA34-7345-BAF4-BDC09C82F0D5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204091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54AB9B-DCB7-B747-9833-7A0CB59E1EAF}" type="datetimeFigureOut">
              <a:rPr lang="es-ES" smtClean="0"/>
              <a:t>22/8/19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A451B6-7288-EB45-A5AE-BC6C44CB49F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36113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C193B2-E142-A146-A3E4-29B93E95E018}" type="slidenum">
              <a:rPr lang="es-ES" smtClean="0"/>
              <a:t>1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51581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C193B2-E142-A146-A3E4-29B93E95E018}" type="slidenum">
              <a:rPr lang="es-ES" smtClean="0"/>
              <a:t>22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05753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7CE60-D281-704B-ACE7-CB9DCBF88EFF}" type="datetime1">
              <a:rPr lang="es-ES" smtClean="0"/>
              <a:t>22/8/19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25448-EB1F-0A4F-AD83-0D120F01219E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8613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099CC-BDBD-844F-AF62-B4DB21DD593C}" type="datetime1">
              <a:rPr lang="es-ES" smtClean="0"/>
              <a:t>22/8/19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25448-EB1F-0A4F-AD83-0D120F01219E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3205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BE9C-8101-5945-A37D-91AF0B43A341}" type="datetime1">
              <a:rPr lang="es-ES" smtClean="0"/>
              <a:t>22/8/19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25448-EB1F-0A4F-AD83-0D120F01219E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7525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2ADEE-1026-214D-9BEC-25249ACFBEEB}" type="datetime1">
              <a:rPr lang="es-ES" smtClean="0"/>
              <a:t>22/8/19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25448-EB1F-0A4F-AD83-0D120F01219E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0001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E232E-55D7-3B4F-8372-2239D35DD43E}" type="datetime1">
              <a:rPr lang="es-ES" smtClean="0"/>
              <a:t>22/8/19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25448-EB1F-0A4F-AD83-0D120F01219E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8447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C0FD2-5553-8548-9F96-D9B9687B1161}" type="datetime1">
              <a:rPr lang="es-ES" smtClean="0"/>
              <a:t>22/8/19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25448-EB1F-0A4F-AD83-0D120F01219E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8250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5B501-0028-F240-97DC-F9C80F9A971D}" type="datetime1">
              <a:rPr lang="es-ES" smtClean="0"/>
              <a:t>22/8/19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25448-EB1F-0A4F-AD83-0D120F01219E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3380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7AC00-F705-D546-92B3-F58C5324BD7B}" type="datetime1">
              <a:rPr lang="es-ES" smtClean="0"/>
              <a:t>22/8/19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25448-EB1F-0A4F-AD83-0D120F01219E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6896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BEB32-9518-D14D-8BE1-B15024DFDA19}" type="datetime1">
              <a:rPr lang="es-ES" smtClean="0"/>
              <a:t>22/8/19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25448-EB1F-0A4F-AD83-0D120F01219E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8960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940D0-285C-494F-8DF4-E5AB74E4C911}" type="datetime1">
              <a:rPr lang="es-ES" smtClean="0"/>
              <a:t>22/8/19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25448-EB1F-0A4F-AD83-0D120F01219E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64797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71AF0-11F1-8947-BE8F-78B4CE6F6C37}" type="datetime1">
              <a:rPr lang="es-ES" smtClean="0"/>
              <a:t>22/8/19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25448-EB1F-0A4F-AD83-0D120F01219E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7410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69F311-1C58-C84A-86E1-1F725663F4D3}" type="datetime1">
              <a:rPr lang="es-ES" smtClean="0"/>
              <a:t>22/8/19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D25448-EB1F-0A4F-AD83-0D120F01219E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7633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microsoft.com/office/2007/relationships/hdphoto" Target="../media/hdphoto1.wdp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2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7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5.png"/><Relationship Id="rId5" Type="http://schemas.openxmlformats.org/officeDocument/2006/relationships/image" Target="../media/image31.emf"/><Relationship Id="rId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33.emf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emf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38.emf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8.png"/><Relationship Id="rId12" Type="http://schemas.openxmlformats.org/officeDocument/2006/relationships/image" Target="../media/image1.png"/><Relationship Id="rId13" Type="http://schemas.openxmlformats.org/officeDocument/2006/relationships/image" Target="../media/image49.png"/><Relationship Id="rId14" Type="http://schemas.openxmlformats.org/officeDocument/2006/relationships/image" Target="../media/image50.png"/><Relationship Id="rId15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45.png"/><Relationship Id="rId9" Type="http://schemas.openxmlformats.org/officeDocument/2006/relationships/image" Target="../media/image46.png"/><Relationship Id="rId10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6.emf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56.emf"/><Relationship Id="rId5" Type="http://schemas.openxmlformats.org/officeDocument/2006/relationships/oleObject" Target="../embeddings/oleObject8.bin"/><Relationship Id="rId6" Type="http://schemas.openxmlformats.org/officeDocument/2006/relationships/image" Target="../media/image57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6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emf"/><Relationship Id="rId5" Type="http://schemas.openxmlformats.org/officeDocument/2006/relationships/image" Target="../media/image9.emf"/><Relationship Id="rId6" Type="http://schemas.openxmlformats.org/officeDocument/2006/relationships/image" Target="../media/image10.emf"/><Relationship Id="rId7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4.bin"/><Relationship Id="rId12" Type="http://schemas.openxmlformats.org/officeDocument/2006/relationships/image" Target="../media/image19.emf"/><Relationship Id="rId13" Type="http://schemas.openxmlformats.org/officeDocument/2006/relationships/oleObject" Target="../embeddings/oleObject5.bin"/><Relationship Id="rId14" Type="http://schemas.openxmlformats.org/officeDocument/2006/relationships/image" Target="../media/image20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5.png"/><Relationship Id="rId4" Type="http://schemas.openxmlformats.org/officeDocument/2006/relationships/image" Target="../media/image21.emf"/><Relationship Id="rId5" Type="http://schemas.openxmlformats.org/officeDocument/2006/relationships/package" Target="../embeddings/Documento_de_Microsoft_Word1.docx"/><Relationship Id="rId6" Type="http://schemas.openxmlformats.org/officeDocument/2006/relationships/image" Target="../media/image16.emf"/><Relationship Id="rId7" Type="http://schemas.openxmlformats.org/officeDocument/2006/relationships/oleObject" Target="../embeddings/oleObject2.bin"/><Relationship Id="rId8" Type="http://schemas.openxmlformats.org/officeDocument/2006/relationships/image" Target="../media/image17.emf"/><Relationship Id="rId9" Type="http://schemas.openxmlformats.org/officeDocument/2006/relationships/oleObject" Target="../embeddings/oleObject3.bin"/><Relationship Id="rId10" Type="http://schemas.openxmlformats.org/officeDocument/2006/relationships/image" Target="../media/image1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2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1" y="0"/>
            <a:ext cx="9144000" cy="3343044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2770" tIns="26385" rIns="52770" bIns="26385" rtlCol="0" anchor="ctr"/>
          <a:lstStyle/>
          <a:p>
            <a:pPr algn="ctr"/>
            <a:endParaRPr lang="es-ES" dirty="0"/>
          </a:p>
        </p:txBody>
      </p:sp>
      <p:sp>
        <p:nvSpPr>
          <p:cNvPr id="12" name="Rectángulo 11"/>
          <p:cNvSpPr/>
          <p:nvPr/>
        </p:nvSpPr>
        <p:spPr>
          <a:xfrm>
            <a:off x="7894" y="1834359"/>
            <a:ext cx="9144000" cy="5023641"/>
          </a:xfrm>
          <a:prstGeom prst="rect">
            <a:avLst/>
          </a:prstGeom>
          <a:solidFill>
            <a:srgbClr val="2D70C3">
              <a:alpha val="6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2770" tIns="26385" rIns="52770" bIns="26385" rtlCol="0" anchor="ctr"/>
          <a:lstStyle/>
          <a:p>
            <a:pPr algn="ctr"/>
            <a:endParaRPr lang="es-ES" dirty="0"/>
          </a:p>
        </p:txBody>
      </p:sp>
      <p:sp>
        <p:nvSpPr>
          <p:cNvPr id="46" name="11 CuadroTexto"/>
          <p:cNvSpPr txBox="1"/>
          <p:nvPr/>
        </p:nvSpPr>
        <p:spPr>
          <a:xfrm>
            <a:off x="-37680" y="6227164"/>
            <a:ext cx="9079560" cy="668828"/>
          </a:xfrm>
          <a:prstGeom prst="rect">
            <a:avLst/>
          </a:prstGeom>
          <a:noFill/>
        </p:spPr>
        <p:txBody>
          <a:bodyPr wrap="square" lIns="52761" tIns="26380" rIns="52761" bIns="26380" rtlCol="0">
            <a:spAutoFit/>
          </a:bodyPr>
          <a:lstStyle/>
          <a:p>
            <a:pPr algn="ctr"/>
            <a:endParaRPr lang="es-ES" sz="1200" dirty="0">
              <a:solidFill>
                <a:schemeClr val="tx2">
                  <a:lumMod val="75000"/>
                </a:schemeClr>
              </a:solidFill>
              <a:latin typeface="Book Antiqua"/>
              <a:cs typeface="Book Antiqua"/>
            </a:endParaRPr>
          </a:p>
          <a:p>
            <a:pPr algn="ctr"/>
            <a:r>
              <a:rPr lang="es-ES" sz="1600" i="1" dirty="0" smtClean="0">
                <a:solidFill>
                  <a:schemeClr val="bg1"/>
                </a:solidFill>
                <a:latin typeface="Book Antiqua"/>
                <a:cs typeface="Book Antiqua"/>
              </a:rPr>
              <a:t>La </a:t>
            </a:r>
            <a:r>
              <a:rPr lang="es-ES" sz="1600" i="1" dirty="0" err="1" smtClean="0">
                <a:solidFill>
                  <a:schemeClr val="bg1"/>
                </a:solidFill>
                <a:latin typeface="Book Antiqua"/>
                <a:cs typeface="Book Antiqua"/>
              </a:rPr>
              <a:t>Jolla</a:t>
            </a:r>
            <a:r>
              <a:rPr lang="es-ES" sz="1600" i="1" dirty="0" smtClean="0">
                <a:solidFill>
                  <a:schemeClr val="bg1"/>
                </a:solidFill>
                <a:latin typeface="Book Antiqua"/>
                <a:cs typeface="Book Antiqua"/>
              </a:rPr>
              <a:t>, CA. </a:t>
            </a:r>
            <a:r>
              <a:rPr lang="es-ES" sz="1600" i="1" dirty="0" err="1" smtClean="0">
                <a:solidFill>
                  <a:schemeClr val="bg1"/>
                </a:solidFill>
                <a:latin typeface="Book Antiqua"/>
                <a:cs typeface="Book Antiqua"/>
              </a:rPr>
              <a:t>Aug</a:t>
            </a:r>
            <a:r>
              <a:rPr lang="es-ES" sz="1600" i="1" dirty="0" smtClean="0">
                <a:solidFill>
                  <a:schemeClr val="bg1"/>
                </a:solidFill>
                <a:latin typeface="Book Antiqua"/>
                <a:cs typeface="Book Antiqua"/>
              </a:rPr>
              <a:t> 2019</a:t>
            </a:r>
            <a:endParaRPr lang="es-ES" sz="1600" i="1" dirty="0">
              <a:solidFill>
                <a:schemeClr val="bg1"/>
              </a:solidFill>
              <a:latin typeface="Book Antiqua"/>
              <a:cs typeface="Book Antiqua"/>
            </a:endParaRPr>
          </a:p>
          <a:p>
            <a:pPr algn="ctr"/>
            <a:endParaRPr lang="es-ES" sz="1200" dirty="0">
              <a:solidFill>
                <a:schemeClr val="tx2">
                  <a:lumMod val="75000"/>
                </a:schemeClr>
              </a:solidFill>
              <a:latin typeface="Book Antiqua"/>
              <a:cs typeface="Book Antiqua"/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537E9-952B-3049-8D61-96D979EBB552}" type="slidenum">
              <a:rPr lang="es-ES" sz="1400" smtClean="0">
                <a:solidFill>
                  <a:srgbClr val="FFFFFF"/>
                </a:solidFill>
                <a:latin typeface="Book Antiqua"/>
                <a:cs typeface="Book Antiqua"/>
              </a:rPr>
              <a:t>1</a:t>
            </a:fld>
            <a:endParaRPr lang="es-ES" sz="1400" dirty="0">
              <a:solidFill>
                <a:srgbClr val="FFFFFF"/>
              </a:solidFill>
              <a:latin typeface="Book Antiqua"/>
              <a:cs typeface="Book Antiqua"/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63159" y="2318398"/>
            <a:ext cx="90795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350" dirty="0" err="1" smtClean="0">
                <a:solidFill>
                  <a:srgbClr val="FFFFFF"/>
                </a:solidFill>
                <a:latin typeface="Book Antiqua"/>
                <a:cs typeface="Book Antiqua"/>
              </a:rPr>
              <a:t>Prediction</a:t>
            </a:r>
            <a:r>
              <a:rPr lang="es-ES" sz="2350" dirty="0" smtClean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lang="es-ES" sz="2350" dirty="0">
                <a:solidFill>
                  <a:srgbClr val="FFFFFF"/>
                </a:solidFill>
                <a:latin typeface="Book Antiqua"/>
                <a:cs typeface="Book Antiqua"/>
              </a:rPr>
              <a:t>of </a:t>
            </a:r>
            <a:r>
              <a:rPr lang="es-ES" sz="2350" dirty="0" err="1">
                <a:solidFill>
                  <a:srgbClr val="FFFFFF"/>
                </a:solidFill>
                <a:latin typeface="Book Antiqua"/>
                <a:cs typeface="Book Antiqua"/>
              </a:rPr>
              <a:t>the</a:t>
            </a:r>
            <a:r>
              <a:rPr lang="es-ES" sz="235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lang="es-ES" sz="2350" i="1" dirty="0">
                <a:solidFill>
                  <a:srgbClr val="FFFFFF"/>
                </a:solidFill>
                <a:latin typeface="Book Antiqua"/>
                <a:cs typeface="Book Antiqua"/>
              </a:rPr>
              <a:t>n</a:t>
            </a:r>
            <a:r>
              <a:rPr lang="es-ES" sz="2350" dirty="0">
                <a:solidFill>
                  <a:srgbClr val="FFFFFF"/>
                </a:solidFill>
                <a:latin typeface="Book Antiqua"/>
                <a:cs typeface="Book Antiqua"/>
              </a:rPr>
              <a:t>-</a:t>
            </a:r>
            <a:r>
              <a:rPr lang="es-ES" sz="2350" dirty="0" err="1">
                <a:solidFill>
                  <a:srgbClr val="FFFFFF"/>
                </a:solidFill>
                <a:latin typeface="Book Antiqua"/>
                <a:cs typeface="Book Antiqua"/>
              </a:rPr>
              <a:t>Octanol</a:t>
            </a:r>
            <a:r>
              <a:rPr lang="es-ES" sz="2350" dirty="0">
                <a:solidFill>
                  <a:srgbClr val="FFFFFF"/>
                </a:solidFill>
                <a:latin typeface="Book Antiqua"/>
                <a:cs typeface="Book Antiqua"/>
              </a:rPr>
              <a:t>/</a:t>
            </a:r>
            <a:r>
              <a:rPr lang="es-ES" sz="2350" dirty="0" err="1">
                <a:solidFill>
                  <a:srgbClr val="FFFFFF"/>
                </a:solidFill>
                <a:latin typeface="Book Antiqua"/>
                <a:cs typeface="Book Antiqua"/>
              </a:rPr>
              <a:t>Water</a:t>
            </a:r>
            <a:r>
              <a:rPr lang="es-ES" sz="235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lang="es-ES" sz="2350" dirty="0" err="1" smtClean="0">
                <a:solidFill>
                  <a:srgbClr val="FFFFFF"/>
                </a:solidFill>
                <a:latin typeface="Book Antiqua"/>
                <a:cs typeface="Book Antiqua"/>
              </a:rPr>
              <a:t>Partition</a:t>
            </a:r>
            <a:r>
              <a:rPr lang="es-ES" sz="2350" dirty="0" smtClean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lang="es-ES" sz="2350" dirty="0" err="1">
                <a:solidFill>
                  <a:srgbClr val="FFFFFF"/>
                </a:solidFill>
                <a:latin typeface="Book Antiqua"/>
                <a:cs typeface="Book Antiqua"/>
              </a:rPr>
              <a:t>Coefficients</a:t>
            </a:r>
            <a:r>
              <a:rPr lang="es-ES" sz="2350" dirty="0">
                <a:solidFill>
                  <a:srgbClr val="FFFFFF"/>
                </a:solidFill>
                <a:latin typeface="Book Antiqua"/>
                <a:cs typeface="Book Antiqua"/>
              </a:rPr>
              <a:t> in </a:t>
            </a:r>
            <a:r>
              <a:rPr lang="es-ES" sz="2350" dirty="0" err="1">
                <a:solidFill>
                  <a:srgbClr val="FFFFFF"/>
                </a:solidFill>
                <a:latin typeface="Book Antiqua"/>
                <a:cs typeface="Book Antiqua"/>
              </a:rPr>
              <a:t>the</a:t>
            </a:r>
            <a:r>
              <a:rPr lang="es-ES" sz="2350" dirty="0">
                <a:solidFill>
                  <a:srgbClr val="FFFFFF"/>
                </a:solidFill>
                <a:latin typeface="Book Antiqua"/>
                <a:cs typeface="Book Antiqua"/>
              </a:rPr>
              <a:t> SAMPL6 </a:t>
            </a:r>
            <a:r>
              <a:rPr lang="es-ES" sz="2350" dirty="0" err="1" smtClean="0">
                <a:solidFill>
                  <a:srgbClr val="FFFFFF"/>
                </a:solidFill>
                <a:latin typeface="Book Antiqua"/>
                <a:cs typeface="Book Antiqua"/>
              </a:rPr>
              <a:t>Challenge</a:t>
            </a:r>
            <a:r>
              <a:rPr lang="es-ES" sz="2350" dirty="0" smtClean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lang="es-ES" sz="2350" dirty="0" err="1">
                <a:solidFill>
                  <a:srgbClr val="FFFFFF"/>
                </a:solidFill>
                <a:latin typeface="Book Antiqua"/>
                <a:cs typeface="Book Antiqua"/>
              </a:rPr>
              <a:t>from</a:t>
            </a:r>
            <a:r>
              <a:rPr lang="es-ES" sz="2350" dirty="0">
                <a:solidFill>
                  <a:srgbClr val="FFFFFF"/>
                </a:solidFill>
                <a:latin typeface="Book Antiqua"/>
                <a:cs typeface="Book Antiqua"/>
              </a:rPr>
              <a:t> MST Continuum </a:t>
            </a:r>
            <a:r>
              <a:rPr lang="es-ES" sz="2350" dirty="0" err="1">
                <a:solidFill>
                  <a:srgbClr val="FFFFFF"/>
                </a:solidFill>
                <a:latin typeface="Book Antiqua"/>
                <a:cs typeface="Book Antiqua"/>
              </a:rPr>
              <a:t>Solvation</a:t>
            </a:r>
            <a:r>
              <a:rPr lang="es-ES" sz="235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lang="es-ES" sz="2350" dirty="0" err="1" smtClean="0">
                <a:solidFill>
                  <a:srgbClr val="FFFFFF"/>
                </a:solidFill>
                <a:latin typeface="Book Antiqua"/>
                <a:cs typeface="Book Antiqua"/>
              </a:rPr>
              <a:t>Calculations</a:t>
            </a:r>
            <a:r>
              <a:rPr lang="es-ES" sz="2350" dirty="0">
                <a:solidFill>
                  <a:srgbClr val="FFFFFF"/>
                </a:solidFill>
                <a:latin typeface="Book Antiqua"/>
                <a:cs typeface="Book Antiqua"/>
              </a:rPr>
              <a:t> </a:t>
            </a:r>
          </a:p>
        </p:txBody>
      </p:sp>
      <p:pic>
        <p:nvPicPr>
          <p:cNvPr id="26" name="Imagen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455" y="429308"/>
            <a:ext cx="2178376" cy="693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0846" y="465951"/>
            <a:ext cx="2476033" cy="526342"/>
          </a:xfrm>
          <a:prstGeom prst="rect">
            <a:avLst/>
          </a:prstGeom>
        </p:spPr>
      </p:pic>
      <p:grpSp>
        <p:nvGrpSpPr>
          <p:cNvPr id="29" name="Agrupar 28"/>
          <p:cNvGrpSpPr/>
          <p:nvPr/>
        </p:nvGrpSpPr>
        <p:grpSpPr>
          <a:xfrm>
            <a:off x="1" y="1564979"/>
            <a:ext cx="9155291" cy="633742"/>
            <a:chOff x="1" y="5386418"/>
            <a:chExt cx="9155291" cy="633742"/>
          </a:xfrm>
        </p:grpSpPr>
        <p:pic>
          <p:nvPicPr>
            <p:cNvPr id="30" name="Picture 28"/>
            <p:cNvPicPr/>
            <p:nvPr/>
          </p:nvPicPr>
          <p:blipFill rotWithShape="1">
            <a:blip r:embed="rId5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099" b="80189" l="12500" r="960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19" t="12644" r="29357" b="16869"/>
            <a:stretch/>
          </p:blipFill>
          <p:spPr bwMode="auto">
            <a:xfrm rot="10800000">
              <a:off x="8241152" y="5386418"/>
              <a:ext cx="914140" cy="557174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4" name="Picture 28"/>
            <p:cNvPicPr/>
            <p:nvPr/>
          </p:nvPicPr>
          <p:blipFill rotWithShape="1">
            <a:blip r:embed="rId5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099" b="80189" l="12500" r="960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05" t="12644" r="29357" b="16869"/>
            <a:stretch/>
          </p:blipFill>
          <p:spPr bwMode="auto">
            <a:xfrm rot="10800000">
              <a:off x="7331302" y="5442140"/>
              <a:ext cx="1105885" cy="557174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5" name="Picture 28"/>
            <p:cNvPicPr/>
            <p:nvPr/>
          </p:nvPicPr>
          <p:blipFill rotWithShape="1">
            <a:blip r:embed="rId5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099" b="80189" l="12500" r="960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05" t="12644" r="29357" b="16869"/>
            <a:stretch/>
          </p:blipFill>
          <p:spPr bwMode="auto">
            <a:xfrm rot="10800000">
              <a:off x="6502978" y="5442140"/>
              <a:ext cx="1105885" cy="557174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6" name="Picture 28"/>
            <p:cNvPicPr/>
            <p:nvPr/>
          </p:nvPicPr>
          <p:blipFill rotWithShape="1">
            <a:blip r:embed="rId5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099" b="80189" l="12500" r="960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05" t="12644" r="29357" b="16869"/>
            <a:stretch/>
          </p:blipFill>
          <p:spPr bwMode="auto">
            <a:xfrm rot="10800000">
              <a:off x="5549492" y="5442140"/>
              <a:ext cx="1105885" cy="557174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7" name="Picture 28"/>
            <p:cNvPicPr/>
            <p:nvPr/>
          </p:nvPicPr>
          <p:blipFill rotWithShape="1">
            <a:blip r:embed="rId5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099" b="80189" l="12500" r="960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05" t="12644" r="29357" b="16869"/>
            <a:stretch/>
          </p:blipFill>
          <p:spPr bwMode="auto">
            <a:xfrm rot="10800000">
              <a:off x="4649152" y="5442141"/>
              <a:ext cx="1105885" cy="557174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8" name="Picture 28"/>
            <p:cNvPicPr/>
            <p:nvPr/>
          </p:nvPicPr>
          <p:blipFill rotWithShape="1">
            <a:blip r:embed="rId5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099" b="80189" l="12500" r="960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05" t="12644" r="29357" b="16869"/>
            <a:stretch/>
          </p:blipFill>
          <p:spPr bwMode="auto">
            <a:xfrm rot="10800000">
              <a:off x="3695666" y="5442142"/>
              <a:ext cx="1105885" cy="557174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9" name="Picture 28"/>
            <p:cNvPicPr/>
            <p:nvPr/>
          </p:nvPicPr>
          <p:blipFill rotWithShape="1">
            <a:blip r:embed="rId5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099" b="80189" l="12500" r="960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05" t="12644" r="29357" b="16869"/>
            <a:stretch/>
          </p:blipFill>
          <p:spPr bwMode="auto">
            <a:xfrm rot="10800000">
              <a:off x="2742180" y="5442140"/>
              <a:ext cx="1105885" cy="557174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3" name="Picture 28"/>
            <p:cNvPicPr/>
            <p:nvPr/>
          </p:nvPicPr>
          <p:blipFill rotWithShape="1">
            <a:blip r:embed="rId5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099" b="80189" l="12500" r="960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05" t="12644" r="29357" b="16869"/>
            <a:stretch/>
          </p:blipFill>
          <p:spPr bwMode="auto">
            <a:xfrm rot="10800000">
              <a:off x="1788695" y="5442143"/>
              <a:ext cx="1105885" cy="557174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4" name="Picture 28"/>
            <p:cNvPicPr/>
            <p:nvPr/>
          </p:nvPicPr>
          <p:blipFill rotWithShape="1">
            <a:blip r:embed="rId5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099" b="80189" l="12500" r="960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05" t="12644" r="29357" b="16869"/>
            <a:stretch/>
          </p:blipFill>
          <p:spPr bwMode="auto">
            <a:xfrm rot="10800000">
              <a:off x="947797" y="5462986"/>
              <a:ext cx="1105885" cy="557174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5" name="Picture 28"/>
            <p:cNvPicPr/>
            <p:nvPr/>
          </p:nvPicPr>
          <p:blipFill rotWithShape="1">
            <a:blip r:embed="rId5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099" b="80189" l="12500" r="960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05" t="12644" r="29357" b="16869"/>
            <a:stretch/>
          </p:blipFill>
          <p:spPr bwMode="auto">
            <a:xfrm rot="10800000">
              <a:off x="1" y="5462986"/>
              <a:ext cx="1105885" cy="557174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47" name="10 CuadroTexto"/>
          <p:cNvSpPr txBox="1"/>
          <p:nvPr/>
        </p:nvSpPr>
        <p:spPr>
          <a:xfrm>
            <a:off x="-37680" y="3380626"/>
            <a:ext cx="9119614" cy="461649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ctr"/>
            <a:r>
              <a:rPr lang="es-ES" sz="2350" i="1" dirty="0" smtClean="0">
                <a:solidFill>
                  <a:schemeClr val="bg1"/>
                </a:solidFill>
                <a:latin typeface="Book Antiqua"/>
                <a:cs typeface="Book Antiqua"/>
              </a:rPr>
              <a:t>William J. Zamora R.</a:t>
            </a:r>
            <a:endParaRPr lang="es-ES" sz="2350" i="1" dirty="0">
              <a:solidFill>
                <a:schemeClr val="bg1"/>
              </a:solidFill>
              <a:latin typeface="Book Antiqua"/>
              <a:cs typeface="Book Antiqua"/>
            </a:endParaRPr>
          </a:p>
        </p:txBody>
      </p:sp>
      <p:sp>
        <p:nvSpPr>
          <p:cNvPr id="53" name="Rectángulo 52"/>
          <p:cNvSpPr/>
          <p:nvPr/>
        </p:nvSpPr>
        <p:spPr>
          <a:xfrm>
            <a:off x="276008" y="5151815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600" b="1" dirty="0" smtClean="0">
                <a:latin typeface="Book Antiqua"/>
                <a:cs typeface="Book Antiqua"/>
              </a:rPr>
              <a:t>Collaborators:</a:t>
            </a:r>
          </a:p>
          <a:p>
            <a:r>
              <a:rPr lang="en-GB" sz="1600" i="1" dirty="0" err="1" smtClean="0">
                <a:latin typeface="Book Antiqua"/>
                <a:cs typeface="Book Antiqua"/>
              </a:rPr>
              <a:t>Dra</a:t>
            </a:r>
            <a:r>
              <a:rPr lang="en-GB" sz="1600" i="1" dirty="0" smtClean="0">
                <a:latin typeface="Book Antiqua"/>
                <a:cs typeface="Book Antiqua"/>
              </a:rPr>
              <a:t>. </a:t>
            </a:r>
            <a:r>
              <a:rPr lang="en-GB" sz="1600" i="1" dirty="0" err="1" smtClean="0">
                <a:latin typeface="Book Antiqua"/>
                <a:cs typeface="Book Antiqua"/>
              </a:rPr>
              <a:t>Silvana</a:t>
            </a:r>
            <a:r>
              <a:rPr lang="en-GB" sz="1600" i="1" dirty="0" smtClean="0">
                <a:latin typeface="Book Antiqua"/>
                <a:cs typeface="Book Antiqua"/>
              </a:rPr>
              <a:t> </a:t>
            </a:r>
            <a:r>
              <a:rPr lang="en-GB" sz="1600" i="1" dirty="0" err="1" smtClean="0">
                <a:latin typeface="Book Antiqua"/>
                <a:cs typeface="Book Antiqua"/>
              </a:rPr>
              <a:t>Pinheiro</a:t>
            </a:r>
            <a:r>
              <a:rPr lang="en-GB" sz="1600" i="1" dirty="0" smtClean="0">
                <a:latin typeface="Book Antiqua"/>
                <a:cs typeface="Book Antiqua"/>
              </a:rPr>
              <a:t> </a:t>
            </a:r>
          </a:p>
          <a:p>
            <a:r>
              <a:rPr lang="en-GB" sz="1600" i="1" dirty="0" err="1" smtClean="0">
                <a:latin typeface="Book Antiqua"/>
                <a:cs typeface="Book Antiqua"/>
              </a:rPr>
              <a:t>Prof</a:t>
            </a:r>
            <a:r>
              <a:rPr lang="en-GB" sz="1600" i="1" dirty="0" err="1">
                <a:latin typeface="Book Antiqua"/>
                <a:cs typeface="Book Antiqua"/>
              </a:rPr>
              <a:t>.</a:t>
            </a:r>
            <a:r>
              <a:rPr lang="en-GB" sz="1600" i="1" dirty="0">
                <a:latin typeface="Book Antiqua"/>
                <a:cs typeface="Book Antiqua"/>
              </a:rPr>
              <a:t> </a:t>
            </a:r>
            <a:r>
              <a:rPr lang="en-GB" sz="1600" i="1" dirty="0" err="1">
                <a:latin typeface="Book Antiqua"/>
                <a:cs typeface="Book Antiqua"/>
              </a:rPr>
              <a:t>Carles</a:t>
            </a:r>
            <a:r>
              <a:rPr lang="en-GB" sz="1600" i="1" dirty="0">
                <a:latin typeface="Book Antiqua"/>
                <a:cs typeface="Book Antiqua"/>
              </a:rPr>
              <a:t> </a:t>
            </a:r>
            <a:r>
              <a:rPr lang="en-GB" sz="1600" i="1" dirty="0" err="1" smtClean="0">
                <a:latin typeface="Book Antiqua"/>
                <a:cs typeface="Book Antiqua"/>
              </a:rPr>
              <a:t>Curutchet</a:t>
            </a:r>
            <a:endParaRPr lang="en-GB" sz="1600" i="1" dirty="0" smtClean="0">
              <a:latin typeface="Book Antiqua"/>
              <a:cs typeface="Book Antiqua"/>
            </a:endParaRPr>
          </a:p>
          <a:p>
            <a:r>
              <a:rPr lang="en-GB" sz="1600" i="1" dirty="0" err="1" smtClean="0">
                <a:latin typeface="Book Antiqua"/>
                <a:cs typeface="Book Antiqua"/>
              </a:rPr>
              <a:t>Prof.</a:t>
            </a:r>
            <a:r>
              <a:rPr lang="en-GB" sz="1600" i="1" dirty="0" smtClean="0">
                <a:latin typeface="Book Antiqua"/>
                <a:cs typeface="Book Antiqua"/>
              </a:rPr>
              <a:t> Clara </a:t>
            </a:r>
            <a:r>
              <a:rPr lang="en-GB" sz="1600" i="1" dirty="0" err="1" smtClean="0">
                <a:latin typeface="Book Antiqua"/>
                <a:cs typeface="Book Antiqua"/>
              </a:rPr>
              <a:t>Ràfols</a:t>
            </a:r>
            <a:endParaRPr lang="en-GB" sz="1600" i="1" dirty="0" smtClean="0">
              <a:latin typeface="Book Antiqua"/>
              <a:cs typeface="Book Antiqua"/>
            </a:endParaRPr>
          </a:p>
          <a:p>
            <a:r>
              <a:rPr lang="en-GB" sz="1600" b="1" dirty="0" smtClean="0">
                <a:latin typeface="Book Antiqua"/>
                <a:cs typeface="Book Antiqua"/>
              </a:rPr>
              <a:t>Mentor:</a:t>
            </a:r>
          </a:p>
          <a:p>
            <a:r>
              <a:rPr lang="en-GB" sz="1600" i="1" dirty="0" err="1" smtClean="0">
                <a:latin typeface="Book Antiqua"/>
                <a:cs typeface="Book Antiqua"/>
              </a:rPr>
              <a:t>Prof.</a:t>
            </a:r>
            <a:r>
              <a:rPr lang="en-GB" sz="1600" i="1" dirty="0" smtClean="0">
                <a:latin typeface="Book Antiqua"/>
                <a:cs typeface="Book Antiqua"/>
              </a:rPr>
              <a:t> F. J. </a:t>
            </a:r>
            <a:r>
              <a:rPr lang="en-GB" sz="1600" i="1" dirty="0" err="1" smtClean="0">
                <a:latin typeface="Book Antiqua"/>
                <a:cs typeface="Book Antiqua"/>
              </a:rPr>
              <a:t>Luque</a:t>
            </a:r>
            <a:endParaRPr lang="es-ES" sz="1600" i="1" dirty="0">
              <a:latin typeface="Book Antiqua"/>
              <a:cs typeface="Book Antiqua"/>
            </a:endParaRPr>
          </a:p>
        </p:txBody>
      </p:sp>
      <p:pic>
        <p:nvPicPr>
          <p:cNvPr id="9" name="Imagen 8" descr="Screen Shot 2019-08-19 at 20.24.33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025" y="503089"/>
            <a:ext cx="2919222" cy="48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111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-36" y="6091775"/>
            <a:ext cx="9144000" cy="763856"/>
          </a:xfrm>
          <a:prstGeom prst="rect">
            <a:avLst/>
          </a:prstGeom>
          <a:solidFill>
            <a:srgbClr val="2D70C3">
              <a:alpha val="6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2770" tIns="26385" rIns="52770" bIns="26385" rtlCol="0" anchor="ctr"/>
          <a:lstStyle/>
          <a:p>
            <a:pPr algn="ctr"/>
            <a:endParaRPr lang="es-ES" dirty="0"/>
          </a:p>
        </p:txBody>
      </p:sp>
      <p:pic>
        <p:nvPicPr>
          <p:cNvPr id="48" name="Picture 3"/>
          <p:cNvPicPr>
            <a:picLocks noChangeAspect="1"/>
          </p:cNvPicPr>
          <p:nvPr/>
        </p:nvPicPr>
        <p:blipFill rotWithShape="1">
          <a:blip r:embed="rId2">
            <a:alphaModFix amt="6000"/>
          </a:blip>
          <a:srcRect l="14942" t="77268" r="32519" b="11675"/>
          <a:stretch/>
        </p:blipFill>
        <p:spPr>
          <a:xfrm>
            <a:off x="34599" y="6091775"/>
            <a:ext cx="9092684" cy="763856"/>
          </a:xfrm>
          <a:prstGeom prst="rect">
            <a:avLst/>
          </a:prstGeom>
          <a:ln>
            <a:noFill/>
          </a:ln>
        </p:spPr>
      </p:pic>
      <p:sp>
        <p:nvSpPr>
          <p:cNvPr id="49" name="12 CuadroTexto"/>
          <p:cNvSpPr txBox="1"/>
          <p:nvPr/>
        </p:nvSpPr>
        <p:spPr>
          <a:xfrm>
            <a:off x="-343179" y="6384414"/>
            <a:ext cx="9144000" cy="27698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ctr"/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Prediction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of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the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n-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Octanol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/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Water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Partition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Coefficients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in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the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SAMPL6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Challenge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from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MST Continuum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Solvation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Calculations</a:t>
            </a:r>
            <a:endParaRPr lang="es-ES" sz="1200" i="1" dirty="0">
              <a:solidFill>
                <a:schemeClr val="bg1"/>
              </a:solidFill>
              <a:latin typeface="Book Antiqua"/>
              <a:cs typeface="Book Antiqua"/>
            </a:endParaRPr>
          </a:p>
        </p:txBody>
      </p:sp>
      <p:cxnSp>
        <p:nvCxnSpPr>
          <p:cNvPr id="50" name="Conector recto 49"/>
          <p:cNvCxnSpPr/>
          <p:nvPr/>
        </p:nvCxnSpPr>
        <p:spPr>
          <a:xfrm>
            <a:off x="396452" y="721134"/>
            <a:ext cx="8404369" cy="0"/>
          </a:xfrm>
          <a:prstGeom prst="line">
            <a:avLst/>
          </a:prstGeom>
          <a:ln w="38100" cmpd="sng">
            <a:solidFill>
              <a:srgbClr val="17375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11 CuadroTexto"/>
          <p:cNvSpPr txBox="1"/>
          <p:nvPr/>
        </p:nvSpPr>
        <p:spPr>
          <a:xfrm rot="16200000">
            <a:off x="-3156390" y="3194109"/>
            <a:ext cx="6780047" cy="391829"/>
          </a:xfrm>
          <a:prstGeom prst="rect">
            <a:avLst/>
          </a:prstGeom>
          <a:noFill/>
        </p:spPr>
        <p:txBody>
          <a:bodyPr wrap="square" lIns="52761" tIns="26380" rIns="52761" bIns="26380" rtlCol="0">
            <a:spAutoFit/>
          </a:bodyPr>
          <a:lstStyle/>
          <a:p>
            <a:pPr algn="ctr"/>
            <a:r>
              <a:rPr lang="es-ES" sz="1100" dirty="0" smtClean="0">
                <a:solidFill>
                  <a:srgbClr val="17375E"/>
                </a:solidFill>
                <a:latin typeface="Book Antiqua"/>
                <a:cs typeface="Book Antiqua"/>
              </a:rPr>
              <a:t>SAMPL6 CHALLENGE  </a:t>
            </a:r>
          </a:p>
          <a:p>
            <a:pPr algn="ctr"/>
            <a:endParaRPr lang="es-ES" sz="1050" dirty="0">
              <a:solidFill>
                <a:schemeClr val="tx2">
                  <a:lumMod val="75000"/>
                </a:schemeClr>
              </a:solidFill>
              <a:latin typeface="Book Antiqua"/>
              <a:cs typeface="Book Antiqua"/>
            </a:endParaRPr>
          </a:p>
        </p:txBody>
      </p:sp>
      <p:sp>
        <p:nvSpPr>
          <p:cNvPr id="23" name="Rectangle 3"/>
          <p:cNvSpPr/>
          <p:nvPr/>
        </p:nvSpPr>
        <p:spPr>
          <a:xfrm>
            <a:off x="282432" y="197875"/>
            <a:ext cx="84043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 smtClean="0">
                <a:solidFill>
                  <a:schemeClr val="tx2"/>
                </a:solidFill>
                <a:latin typeface="Book Antiqua"/>
                <a:cs typeface="Book Antiqua"/>
              </a:rPr>
              <a:t>RESULTS</a:t>
            </a:r>
            <a:endParaRPr lang="es-ES_tradnl" sz="2000" b="1" dirty="0">
              <a:solidFill>
                <a:schemeClr val="tx2"/>
              </a:solidFill>
              <a:latin typeface="Book Antiqua"/>
              <a:cs typeface="Book Antiqua"/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537E9-952B-3049-8D61-96D979EBB552}" type="slidenum">
              <a:rPr lang="es-ES" sz="1400" smtClean="0">
                <a:solidFill>
                  <a:srgbClr val="FFFFFF"/>
                </a:solidFill>
                <a:latin typeface="Book Antiqua"/>
                <a:cs typeface="Book Antiqua"/>
              </a:rPr>
              <a:t>10</a:t>
            </a:fld>
            <a:endParaRPr lang="es-ES" sz="1400" dirty="0">
              <a:solidFill>
                <a:srgbClr val="FFFFFF"/>
              </a:solidFill>
              <a:latin typeface="Book Antiqua"/>
              <a:cs typeface="Book Antiqua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925107" y="823907"/>
            <a:ext cx="5365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1F497D"/>
                </a:solidFill>
                <a:latin typeface="Book Antiqua"/>
                <a:cs typeface="Book Antiqua"/>
              </a:rPr>
              <a:t>Our Performance in the SAMPL6 Challenge</a:t>
            </a:r>
            <a:endParaRPr lang="es-ES" dirty="0">
              <a:solidFill>
                <a:srgbClr val="1F497D"/>
              </a:solidFill>
            </a:endParaRPr>
          </a:p>
        </p:txBody>
      </p:sp>
      <p:grpSp>
        <p:nvGrpSpPr>
          <p:cNvPr id="11" name="Agrupar 10"/>
          <p:cNvGrpSpPr/>
          <p:nvPr/>
        </p:nvGrpSpPr>
        <p:grpSpPr>
          <a:xfrm>
            <a:off x="2285998" y="1278535"/>
            <a:ext cx="5004509" cy="4652511"/>
            <a:chOff x="2285998" y="1278535"/>
            <a:chExt cx="5004509" cy="4652511"/>
          </a:xfrm>
        </p:grpSpPr>
        <p:pic>
          <p:nvPicPr>
            <p:cNvPr id="13" name="Imagen 12" descr="RMSE_vs_method_plot_for_Physical_category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73" t="5315" r="8553"/>
            <a:stretch/>
          </p:blipFill>
          <p:spPr>
            <a:xfrm>
              <a:off x="2285998" y="1278535"/>
              <a:ext cx="5004509" cy="4652511"/>
            </a:xfrm>
            <a:prstGeom prst="rect">
              <a:avLst/>
            </a:prstGeom>
          </p:spPr>
        </p:pic>
        <p:sp>
          <p:nvSpPr>
            <p:cNvPr id="14" name="CuadroTexto 13"/>
            <p:cNvSpPr txBox="1"/>
            <p:nvPr/>
          </p:nvSpPr>
          <p:spPr>
            <a:xfrm>
              <a:off x="3101866" y="3009069"/>
              <a:ext cx="139604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1600" i="1" dirty="0" smtClean="0">
                  <a:solidFill>
                    <a:srgbClr val="1F497D"/>
                  </a:solidFill>
                  <a:latin typeface="Book Antiqua"/>
                  <a:cs typeface="Book Antiqua"/>
                </a:rPr>
                <a:t>MST</a:t>
              </a:r>
            </a:p>
            <a:p>
              <a:pPr algn="ctr"/>
              <a:r>
                <a:rPr lang="es-ES" sz="1600" i="1" dirty="0" smtClean="0">
                  <a:solidFill>
                    <a:srgbClr val="1F497D"/>
                  </a:solidFill>
                  <a:latin typeface="Book Antiqua"/>
                  <a:cs typeface="Book Antiqua"/>
                </a:rPr>
                <a:t>CBDD </a:t>
              </a:r>
              <a:r>
                <a:rPr lang="es-ES" sz="1600" i="1" dirty="0" err="1" smtClean="0">
                  <a:solidFill>
                    <a:srgbClr val="1F497D"/>
                  </a:solidFill>
                  <a:latin typeface="Book Antiqua"/>
                  <a:cs typeface="Book Antiqua"/>
                </a:rPr>
                <a:t>Group</a:t>
              </a:r>
              <a:endParaRPr lang="es-ES" sz="1600" i="1" dirty="0" smtClean="0">
                <a:solidFill>
                  <a:srgbClr val="1F497D"/>
                </a:solidFill>
                <a:latin typeface="Book Antiqua"/>
                <a:cs typeface="Book Antiqua"/>
              </a:endParaRPr>
            </a:p>
            <a:p>
              <a:pPr algn="ctr"/>
              <a:r>
                <a:rPr lang="es-ES" sz="1600" i="1" dirty="0" smtClean="0">
                  <a:solidFill>
                    <a:srgbClr val="1F497D"/>
                  </a:solidFill>
                  <a:latin typeface="Book Antiqua"/>
                  <a:cs typeface="Book Antiqua"/>
                </a:rPr>
                <a:t>Barcelona</a:t>
              </a:r>
              <a:endParaRPr lang="es-ES" sz="1600" i="1" dirty="0">
                <a:solidFill>
                  <a:srgbClr val="1F497D"/>
                </a:solidFill>
                <a:latin typeface="Book Antiqua"/>
                <a:cs typeface="Book Antiqua"/>
              </a:endParaRPr>
            </a:p>
          </p:txBody>
        </p:sp>
        <p:cxnSp>
          <p:nvCxnSpPr>
            <p:cNvPr id="15" name="Conector recto de flecha 14"/>
            <p:cNvCxnSpPr/>
            <p:nvPr/>
          </p:nvCxnSpPr>
          <p:spPr>
            <a:xfrm flipH="1">
              <a:off x="3505391" y="3840066"/>
              <a:ext cx="117770" cy="912792"/>
            </a:xfrm>
            <a:prstGeom prst="straightConnector1">
              <a:avLst/>
            </a:prstGeom>
            <a:ln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23086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-36" y="6091775"/>
            <a:ext cx="9144000" cy="763856"/>
          </a:xfrm>
          <a:prstGeom prst="rect">
            <a:avLst/>
          </a:prstGeom>
          <a:solidFill>
            <a:srgbClr val="2D70C3">
              <a:alpha val="6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2770" tIns="26385" rIns="52770" bIns="26385" rtlCol="0" anchor="ctr"/>
          <a:lstStyle/>
          <a:p>
            <a:pPr algn="ctr"/>
            <a:endParaRPr lang="es-ES" dirty="0"/>
          </a:p>
        </p:txBody>
      </p:sp>
      <p:pic>
        <p:nvPicPr>
          <p:cNvPr id="48" name="Picture 3"/>
          <p:cNvPicPr>
            <a:picLocks noChangeAspect="1"/>
          </p:cNvPicPr>
          <p:nvPr/>
        </p:nvPicPr>
        <p:blipFill rotWithShape="1">
          <a:blip r:embed="rId2">
            <a:alphaModFix amt="6000"/>
          </a:blip>
          <a:srcRect l="14942" t="77268" r="32519" b="11675"/>
          <a:stretch/>
        </p:blipFill>
        <p:spPr>
          <a:xfrm>
            <a:off x="34599" y="6091775"/>
            <a:ext cx="9092684" cy="763856"/>
          </a:xfrm>
          <a:prstGeom prst="rect">
            <a:avLst/>
          </a:prstGeom>
          <a:ln>
            <a:noFill/>
          </a:ln>
        </p:spPr>
      </p:pic>
      <p:sp>
        <p:nvSpPr>
          <p:cNvPr id="49" name="12 CuadroTexto"/>
          <p:cNvSpPr txBox="1"/>
          <p:nvPr/>
        </p:nvSpPr>
        <p:spPr>
          <a:xfrm>
            <a:off x="-343179" y="6384414"/>
            <a:ext cx="9144000" cy="27698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ctr"/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Prediction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of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the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n-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Octanol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/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Water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Partition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Coefficients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in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the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SAMPL6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Challenge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from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MST Continuum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Solvation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Calculations</a:t>
            </a:r>
            <a:endParaRPr lang="es-ES" sz="1200" i="1" dirty="0">
              <a:solidFill>
                <a:schemeClr val="bg1"/>
              </a:solidFill>
              <a:latin typeface="Book Antiqua"/>
              <a:cs typeface="Book Antiqua"/>
            </a:endParaRPr>
          </a:p>
        </p:txBody>
      </p:sp>
      <p:cxnSp>
        <p:nvCxnSpPr>
          <p:cNvPr id="50" name="Conector recto 49"/>
          <p:cNvCxnSpPr/>
          <p:nvPr/>
        </p:nvCxnSpPr>
        <p:spPr>
          <a:xfrm>
            <a:off x="396452" y="721134"/>
            <a:ext cx="8404369" cy="0"/>
          </a:xfrm>
          <a:prstGeom prst="line">
            <a:avLst/>
          </a:prstGeom>
          <a:ln w="38100" cmpd="sng">
            <a:solidFill>
              <a:srgbClr val="17375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11 CuadroTexto"/>
          <p:cNvSpPr txBox="1"/>
          <p:nvPr/>
        </p:nvSpPr>
        <p:spPr>
          <a:xfrm rot="16200000">
            <a:off x="-3156390" y="3194109"/>
            <a:ext cx="6780047" cy="391829"/>
          </a:xfrm>
          <a:prstGeom prst="rect">
            <a:avLst/>
          </a:prstGeom>
          <a:noFill/>
        </p:spPr>
        <p:txBody>
          <a:bodyPr wrap="square" lIns="52761" tIns="26380" rIns="52761" bIns="26380" rtlCol="0">
            <a:spAutoFit/>
          </a:bodyPr>
          <a:lstStyle/>
          <a:p>
            <a:pPr algn="ctr"/>
            <a:r>
              <a:rPr lang="es-ES" sz="1100" dirty="0" smtClean="0">
                <a:solidFill>
                  <a:srgbClr val="17375E"/>
                </a:solidFill>
                <a:latin typeface="Book Antiqua"/>
                <a:cs typeface="Book Antiqua"/>
              </a:rPr>
              <a:t>SAMPL6 CHALLENGE  </a:t>
            </a:r>
          </a:p>
          <a:p>
            <a:pPr algn="ctr"/>
            <a:endParaRPr lang="es-ES" sz="1050" dirty="0">
              <a:solidFill>
                <a:schemeClr val="tx2">
                  <a:lumMod val="75000"/>
                </a:schemeClr>
              </a:solidFill>
              <a:latin typeface="Book Antiqua"/>
              <a:cs typeface="Book Antiqua"/>
            </a:endParaRPr>
          </a:p>
        </p:txBody>
      </p:sp>
      <p:sp>
        <p:nvSpPr>
          <p:cNvPr id="23" name="Rectangle 3"/>
          <p:cNvSpPr/>
          <p:nvPr/>
        </p:nvSpPr>
        <p:spPr>
          <a:xfrm>
            <a:off x="282432" y="197875"/>
            <a:ext cx="84043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 smtClean="0">
                <a:solidFill>
                  <a:schemeClr val="tx2"/>
                </a:solidFill>
                <a:latin typeface="Book Antiqua"/>
                <a:cs typeface="Book Antiqua"/>
              </a:rPr>
              <a:t>RESULTS</a:t>
            </a:r>
            <a:endParaRPr lang="es-ES_tradnl" sz="2000" b="1" dirty="0">
              <a:solidFill>
                <a:schemeClr val="tx2"/>
              </a:solidFill>
              <a:latin typeface="Book Antiqua"/>
              <a:cs typeface="Book Antiqua"/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537E9-952B-3049-8D61-96D979EBB552}" type="slidenum">
              <a:rPr lang="es-ES" sz="1400" smtClean="0">
                <a:solidFill>
                  <a:srgbClr val="FFFFFF"/>
                </a:solidFill>
                <a:latin typeface="Book Antiqua"/>
                <a:cs typeface="Book Antiqua"/>
              </a:rPr>
              <a:t>11</a:t>
            </a:fld>
            <a:endParaRPr lang="es-ES" sz="1400" dirty="0">
              <a:solidFill>
                <a:srgbClr val="FFFFFF"/>
              </a:solidFill>
              <a:latin typeface="Book Antiqua"/>
              <a:cs typeface="Book Antiqua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925107" y="823907"/>
            <a:ext cx="5365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1F497D"/>
                </a:solidFill>
                <a:latin typeface="Book Antiqua"/>
                <a:cs typeface="Book Antiqua"/>
              </a:rPr>
              <a:t>Our Performance in the SAMPL6 Challenge</a:t>
            </a:r>
            <a:endParaRPr lang="es-ES" dirty="0">
              <a:solidFill>
                <a:srgbClr val="1F497D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7069" t="18936" r="8378" b="7942"/>
          <a:stretch/>
        </p:blipFill>
        <p:spPr>
          <a:xfrm>
            <a:off x="2043077" y="1482257"/>
            <a:ext cx="4510123" cy="3900284"/>
          </a:xfrm>
          <a:prstGeom prst="rect">
            <a:avLst/>
          </a:prstGeom>
        </p:spPr>
      </p:pic>
      <p:sp>
        <p:nvSpPr>
          <p:cNvPr id="13" name="Elipse 12"/>
          <p:cNvSpPr/>
          <p:nvPr/>
        </p:nvSpPr>
        <p:spPr>
          <a:xfrm>
            <a:off x="3352269" y="2675566"/>
            <a:ext cx="621535" cy="648479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Elipse 13"/>
          <p:cNvSpPr/>
          <p:nvPr/>
        </p:nvSpPr>
        <p:spPr>
          <a:xfrm>
            <a:off x="5838510" y="2808027"/>
            <a:ext cx="600953" cy="465128"/>
          </a:xfrm>
          <a:prstGeom prst="ellipse">
            <a:avLst/>
          </a:prstGeom>
          <a:noFill/>
          <a:ln>
            <a:solidFill>
              <a:srgbClr val="EEB74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7" name="Agrupar 6"/>
          <p:cNvGrpSpPr/>
          <p:nvPr/>
        </p:nvGrpSpPr>
        <p:grpSpPr>
          <a:xfrm>
            <a:off x="510061" y="1260479"/>
            <a:ext cx="1415046" cy="1741647"/>
            <a:chOff x="600095" y="1260479"/>
            <a:chExt cx="1415046" cy="1741647"/>
          </a:xfrm>
        </p:grpSpPr>
        <p:pic>
          <p:nvPicPr>
            <p:cNvPr id="19" name="Imagen 18"/>
            <p:cNvPicPr>
              <a:picLocks noChangeAspect="1"/>
            </p:cNvPicPr>
            <p:nvPr/>
          </p:nvPicPr>
          <p:blipFill rotWithShape="1">
            <a:blip r:embed="rId4"/>
            <a:srcRect l="62048" t="56435" r="24272" b="4861"/>
            <a:stretch/>
          </p:blipFill>
          <p:spPr>
            <a:xfrm>
              <a:off x="600095" y="1327357"/>
              <a:ext cx="1134977" cy="1552410"/>
            </a:xfrm>
            <a:prstGeom prst="rect">
              <a:avLst/>
            </a:prstGeom>
          </p:spPr>
        </p:pic>
        <p:sp>
          <p:nvSpPr>
            <p:cNvPr id="20" name="Elipse 19"/>
            <p:cNvSpPr/>
            <p:nvPr/>
          </p:nvSpPr>
          <p:spPr>
            <a:xfrm>
              <a:off x="600095" y="1260479"/>
              <a:ext cx="1415046" cy="1741647"/>
            </a:xfrm>
            <a:prstGeom prst="ellipse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" name="Agrupar 4"/>
          <p:cNvGrpSpPr/>
          <p:nvPr/>
        </p:nvGrpSpPr>
        <p:grpSpPr>
          <a:xfrm>
            <a:off x="6837340" y="1352297"/>
            <a:ext cx="1851306" cy="1920858"/>
            <a:chOff x="6837340" y="1352297"/>
            <a:chExt cx="1851306" cy="1920858"/>
          </a:xfrm>
        </p:grpSpPr>
        <p:pic>
          <p:nvPicPr>
            <p:cNvPr id="18" name="Imagen 17"/>
            <p:cNvPicPr>
              <a:picLocks noChangeAspect="1"/>
            </p:cNvPicPr>
            <p:nvPr/>
          </p:nvPicPr>
          <p:blipFill rotWithShape="1">
            <a:blip r:embed="rId4"/>
            <a:srcRect l="46496" t="5324" r="33636" b="50026"/>
            <a:stretch/>
          </p:blipFill>
          <p:spPr>
            <a:xfrm>
              <a:off x="6962369" y="1482257"/>
              <a:ext cx="1648419" cy="1790898"/>
            </a:xfrm>
            <a:prstGeom prst="rect">
              <a:avLst/>
            </a:prstGeom>
          </p:spPr>
        </p:pic>
        <p:sp>
          <p:nvSpPr>
            <p:cNvPr id="21" name="Elipse 20"/>
            <p:cNvSpPr/>
            <p:nvPr/>
          </p:nvSpPr>
          <p:spPr>
            <a:xfrm>
              <a:off x="6837340" y="1352297"/>
              <a:ext cx="1851306" cy="1819230"/>
            </a:xfrm>
            <a:prstGeom prst="ellipse">
              <a:avLst/>
            </a:prstGeom>
            <a:noFill/>
            <a:ln>
              <a:solidFill>
                <a:srgbClr val="EEB748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" name="Agrupar 5"/>
          <p:cNvGrpSpPr/>
          <p:nvPr/>
        </p:nvGrpSpPr>
        <p:grpSpPr>
          <a:xfrm>
            <a:off x="6759482" y="3563311"/>
            <a:ext cx="1851306" cy="1892273"/>
            <a:chOff x="6759482" y="3563311"/>
            <a:chExt cx="1851306" cy="1892273"/>
          </a:xfrm>
        </p:grpSpPr>
        <p:pic>
          <p:nvPicPr>
            <p:cNvPr id="16" name="Imagen 15"/>
            <p:cNvPicPr>
              <a:picLocks noChangeAspect="1"/>
            </p:cNvPicPr>
            <p:nvPr/>
          </p:nvPicPr>
          <p:blipFill rotWithShape="1">
            <a:blip r:embed="rId4"/>
            <a:srcRect l="20863" t="54133" r="64571"/>
            <a:stretch/>
          </p:blipFill>
          <p:spPr>
            <a:xfrm>
              <a:off x="7042297" y="3615875"/>
              <a:ext cx="1208501" cy="1839709"/>
            </a:xfrm>
            <a:prstGeom prst="rect">
              <a:avLst/>
            </a:prstGeom>
          </p:spPr>
        </p:pic>
        <p:sp>
          <p:nvSpPr>
            <p:cNvPr id="22" name="Elipse 21"/>
            <p:cNvSpPr/>
            <p:nvPr/>
          </p:nvSpPr>
          <p:spPr>
            <a:xfrm>
              <a:off x="6759482" y="3563311"/>
              <a:ext cx="1851306" cy="1819230"/>
            </a:xfrm>
            <a:prstGeom prst="ellipse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4" name="Elipse 23"/>
          <p:cNvSpPr/>
          <p:nvPr/>
        </p:nvSpPr>
        <p:spPr>
          <a:xfrm>
            <a:off x="5460137" y="3002126"/>
            <a:ext cx="600953" cy="465128"/>
          </a:xfrm>
          <a:prstGeom prst="ellipse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4905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901" y="1258625"/>
            <a:ext cx="3085248" cy="4366015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-36" y="6091775"/>
            <a:ext cx="9144000" cy="763856"/>
          </a:xfrm>
          <a:prstGeom prst="rect">
            <a:avLst/>
          </a:prstGeom>
          <a:solidFill>
            <a:srgbClr val="2D70C3">
              <a:alpha val="6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2770" tIns="26385" rIns="52770" bIns="26385" rtlCol="0" anchor="ctr"/>
          <a:lstStyle/>
          <a:p>
            <a:pPr algn="ctr"/>
            <a:endParaRPr lang="es-ES" dirty="0"/>
          </a:p>
        </p:txBody>
      </p:sp>
      <p:pic>
        <p:nvPicPr>
          <p:cNvPr id="48" name="Picture 3"/>
          <p:cNvPicPr>
            <a:picLocks noChangeAspect="1"/>
          </p:cNvPicPr>
          <p:nvPr/>
        </p:nvPicPr>
        <p:blipFill rotWithShape="1">
          <a:blip r:embed="rId3">
            <a:alphaModFix amt="6000"/>
          </a:blip>
          <a:srcRect l="14942" t="77268" r="32519" b="11675"/>
          <a:stretch/>
        </p:blipFill>
        <p:spPr>
          <a:xfrm>
            <a:off x="34599" y="6091775"/>
            <a:ext cx="9092684" cy="763856"/>
          </a:xfrm>
          <a:prstGeom prst="rect">
            <a:avLst/>
          </a:prstGeom>
          <a:ln>
            <a:noFill/>
          </a:ln>
        </p:spPr>
      </p:pic>
      <p:sp>
        <p:nvSpPr>
          <p:cNvPr id="49" name="12 CuadroTexto"/>
          <p:cNvSpPr txBox="1"/>
          <p:nvPr/>
        </p:nvSpPr>
        <p:spPr>
          <a:xfrm>
            <a:off x="-343179" y="6384414"/>
            <a:ext cx="9144000" cy="27698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ctr"/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Prediction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of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the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n-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Octanol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/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Water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Partition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Coefficients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in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the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SAMPL6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Challenge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from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MST Continuum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Solvation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Calculations</a:t>
            </a:r>
            <a:endParaRPr lang="es-ES" sz="1200" i="1" dirty="0">
              <a:solidFill>
                <a:schemeClr val="bg1"/>
              </a:solidFill>
              <a:latin typeface="Book Antiqua"/>
              <a:cs typeface="Book Antiqua"/>
            </a:endParaRPr>
          </a:p>
        </p:txBody>
      </p:sp>
      <p:cxnSp>
        <p:nvCxnSpPr>
          <p:cNvPr id="50" name="Conector recto 49"/>
          <p:cNvCxnSpPr/>
          <p:nvPr/>
        </p:nvCxnSpPr>
        <p:spPr>
          <a:xfrm>
            <a:off x="396452" y="721134"/>
            <a:ext cx="8404369" cy="0"/>
          </a:xfrm>
          <a:prstGeom prst="line">
            <a:avLst/>
          </a:prstGeom>
          <a:ln w="38100" cmpd="sng">
            <a:solidFill>
              <a:srgbClr val="17375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11 CuadroTexto"/>
          <p:cNvSpPr txBox="1"/>
          <p:nvPr/>
        </p:nvSpPr>
        <p:spPr>
          <a:xfrm rot="16200000">
            <a:off x="-3156390" y="3194109"/>
            <a:ext cx="6780047" cy="391829"/>
          </a:xfrm>
          <a:prstGeom prst="rect">
            <a:avLst/>
          </a:prstGeom>
          <a:noFill/>
        </p:spPr>
        <p:txBody>
          <a:bodyPr wrap="square" lIns="52761" tIns="26380" rIns="52761" bIns="26380" rtlCol="0">
            <a:spAutoFit/>
          </a:bodyPr>
          <a:lstStyle/>
          <a:p>
            <a:pPr algn="ctr"/>
            <a:r>
              <a:rPr lang="es-ES" sz="1100" dirty="0" smtClean="0">
                <a:solidFill>
                  <a:srgbClr val="17375E"/>
                </a:solidFill>
                <a:latin typeface="Book Antiqua"/>
                <a:cs typeface="Book Antiqua"/>
              </a:rPr>
              <a:t>SAMPL6 CHALLENGE  </a:t>
            </a:r>
          </a:p>
          <a:p>
            <a:pPr algn="ctr"/>
            <a:endParaRPr lang="es-ES" sz="1050" dirty="0">
              <a:solidFill>
                <a:schemeClr val="tx2">
                  <a:lumMod val="75000"/>
                </a:schemeClr>
              </a:solidFill>
              <a:latin typeface="Book Antiqua"/>
              <a:cs typeface="Book Antiqua"/>
            </a:endParaRPr>
          </a:p>
        </p:txBody>
      </p:sp>
      <p:sp>
        <p:nvSpPr>
          <p:cNvPr id="23" name="Rectangle 3"/>
          <p:cNvSpPr/>
          <p:nvPr/>
        </p:nvSpPr>
        <p:spPr>
          <a:xfrm>
            <a:off x="282432" y="197875"/>
            <a:ext cx="84043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 smtClean="0">
                <a:solidFill>
                  <a:schemeClr val="tx2"/>
                </a:solidFill>
                <a:latin typeface="Book Antiqua"/>
                <a:cs typeface="Book Antiqua"/>
              </a:rPr>
              <a:t>RESULTS</a:t>
            </a:r>
            <a:endParaRPr lang="es-ES_tradnl" sz="2000" b="1" dirty="0">
              <a:solidFill>
                <a:schemeClr val="tx2"/>
              </a:solidFill>
              <a:latin typeface="Book Antiqua"/>
              <a:cs typeface="Book Antiqua"/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537E9-952B-3049-8D61-96D979EBB552}" type="slidenum">
              <a:rPr lang="es-ES" sz="1400" smtClean="0">
                <a:solidFill>
                  <a:srgbClr val="FFFFFF"/>
                </a:solidFill>
                <a:latin typeface="Book Antiqua"/>
                <a:cs typeface="Book Antiqua"/>
              </a:rPr>
              <a:t>12</a:t>
            </a:fld>
            <a:endParaRPr lang="es-ES" sz="1400" dirty="0">
              <a:solidFill>
                <a:srgbClr val="FFFFFF"/>
              </a:solidFill>
              <a:latin typeface="Book Antiqua"/>
              <a:cs typeface="Book Antiqua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925107" y="823907"/>
            <a:ext cx="5365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1F497D"/>
                </a:solidFill>
                <a:latin typeface="Book Antiqua"/>
                <a:cs typeface="Book Antiqua"/>
              </a:rPr>
              <a:t>Our Performance in the SAMPL6 Challenge</a:t>
            </a:r>
            <a:endParaRPr lang="es-ES" dirty="0">
              <a:solidFill>
                <a:srgbClr val="1F497D"/>
              </a:solidFill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4"/>
          <a:srcRect l="7069" t="18936" r="8378" b="7942"/>
          <a:stretch/>
        </p:blipFill>
        <p:spPr>
          <a:xfrm>
            <a:off x="4767374" y="1642849"/>
            <a:ext cx="4033447" cy="3488062"/>
          </a:xfrm>
          <a:prstGeom prst="rect">
            <a:avLst/>
          </a:prstGeom>
        </p:spPr>
      </p:pic>
      <p:cxnSp>
        <p:nvCxnSpPr>
          <p:cNvPr id="11" name="Conector recto de flecha 10"/>
          <p:cNvCxnSpPr/>
          <p:nvPr/>
        </p:nvCxnSpPr>
        <p:spPr>
          <a:xfrm flipH="1">
            <a:off x="1546494" y="3161868"/>
            <a:ext cx="4461310" cy="154482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/>
          <p:cNvCxnSpPr/>
          <p:nvPr/>
        </p:nvCxnSpPr>
        <p:spPr>
          <a:xfrm flipH="1">
            <a:off x="3716471" y="3161868"/>
            <a:ext cx="4009915" cy="940893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Agrupar 17"/>
          <p:cNvGrpSpPr/>
          <p:nvPr/>
        </p:nvGrpSpPr>
        <p:grpSpPr>
          <a:xfrm>
            <a:off x="3957076" y="4151368"/>
            <a:ext cx="1415046" cy="1523298"/>
            <a:chOff x="3957076" y="4151368"/>
            <a:chExt cx="1415046" cy="1523298"/>
          </a:xfrm>
        </p:grpSpPr>
        <p:pic>
          <p:nvPicPr>
            <p:cNvPr id="25" name="Imagen 24"/>
            <p:cNvPicPr>
              <a:picLocks noChangeAspect="1"/>
            </p:cNvPicPr>
            <p:nvPr/>
          </p:nvPicPr>
          <p:blipFill rotWithShape="1">
            <a:blip r:embed="rId5"/>
            <a:srcRect l="62048" t="56435" r="24272" b="4861"/>
            <a:stretch/>
          </p:blipFill>
          <p:spPr>
            <a:xfrm>
              <a:off x="4045885" y="4204654"/>
              <a:ext cx="1038161" cy="1419986"/>
            </a:xfrm>
            <a:prstGeom prst="rect">
              <a:avLst/>
            </a:prstGeom>
          </p:spPr>
        </p:pic>
        <p:sp>
          <p:nvSpPr>
            <p:cNvPr id="26" name="Elipse 25"/>
            <p:cNvSpPr/>
            <p:nvPr/>
          </p:nvSpPr>
          <p:spPr>
            <a:xfrm>
              <a:off x="3957076" y="4151368"/>
              <a:ext cx="1415046" cy="1523298"/>
            </a:xfrm>
            <a:prstGeom prst="ellipse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7" name="Agrupar 16"/>
          <p:cNvGrpSpPr/>
          <p:nvPr/>
        </p:nvGrpSpPr>
        <p:grpSpPr>
          <a:xfrm>
            <a:off x="3957076" y="1258625"/>
            <a:ext cx="1261022" cy="1227927"/>
            <a:chOff x="3777149" y="1258625"/>
            <a:chExt cx="1440949" cy="1472014"/>
          </a:xfrm>
        </p:grpSpPr>
        <p:pic>
          <p:nvPicPr>
            <p:cNvPr id="24" name="Imagen 23"/>
            <p:cNvPicPr>
              <a:picLocks noChangeAspect="1"/>
            </p:cNvPicPr>
            <p:nvPr/>
          </p:nvPicPr>
          <p:blipFill rotWithShape="1">
            <a:blip r:embed="rId5"/>
            <a:srcRect l="46496" t="5324" r="33636" b="50026"/>
            <a:stretch/>
          </p:blipFill>
          <p:spPr>
            <a:xfrm>
              <a:off x="3863194" y="1258625"/>
              <a:ext cx="1354904" cy="1472014"/>
            </a:xfrm>
            <a:prstGeom prst="rect">
              <a:avLst/>
            </a:prstGeom>
          </p:spPr>
        </p:pic>
        <p:sp>
          <p:nvSpPr>
            <p:cNvPr id="27" name="Elipse 26"/>
            <p:cNvSpPr/>
            <p:nvPr/>
          </p:nvSpPr>
          <p:spPr>
            <a:xfrm>
              <a:off x="3777149" y="1258625"/>
              <a:ext cx="1440948" cy="1369587"/>
            </a:xfrm>
            <a:prstGeom prst="ellipse">
              <a:avLst/>
            </a:prstGeom>
            <a:noFill/>
            <a:ln>
              <a:solidFill>
                <a:srgbClr val="EEB748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9" name="Agrupar 18"/>
          <p:cNvGrpSpPr/>
          <p:nvPr/>
        </p:nvGrpSpPr>
        <p:grpSpPr>
          <a:xfrm>
            <a:off x="6741320" y="823907"/>
            <a:ext cx="1233889" cy="1579243"/>
            <a:chOff x="5923561" y="4317438"/>
            <a:chExt cx="1366945" cy="1774337"/>
          </a:xfrm>
        </p:grpSpPr>
        <p:pic>
          <p:nvPicPr>
            <p:cNvPr id="22" name="Imagen 21"/>
            <p:cNvPicPr>
              <a:picLocks noChangeAspect="1"/>
            </p:cNvPicPr>
            <p:nvPr/>
          </p:nvPicPr>
          <p:blipFill rotWithShape="1">
            <a:blip r:embed="rId5"/>
            <a:srcRect l="20863" t="54133" r="64571"/>
            <a:stretch/>
          </p:blipFill>
          <p:spPr>
            <a:xfrm>
              <a:off x="6007804" y="4341661"/>
              <a:ext cx="1149646" cy="1750114"/>
            </a:xfrm>
            <a:prstGeom prst="rect">
              <a:avLst/>
            </a:prstGeom>
          </p:spPr>
        </p:pic>
        <p:sp>
          <p:nvSpPr>
            <p:cNvPr id="28" name="Elipse 27"/>
            <p:cNvSpPr/>
            <p:nvPr/>
          </p:nvSpPr>
          <p:spPr>
            <a:xfrm>
              <a:off x="5923561" y="4317438"/>
              <a:ext cx="1366945" cy="1579243"/>
            </a:xfrm>
            <a:prstGeom prst="ellipse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cxnSp>
        <p:nvCxnSpPr>
          <p:cNvPr id="13" name="Conector recto de flecha 12"/>
          <p:cNvCxnSpPr/>
          <p:nvPr/>
        </p:nvCxnSpPr>
        <p:spPr>
          <a:xfrm flipH="1" flipV="1">
            <a:off x="3587885" y="2628641"/>
            <a:ext cx="4520380" cy="399624"/>
          </a:xfrm>
          <a:prstGeom prst="straightConnector1">
            <a:avLst/>
          </a:prstGeom>
          <a:ln>
            <a:solidFill>
              <a:srgbClr val="EEB748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2820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-36" y="6091775"/>
            <a:ext cx="9144000" cy="763856"/>
          </a:xfrm>
          <a:prstGeom prst="rect">
            <a:avLst/>
          </a:prstGeom>
          <a:solidFill>
            <a:srgbClr val="2D70C3">
              <a:alpha val="6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2770" tIns="26385" rIns="52770" bIns="26385" rtlCol="0" anchor="ctr"/>
          <a:lstStyle/>
          <a:p>
            <a:pPr algn="ctr"/>
            <a:endParaRPr lang="es-ES" dirty="0"/>
          </a:p>
        </p:txBody>
      </p:sp>
      <p:pic>
        <p:nvPicPr>
          <p:cNvPr id="48" name="Picture 3"/>
          <p:cNvPicPr>
            <a:picLocks noChangeAspect="1"/>
          </p:cNvPicPr>
          <p:nvPr/>
        </p:nvPicPr>
        <p:blipFill rotWithShape="1">
          <a:blip r:embed="rId2">
            <a:alphaModFix amt="6000"/>
          </a:blip>
          <a:srcRect l="14942" t="77268" r="32519" b="11675"/>
          <a:stretch/>
        </p:blipFill>
        <p:spPr>
          <a:xfrm>
            <a:off x="34599" y="6091775"/>
            <a:ext cx="9092684" cy="763856"/>
          </a:xfrm>
          <a:prstGeom prst="rect">
            <a:avLst/>
          </a:prstGeom>
          <a:ln>
            <a:noFill/>
          </a:ln>
        </p:spPr>
      </p:pic>
      <p:sp>
        <p:nvSpPr>
          <p:cNvPr id="49" name="12 CuadroTexto"/>
          <p:cNvSpPr txBox="1"/>
          <p:nvPr/>
        </p:nvSpPr>
        <p:spPr>
          <a:xfrm>
            <a:off x="-343179" y="6384414"/>
            <a:ext cx="9144000" cy="27698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ctr"/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Prediction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of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the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n-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Octanol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/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Water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Partition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Coefficients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in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the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SAMPL6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Challenge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from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MST Continuum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Solvation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Calculations</a:t>
            </a:r>
            <a:endParaRPr lang="es-ES" sz="1200" i="1" dirty="0">
              <a:solidFill>
                <a:schemeClr val="bg1"/>
              </a:solidFill>
              <a:latin typeface="Book Antiqua"/>
              <a:cs typeface="Book Antiqua"/>
            </a:endParaRPr>
          </a:p>
        </p:txBody>
      </p:sp>
      <p:cxnSp>
        <p:nvCxnSpPr>
          <p:cNvPr id="50" name="Conector recto 49"/>
          <p:cNvCxnSpPr/>
          <p:nvPr/>
        </p:nvCxnSpPr>
        <p:spPr>
          <a:xfrm>
            <a:off x="396452" y="721134"/>
            <a:ext cx="8404369" cy="0"/>
          </a:xfrm>
          <a:prstGeom prst="line">
            <a:avLst/>
          </a:prstGeom>
          <a:ln w="38100" cmpd="sng">
            <a:solidFill>
              <a:srgbClr val="17375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11 CuadroTexto"/>
          <p:cNvSpPr txBox="1"/>
          <p:nvPr/>
        </p:nvSpPr>
        <p:spPr>
          <a:xfrm rot="16200000">
            <a:off x="-3156390" y="3194109"/>
            <a:ext cx="6780047" cy="391829"/>
          </a:xfrm>
          <a:prstGeom prst="rect">
            <a:avLst/>
          </a:prstGeom>
          <a:noFill/>
        </p:spPr>
        <p:txBody>
          <a:bodyPr wrap="square" lIns="52761" tIns="26380" rIns="52761" bIns="26380" rtlCol="0">
            <a:spAutoFit/>
          </a:bodyPr>
          <a:lstStyle/>
          <a:p>
            <a:pPr algn="ctr"/>
            <a:r>
              <a:rPr lang="es-ES" sz="1100" dirty="0" smtClean="0">
                <a:solidFill>
                  <a:srgbClr val="17375E"/>
                </a:solidFill>
                <a:latin typeface="Book Antiqua"/>
                <a:cs typeface="Book Antiqua"/>
              </a:rPr>
              <a:t>SAMPL6 CHALLENGE  </a:t>
            </a:r>
          </a:p>
          <a:p>
            <a:pPr algn="ctr"/>
            <a:endParaRPr lang="es-ES" sz="1050" dirty="0">
              <a:solidFill>
                <a:schemeClr val="tx2">
                  <a:lumMod val="75000"/>
                </a:schemeClr>
              </a:solidFill>
              <a:latin typeface="Book Antiqua"/>
              <a:cs typeface="Book Antiqua"/>
            </a:endParaRPr>
          </a:p>
        </p:txBody>
      </p:sp>
      <p:sp>
        <p:nvSpPr>
          <p:cNvPr id="23" name="Rectangle 3"/>
          <p:cNvSpPr/>
          <p:nvPr/>
        </p:nvSpPr>
        <p:spPr>
          <a:xfrm>
            <a:off x="282432" y="197875"/>
            <a:ext cx="84043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 smtClean="0">
                <a:solidFill>
                  <a:schemeClr val="tx2"/>
                </a:solidFill>
                <a:latin typeface="Book Antiqua"/>
                <a:cs typeface="Book Antiqua"/>
              </a:rPr>
              <a:t>RESULTS</a:t>
            </a:r>
            <a:endParaRPr lang="es-ES_tradnl" sz="2000" b="1" dirty="0">
              <a:solidFill>
                <a:schemeClr val="tx2"/>
              </a:solidFill>
              <a:latin typeface="Book Antiqua"/>
              <a:cs typeface="Book Antiqua"/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537E9-952B-3049-8D61-96D979EBB552}" type="slidenum">
              <a:rPr lang="es-ES" sz="1400" smtClean="0">
                <a:solidFill>
                  <a:srgbClr val="FFFFFF"/>
                </a:solidFill>
                <a:latin typeface="Book Antiqua"/>
                <a:cs typeface="Book Antiqua"/>
              </a:rPr>
              <a:t>13</a:t>
            </a:fld>
            <a:endParaRPr lang="es-ES" sz="1400" dirty="0">
              <a:solidFill>
                <a:srgbClr val="FFFFFF"/>
              </a:solidFill>
              <a:latin typeface="Book Antiqua"/>
              <a:cs typeface="Book Antiqua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925107" y="823907"/>
            <a:ext cx="5365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1F497D"/>
                </a:solidFill>
                <a:latin typeface="Book Antiqua"/>
                <a:cs typeface="Book Antiqua"/>
              </a:rPr>
              <a:t>Analysis of the Main </a:t>
            </a:r>
            <a:r>
              <a:rPr lang="en-US" i="1" dirty="0" smtClean="0">
                <a:solidFill>
                  <a:srgbClr val="1F497D"/>
                </a:solidFill>
                <a:latin typeface="Book Antiqua"/>
                <a:cs typeface="Book Antiqua"/>
              </a:rPr>
              <a:t>Outliers: SM08</a:t>
            </a:r>
            <a:endParaRPr lang="es-ES" dirty="0">
              <a:solidFill>
                <a:srgbClr val="1F497D"/>
              </a:solidFill>
            </a:endParaRPr>
          </a:p>
        </p:txBody>
      </p:sp>
      <p:grpSp>
        <p:nvGrpSpPr>
          <p:cNvPr id="14" name="Agrupar 13"/>
          <p:cNvGrpSpPr/>
          <p:nvPr/>
        </p:nvGrpSpPr>
        <p:grpSpPr>
          <a:xfrm>
            <a:off x="1152500" y="1822966"/>
            <a:ext cx="1851306" cy="1920858"/>
            <a:chOff x="6837340" y="1352297"/>
            <a:chExt cx="1851306" cy="1920858"/>
          </a:xfrm>
        </p:grpSpPr>
        <p:pic>
          <p:nvPicPr>
            <p:cNvPr id="15" name="Imagen 14"/>
            <p:cNvPicPr>
              <a:picLocks noChangeAspect="1"/>
            </p:cNvPicPr>
            <p:nvPr/>
          </p:nvPicPr>
          <p:blipFill rotWithShape="1">
            <a:blip r:embed="rId3"/>
            <a:srcRect l="46496" t="5324" r="33636" b="50026"/>
            <a:stretch/>
          </p:blipFill>
          <p:spPr>
            <a:xfrm>
              <a:off x="6962369" y="1482257"/>
              <a:ext cx="1648419" cy="1790898"/>
            </a:xfrm>
            <a:prstGeom prst="rect">
              <a:avLst/>
            </a:prstGeom>
          </p:spPr>
        </p:pic>
        <p:sp>
          <p:nvSpPr>
            <p:cNvPr id="16" name="Elipse 15"/>
            <p:cNvSpPr/>
            <p:nvPr/>
          </p:nvSpPr>
          <p:spPr>
            <a:xfrm>
              <a:off x="6837340" y="1352297"/>
              <a:ext cx="1851306" cy="1819230"/>
            </a:xfrm>
            <a:prstGeom prst="ellipse">
              <a:avLst/>
            </a:prstGeom>
            <a:noFill/>
            <a:ln>
              <a:solidFill>
                <a:srgbClr val="EEB748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l="21053" t="9969" r="21913" b="24406"/>
          <a:stretch/>
        </p:blipFill>
        <p:spPr>
          <a:xfrm>
            <a:off x="3621108" y="1193239"/>
            <a:ext cx="4230098" cy="2670334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2540476" y="4193013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latin typeface="Book Antiqua"/>
                <a:cs typeface="Book Antiqua"/>
              </a:rPr>
              <a:t>3.10</a:t>
            </a:r>
            <a:endParaRPr lang="es-ES" dirty="0">
              <a:latin typeface="Book Antiqua"/>
              <a:cs typeface="Book Antiqua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1508692" y="4061757"/>
            <a:ext cx="8328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>
                <a:latin typeface="Book Antiqua"/>
                <a:cs typeface="Book Antiqua"/>
              </a:rPr>
              <a:t>Exptl</a:t>
            </a:r>
            <a:r>
              <a:rPr lang="es-ES" dirty="0" smtClean="0">
                <a:latin typeface="Book Antiqua"/>
                <a:cs typeface="Book Antiqua"/>
              </a:rPr>
              <a:t>.</a:t>
            </a:r>
          </a:p>
          <a:p>
            <a:r>
              <a:rPr lang="es-ES" dirty="0" smtClean="0">
                <a:latin typeface="Book Antiqua"/>
                <a:cs typeface="Book Antiqua"/>
              </a:rPr>
              <a:t>log </a:t>
            </a:r>
            <a:r>
              <a:rPr lang="es-ES" i="1" dirty="0" smtClean="0">
                <a:latin typeface="Book Antiqua"/>
                <a:cs typeface="Book Antiqua"/>
              </a:rPr>
              <a:t>P</a:t>
            </a:r>
            <a:r>
              <a:rPr lang="es-ES" baseline="-25000" dirty="0" smtClean="0">
                <a:latin typeface="Book Antiqua"/>
                <a:cs typeface="Book Antiqua"/>
              </a:rPr>
              <a:t>N</a:t>
            </a:r>
            <a:endParaRPr lang="es-ES" baseline="-25000" dirty="0">
              <a:latin typeface="Book Antiqua"/>
              <a:cs typeface="Book Antiqua"/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5234769" y="4058932"/>
            <a:ext cx="874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latin typeface="Book Antiqua"/>
                <a:cs typeface="Book Antiqua"/>
              </a:rPr>
              <a:t>Comp.</a:t>
            </a:r>
          </a:p>
          <a:p>
            <a:r>
              <a:rPr lang="es-ES" dirty="0" smtClean="0">
                <a:latin typeface="Book Antiqua"/>
                <a:cs typeface="Book Antiqua"/>
              </a:rPr>
              <a:t>log </a:t>
            </a:r>
            <a:r>
              <a:rPr lang="es-ES" i="1" dirty="0" smtClean="0">
                <a:latin typeface="Book Antiqua"/>
                <a:cs typeface="Book Antiqua"/>
              </a:rPr>
              <a:t>P</a:t>
            </a:r>
            <a:r>
              <a:rPr lang="es-ES" baseline="-25000" dirty="0" smtClean="0">
                <a:latin typeface="Book Antiqua"/>
                <a:cs typeface="Book Antiqua"/>
              </a:rPr>
              <a:t>N</a:t>
            </a:r>
            <a:endParaRPr lang="es-ES" baseline="-25000" dirty="0">
              <a:latin typeface="Book Antiqua"/>
              <a:cs typeface="Book Antiqua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6258888" y="4189700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rgbClr val="FF0000"/>
                </a:solidFill>
                <a:latin typeface="Book Antiqua"/>
                <a:cs typeface="Book Antiqua"/>
              </a:rPr>
              <a:t>4.69</a:t>
            </a:r>
            <a:r>
              <a:rPr lang="es-ES" dirty="0" smtClean="0">
                <a:latin typeface="Book Antiqua"/>
                <a:cs typeface="Book Antiqua"/>
              </a:rPr>
              <a:t>                 </a:t>
            </a:r>
            <a:endParaRPr lang="es-ES" dirty="0">
              <a:latin typeface="Book Antiqua"/>
              <a:cs typeface="Book Antiqua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7142762" y="4189700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latin typeface="Book Antiqua"/>
                <a:cs typeface="Book Antiqua"/>
              </a:rPr>
              <a:t>3.87                 </a:t>
            </a:r>
            <a:endParaRPr lang="es-ES" dirty="0">
              <a:latin typeface="Book Antiqua"/>
              <a:cs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970687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n 25"/>
          <p:cNvPicPr>
            <a:picLocks noChangeAspect="1"/>
          </p:cNvPicPr>
          <p:nvPr/>
        </p:nvPicPr>
        <p:blipFill rotWithShape="1">
          <a:blip r:embed="rId2"/>
          <a:srcRect l="21053" t="9969" r="21913" b="24406"/>
          <a:stretch/>
        </p:blipFill>
        <p:spPr>
          <a:xfrm>
            <a:off x="429549" y="3894116"/>
            <a:ext cx="3070716" cy="193845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/>
          <a:srcRect l="21923" t="6634" r="23788" b="14869"/>
          <a:stretch/>
        </p:blipFill>
        <p:spPr>
          <a:xfrm>
            <a:off x="6069571" y="3571400"/>
            <a:ext cx="2617229" cy="2076169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-36" y="6091775"/>
            <a:ext cx="9144000" cy="763856"/>
          </a:xfrm>
          <a:prstGeom prst="rect">
            <a:avLst/>
          </a:prstGeom>
          <a:solidFill>
            <a:srgbClr val="2D70C3">
              <a:alpha val="6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2770" tIns="26385" rIns="52770" bIns="26385" rtlCol="0" anchor="ctr"/>
          <a:lstStyle/>
          <a:p>
            <a:pPr algn="ctr"/>
            <a:endParaRPr lang="es-ES" dirty="0"/>
          </a:p>
        </p:txBody>
      </p:sp>
      <p:pic>
        <p:nvPicPr>
          <p:cNvPr id="48" name="Picture 3"/>
          <p:cNvPicPr>
            <a:picLocks noChangeAspect="1"/>
          </p:cNvPicPr>
          <p:nvPr/>
        </p:nvPicPr>
        <p:blipFill rotWithShape="1">
          <a:blip r:embed="rId4">
            <a:alphaModFix amt="6000"/>
          </a:blip>
          <a:srcRect l="14942" t="77268" r="32519" b="11675"/>
          <a:stretch/>
        </p:blipFill>
        <p:spPr>
          <a:xfrm>
            <a:off x="34599" y="6091775"/>
            <a:ext cx="9092684" cy="763856"/>
          </a:xfrm>
          <a:prstGeom prst="rect">
            <a:avLst/>
          </a:prstGeom>
          <a:ln>
            <a:noFill/>
          </a:ln>
        </p:spPr>
      </p:pic>
      <p:sp>
        <p:nvSpPr>
          <p:cNvPr id="49" name="12 CuadroTexto"/>
          <p:cNvSpPr txBox="1"/>
          <p:nvPr/>
        </p:nvSpPr>
        <p:spPr>
          <a:xfrm>
            <a:off x="-343179" y="6384414"/>
            <a:ext cx="9144000" cy="27698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ctr"/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Prediction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of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the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n-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Octanol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/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Water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Partition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Coefficients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in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the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SAMPL6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Challenge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from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MST Continuum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Solvation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Calculations</a:t>
            </a:r>
            <a:endParaRPr lang="es-ES" sz="1200" i="1" dirty="0">
              <a:solidFill>
                <a:schemeClr val="bg1"/>
              </a:solidFill>
              <a:latin typeface="Book Antiqua"/>
              <a:cs typeface="Book Antiqua"/>
            </a:endParaRPr>
          </a:p>
        </p:txBody>
      </p:sp>
      <p:cxnSp>
        <p:nvCxnSpPr>
          <p:cNvPr id="50" name="Conector recto 49"/>
          <p:cNvCxnSpPr/>
          <p:nvPr/>
        </p:nvCxnSpPr>
        <p:spPr>
          <a:xfrm>
            <a:off x="396452" y="721134"/>
            <a:ext cx="8404369" cy="0"/>
          </a:xfrm>
          <a:prstGeom prst="line">
            <a:avLst/>
          </a:prstGeom>
          <a:ln w="38100" cmpd="sng">
            <a:solidFill>
              <a:srgbClr val="17375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11 CuadroTexto"/>
          <p:cNvSpPr txBox="1"/>
          <p:nvPr/>
        </p:nvSpPr>
        <p:spPr>
          <a:xfrm rot="16200000">
            <a:off x="-3156390" y="3194109"/>
            <a:ext cx="6780047" cy="391829"/>
          </a:xfrm>
          <a:prstGeom prst="rect">
            <a:avLst/>
          </a:prstGeom>
          <a:noFill/>
        </p:spPr>
        <p:txBody>
          <a:bodyPr wrap="square" lIns="52761" tIns="26380" rIns="52761" bIns="26380" rtlCol="0">
            <a:spAutoFit/>
          </a:bodyPr>
          <a:lstStyle/>
          <a:p>
            <a:pPr algn="ctr"/>
            <a:r>
              <a:rPr lang="es-ES" sz="1100" dirty="0" smtClean="0">
                <a:solidFill>
                  <a:srgbClr val="17375E"/>
                </a:solidFill>
                <a:latin typeface="Book Antiqua"/>
                <a:cs typeface="Book Antiqua"/>
              </a:rPr>
              <a:t>SAMPL6 CHALLENGE  </a:t>
            </a:r>
          </a:p>
          <a:p>
            <a:pPr algn="ctr"/>
            <a:endParaRPr lang="es-ES" sz="1050" dirty="0">
              <a:solidFill>
                <a:schemeClr val="tx2">
                  <a:lumMod val="75000"/>
                </a:schemeClr>
              </a:solidFill>
              <a:latin typeface="Book Antiqua"/>
              <a:cs typeface="Book Antiqua"/>
            </a:endParaRPr>
          </a:p>
        </p:txBody>
      </p:sp>
      <p:sp>
        <p:nvSpPr>
          <p:cNvPr id="23" name="Rectangle 3"/>
          <p:cNvSpPr/>
          <p:nvPr/>
        </p:nvSpPr>
        <p:spPr>
          <a:xfrm>
            <a:off x="282432" y="197875"/>
            <a:ext cx="84043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 smtClean="0">
                <a:solidFill>
                  <a:schemeClr val="tx2"/>
                </a:solidFill>
                <a:latin typeface="Book Antiqua"/>
                <a:cs typeface="Book Antiqua"/>
              </a:rPr>
              <a:t>RESULTS</a:t>
            </a:r>
            <a:endParaRPr lang="es-ES_tradnl" sz="2000" b="1" dirty="0">
              <a:solidFill>
                <a:schemeClr val="tx2"/>
              </a:solidFill>
              <a:latin typeface="Book Antiqua"/>
              <a:cs typeface="Book Antiqua"/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537E9-952B-3049-8D61-96D979EBB552}" type="slidenum">
              <a:rPr lang="es-ES" sz="1400" smtClean="0">
                <a:solidFill>
                  <a:srgbClr val="FFFFFF"/>
                </a:solidFill>
                <a:latin typeface="Book Antiqua"/>
                <a:cs typeface="Book Antiqua"/>
              </a:rPr>
              <a:t>14</a:t>
            </a:fld>
            <a:endParaRPr lang="es-ES" sz="1400" dirty="0">
              <a:solidFill>
                <a:srgbClr val="FFFFFF"/>
              </a:solidFill>
              <a:latin typeface="Book Antiqua"/>
              <a:cs typeface="Book Antiqua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1156" y="3190855"/>
            <a:ext cx="3530600" cy="1219200"/>
          </a:xfrm>
          <a:prstGeom prst="rect">
            <a:avLst/>
          </a:prstGeom>
        </p:spPr>
      </p:pic>
      <p:pic>
        <p:nvPicPr>
          <p:cNvPr id="7" name="Imagen 6" descr="Screen Shot 2019-08-21 at 00.38.5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596" y="1247206"/>
            <a:ext cx="5208274" cy="1260576"/>
          </a:xfrm>
          <a:prstGeom prst="rect">
            <a:avLst/>
          </a:prstGeom>
        </p:spPr>
      </p:pic>
      <p:sp>
        <p:nvSpPr>
          <p:cNvPr id="24" name="Rectángulo 23"/>
          <p:cNvSpPr/>
          <p:nvPr/>
        </p:nvSpPr>
        <p:spPr>
          <a:xfrm>
            <a:off x="1925107" y="823907"/>
            <a:ext cx="5365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1F497D"/>
                </a:solidFill>
                <a:latin typeface="Book Antiqua"/>
                <a:cs typeface="Book Antiqua"/>
              </a:rPr>
              <a:t>Analysis of the Main </a:t>
            </a:r>
            <a:r>
              <a:rPr lang="en-US" i="1" dirty="0" smtClean="0">
                <a:solidFill>
                  <a:srgbClr val="1F497D"/>
                </a:solidFill>
                <a:latin typeface="Book Antiqua"/>
                <a:cs typeface="Book Antiqua"/>
              </a:rPr>
              <a:t>Outliers: SM08</a:t>
            </a:r>
            <a:endParaRPr lang="es-ES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279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-36" y="6091775"/>
            <a:ext cx="9144000" cy="763856"/>
          </a:xfrm>
          <a:prstGeom prst="rect">
            <a:avLst/>
          </a:prstGeom>
          <a:solidFill>
            <a:srgbClr val="2D70C3">
              <a:alpha val="6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2770" tIns="26385" rIns="52770" bIns="26385" rtlCol="0" anchor="ctr"/>
          <a:lstStyle/>
          <a:p>
            <a:pPr algn="ctr"/>
            <a:endParaRPr lang="es-ES" dirty="0"/>
          </a:p>
        </p:txBody>
      </p:sp>
      <p:pic>
        <p:nvPicPr>
          <p:cNvPr id="48" name="Picture 3"/>
          <p:cNvPicPr>
            <a:picLocks noChangeAspect="1"/>
          </p:cNvPicPr>
          <p:nvPr/>
        </p:nvPicPr>
        <p:blipFill rotWithShape="1">
          <a:blip r:embed="rId2">
            <a:alphaModFix amt="6000"/>
          </a:blip>
          <a:srcRect l="14942" t="77268" r="32519" b="11675"/>
          <a:stretch/>
        </p:blipFill>
        <p:spPr>
          <a:xfrm>
            <a:off x="34599" y="6091775"/>
            <a:ext cx="9092684" cy="763856"/>
          </a:xfrm>
          <a:prstGeom prst="rect">
            <a:avLst/>
          </a:prstGeom>
          <a:ln>
            <a:noFill/>
          </a:ln>
        </p:spPr>
      </p:pic>
      <p:sp>
        <p:nvSpPr>
          <p:cNvPr id="49" name="12 CuadroTexto"/>
          <p:cNvSpPr txBox="1"/>
          <p:nvPr/>
        </p:nvSpPr>
        <p:spPr>
          <a:xfrm>
            <a:off x="-343179" y="6384414"/>
            <a:ext cx="9144000" cy="27698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ctr"/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Prediction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of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the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n-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Octanol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/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Water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Partition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Coefficients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in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the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SAMPL6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Challenge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from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MST Continuum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Solvation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Calculations</a:t>
            </a:r>
            <a:endParaRPr lang="es-ES" sz="1200" i="1" dirty="0">
              <a:solidFill>
                <a:schemeClr val="bg1"/>
              </a:solidFill>
              <a:latin typeface="Book Antiqua"/>
              <a:cs typeface="Book Antiqua"/>
            </a:endParaRPr>
          </a:p>
        </p:txBody>
      </p:sp>
      <p:cxnSp>
        <p:nvCxnSpPr>
          <p:cNvPr id="50" name="Conector recto 49"/>
          <p:cNvCxnSpPr/>
          <p:nvPr/>
        </p:nvCxnSpPr>
        <p:spPr>
          <a:xfrm>
            <a:off x="396452" y="721134"/>
            <a:ext cx="8404369" cy="0"/>
          </a:xfrm>
          <a:prstGeom prst="line">
            <a:avLst/>
          </a:prstGeom>
          <a:ln w="38100" cmpd="sng">
            <a:solidFill>
              <a:srgbClr val="17375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11 CuadroTexto"/>
          <p:cNvSpPr txBox="1"/>
          <p:nvPr/>
        </p:nvSpPr>
        <p:spPr>
          <a:xfrm rot="16200000">
            <a:off x="-3156390" y="3194109"/>
            <a:ext cx="6780047" cy="391829"/>
          </a:xfrm>
          <a:prstGeom prst="rect">
            <a:avLst/>
          </a:prstGeom>
          <a:noFill/>
        </p:spPr>
        <p:txBody>
          <a:bodyPr wrap="square" lIns="52761" tIns="26380" rIns="52761" bIns="26380" rtlCol="0">
            <a:spAutoFit/>
          </a:bodyPr>
          <a:lstStyle/>
          <a:p>
            <a:pPr algn="ctr"/>
            <a:r>
              <a:rPr lang="es-ES" sz="1100" dirty="0" smtClean="0">
                <a:solidFill>
                  <a:srgbClr val="17375E"/>
                </a:solidFill>
                <a:latin typeface="Book Antiqua"/>
                <a:cs typeface="Book Antiqua"/>
              </a:rPr>
              <a:t>SAMPL6 CHALLENGE  </a:t>
            </a:r>
          </a:p>
          <a:p>
            <a:pPr algn="ctr"/>
            <a:endParaRPr lang="es-ES" sz="1050" dirty="0">
              <a:solidFill>
                <a:schemeClr val="tx2">
                  <a:lumMod val="75000"/>
                </a:schemeClr>
              </a:solidFill>
              <a:latin typeface="Book Antiqua"/>
              <a:cs typeface="Book Antiqua"/>
            </a:endParaRPr>
          </a:p>
        </p:txBody>
      </p:sp>
      <p:sp>
        <p:nvSpPr>
          <p:cNvPr id="23" name="Rectangle 3"/>
          <p:cNvSpPr/>
          <p:nvPr/>
        </p:nvSpPr>
        <p:spPr>
          <a:xfrm>
            <a:off x="282432" y="197875"/>
            <a:ext cx="84043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 smtClean="0">
                <a:solidFill>
                  <a:schemeClr val="tx2"/>
                </a:solidFill>
                <a:latin typeface="Book Antiqua"/>
                <a:cs typeface="Book Antiqua"/>
              </a:rPr>
              <a:t>RESULTS</a:t>
            </a:r>
            <a:endParaRPr lang="es-ES_tradnl" sz="2000" b="1" dirty="0">
              <a:solidFill>
                <a:schemeClr val="tx2"/>
              </a:solidFill>
              <a:latin typeface="Book Antiqua"/>
              <a:cs typeface="Book Antiqua"/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537E9-952B-3049-8D61-96D979EBB552}" type="slidenum">
              <a:rPr lang="es-ES" sz="1400" smtClean="0">
                <a:solidFill>
                  <a:srgbClr val="FFFFFF"/>
                </a:solidFill>
                <a:latin typeface="Book Antiqua"/>
                <a:cs typeface="Book Antiqua"/>
              </a:rPr>
              <a:t>15</a:t>
            </a:fld>
            <a:endParaRPr lang="es-ES" sz="1400" dirty="0">
              <a:solidFill>
                <a:srgbClr val="FFFFFF"/>
              </a:solidFill>
              <a:latin typeface="Book Antiqua"/>
              <a:cs typeface="Book Antiqua"/>
            </a:endParaRPr>
          </a:p>
        </p:txBody>
      </p:sp>
      <p:grpSp>
        <p:nvGrpSpPr>
          <p:cNvPr id="14" name="Agrupar 13"/>
          <p:cNvGrpSpPr/>
          <p:nvPr/>
        </p:nvGrpSpPr>
        <p:grpSpPr>
          <a:xfrm>
            <a:off x="949349" y="1346200"/>
            <a:ext cx="1851306" cy="1920858"/>
            <a:chOff x="6837340" y="1352297"/>
            <a:chExt cx="1851306" cy="1920858"/>
          </a:xfrm>
        </p:grpSpPr>
        <p:pic>
          <p:nvPicPr>
            <p:cNvPr id="15" name="Imagen 14"/>
            <p:cNvPicPr>
              <a:picLocks noChangeAspect="1"/>
            </p:cNvPicPr>
            <p:nvPr/>
          </p:nvPicPr>
          <p:blipFill rotWithShape="1">
            <a:blip r:embed="rId3"/>
            <a:srcRect l="46496" t="5324" r="33636" b="50026"/>
            <a:stretch/>
          </p:blipFill>
          <p:spPr>
            <a:xfrm>
              <a:off x="6962369" y="1482257"/>
              <a:ext cx="1648419" cy="1790898"/>
            </a:xfrm>
            <a:prstGeom prst="rect">
              <a:avLst/>
            </a:prstGeom>
          </p:spPr>
        </p:pic>
        <p:sp>
          <p:nvSpPr>
            <p:cNvPr id="16" name="Elipse 15"/>
            <p:cNvSpPr/>
            <p:nvPr/>
          </p:nvSpPr>
          <p:spPr>
            <a:xfrm>
              <a:off x="6837340" y="1352297"/>
              <a:ext cx="1851306" cy="1819230"/>
            </a:xfrm>
            <a:prstGeom prst="ellipse">
              <a:avLst/>
            </a:prstGeom>
            <a:noFill/>
            <a:ln>
              <a:solidFill>
                <a:srgbClr val="EEB748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7" name="CuadroTexto 16"/>
          <p:cNvSpPr txBox="1"/>
          <p:nvPr/>
        </p:nvSpPr>
        <p:spPr>
          <a:xfrm>
            <a:off x="2337325" y="3716247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latin typeface="Book Antiqua"/>
                <a:cs typeface="Book Antiqua"/>
              </a:rPr>
              <a:t>3.10</a:t>
            </a:r>
            <a:endParaRPr lang="es-ES" dirty="0">
              <a:latin typeface="Book Antiqua"/>
              <a:cs typeface="Book Antiqua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1305541" y="3584991"/>
            <a:ext cx="8328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>
                <a:latin typeface="Book Antiqua"/>
                <a:cs typeface="Book Antiqua"/>
              </a:rPr>
              <a:t>Exptl</a:t>
            </a:r>
            <a:r>
              <a:rPr lang="es-ES" dirty="0" smtClean="0">
                <a:latin typeface="Book Antiqua"/>
                <a:cs typeface="Book Antiqua"/>
              </a:rPr>
              <a:t>.</a:t>
            </a:r>
          </a:p>
          <a:p>
            <a:r>
              <a:rPr lang="es-ES" dirty="0" smtClean="0">
                <a:latin typeface="Book Antiqua"/>
                <a:cs typeface="Book Antiqua"/>
              </a:rPr>
              <a:t>log </a:t>
            </a:r>
            <a:r>
              <a:rPr lang="es-ES" i="1" dirty="0" smtClean="0">
                <a:latin typeface="Book Antiqua"/>
                <a:cs typeface="Book Antiqua"/>
              </a:rPr>
              <a:t>P</a:t>
            </a:r>
            <a:r>
              <a:rPr lang="es-ES" baseline="-25000" dirty="0" smtClean="0">
                <a:latin typeface="Book Antiqua"/>
                <a:cs typeface="Book Antiqua"/>
              </a:rPr>
              <a:t>N</a:t>
            </a:r>
            <a:endParaRPr lang="es-ES" baseline="-25000" dirty="0">
              <a:latin typeface="Book Antiqua"/>
              <a:cs typeface="Book Antiqua"/>
            </a:endParaRP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6810" y="1346200"/>
            <a:ext cx="4485541" cy="2101796"/>
          </a:xfrm>
          <a:prstGeom prst="rect">
            <a:avLst/>
          </a:prstGeom>
        </p:spPr>
      </p:pic>
      <p:sp>
        <p:nvSpPr>
          <p:cNvPr id="24" name="Rectángulo 23"/>
          <p:cNvSpPr/>
          <p:nvPr/>
        </p:nvSpPr>
        <p:spPr>
          <a:xfrm>
            <a:off x="586978" y="5668466"/>
            <a:ext cx="39053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000" dirty="0" err="1">
                <a:latin typeface="Book Antiqua"/>
                <a:cs typeface="Book Antiqua"/>
              </a:rPr>
              <a:t>Kleinpeter</a:t>
            </a:r>
            <a:r>
              <a:rPr lang="es-ES" sz="1000" dirty="0">
                <a:latin typeface="Book Antiqua"/>
                <a:cs typeface="Book Antiqua"/>
              </a:rPr>
              <a:t>, E. (2013). </a:t>
            </a:r>
            <a:r>
              <a:rPr lang="es-ES" sz="1000" i="1" dirty="0">
                <a:latin typeface="Book Antiqua"/>
                <a:cs typeface="Book Antiqua"/>
              </a:rPr>
              <a:t>NMR </a:t>
            </a:r>
            <a:r>
              <a:rPr lang="es-ES" sz="1000" i="1" dirty="0" err="1">
                <a:latin typeface="Book Antiqua"/>
                <a:cs typeface="Book Antiqua"/>
              </a:rPr>
              <a:t>Spectroscopic</a:t>
            </a:r>
            <a:r>
              <a:rPr lang="es-ES" sz="1000" i="1" dirty="0">
                <a:latin typeface="Book Antiqua"/>
                <a:cs typeface="Book Antiqua"/>
              </a:rPr>
              <a:t> </a:t>
            </a:r>
            <a:r>
              <a:rPr lang="es-ES" sz="1000" i="1" dirty="0" err="1">
                <a:latin typeface="Book Antiqua"/>
                <a:cs typeface="Book Antiqua"/>
              </a:rPr>
              <a:t>Study</a:t>
            </a:r>
            <a:r>
              <a:rPr lang="es-ES" sz="1000" i="1" dirty="0">
                <a:latin typeface="Book Antiqua"/>
                <a:cs typeface="Book Antiqua"/>
              </a:rPr>
              <a:t> of </a:t>
            </a:r>
            <a:r>
              <a:rPr lang="es-ES" sz="1000" i="1" dirty="0" err="1">
                <a:latin typeface="Book Antiqua"/>
                <a:cs typeface="Book Antiqua"/>
              </a:rPr>
              <a:t>Tautomerism</a:t>
            </a:r>
            <a:r>
              <a:rPr lang="es-ES" sz="1000" i="1" dirty="0">
                <a:latin typeface="Book Antiqua"/>
                <a:cs typeface="Book Antiqua"/>
              </a:rPr>
              <a:t> in </a:t>
            </a:r>
            <a:r>
              <a:rPr lang="es-ES" sz="1000" i="1" dirty="0" err="1">
                <a:latin typeface="Book Antiqua"/>
                <a:cs typeface="Book Antiqua"/>
              </a:rPr>
              <a:t>Solution</a:t>
            </a:r>
            <a:r>
              <a:rPr lang="es-ES" sz="1000" i="1" dirty="0">
                <a:latin typeface="Book Antiqua"/>
                <a:cs typeface="Book Antiqua"/>
              </a:rPr>
              <a:t> and in </a:t>
            </a:r>
            <a:r>
              <a:rPr lang="es-ES" sz="1000" i="1" dirty="0" err="1">
                <a:latin typeface="Book Antiqua"/>
                <a:cs typeface="Book Antiqua"/>
              </a:rPr>
              <a:t>the</a:t>
            </a:r>
            <a:r>
              <a:rPr lang="es-ES" sz="1000" i="1" dirty="0">
                <a:latin typeface="Book Antiqua"/>
                <a:cs typeface="Book Antiqua"/>
              </a:rPr>
              <a:t> Solid </a:t>
            </a:r>
            <a:r>
              <a:rPr lang="es-ES" sz="1000" i="1" dirty="0" err="1">
                <a:latin typeface="Book Antiqua"/>
                <a:cs typeface="Book Antiqua"/>
              </a:rPr>
              <a:t>State</a:t>
            </a:r>
            <a:r>
              <a:rPr lang="es-ES" sz="1000" i="1" dirty="0">
                <a:latin typeface="Book Antiqua"/>
                <a:cs typeface="Book Antiqua"/>
              </a:rPr>
              <a:t>. </a:t>
            </a:r>
            <a:r>
              <a:rPr lang="es-ES" sz="1000" i="1" dirty="0" err="1">
                <a:latin typeface="Book Antiqua"/>
                <a:cs typeface="Book Antiqua"/>
              </a:rPr>
              <a:t>Tautomerism</a:t>
            </a:r>
            <a:r>
              <a:rPr lang="es-ES" sz="1000" i="1" dirty="0">
                <a:latin typeface="Book Antiqua"/>
                <a:cs typeface="Book Antiqua"/>
              </a:rPr>
              <a:t>, 103–143.</a:t>
            </a:r>
            <a:endParaRPr lang="es-ES" sz="1000" dirty="0">
              <a:latin typeface="Book Antiqua"/>
              <a:cs typeface="Book Antiqua"/>
            </a:endParaRPr>
          </a:p>
        </p:txBody>
      </p:sp>
      <p:pic>
        <p:nvPicPr>
          <p:cNvPr id="25" name="Imagen 24" descr="Screen Shot 2019-08-21 at 00.43.2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682" y="4179380"/>
            <a:ext cx="3218175" cy="1447327"/>
          </a:xfrm>
          <a:prstGeom prst="rect">
            <a:avLst/>
          </a:prstGeom>
        </p:spPr>
      </p:pic>
      <p:sp>
        <p:nvSpPr>
          <p:cNvPr id="26" name="Rectángulo 25"/>
          <p:cNvSpPr/>
          <p:nvPr/>
        </p:nvSpPr>
        <p:spPr>
          <a:xfrm>
            <a:off x="5153175" y="5514578"/>
            <a:ext cx="389071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00" dirty="0" smtClean="0">
                <a:latin typeface="Book Antiqua"/>
                <a:cs typeface="Book Antiqua"/>
              </a:rPr>
              <a:t>Carey, A.R</a:t>
            </a:r>
            <a:r>
              <a:rPr lang="es-ES" sz="1000" i="1" dirty="0" smtClean="0">
                <a:latin typeface="Book Antiqua"/>
                <a:cs typeface="Book Antiqua"/>
              </a:rPr>
              <a:t> et al. </a:t>
            </a:r>
            <a:r>
              <a:rPr lang="es-ES" sz="1000" dirty="0" err="1" smtClean="0">
                <a:latin typeface="Book Antiqua"/>
                <a:cs typeface="Book Antiqua"/>
              </a:rPr>
              <a:t>Keto</a:t>
            </a:r>
            <a:r>
              <a:rPr lang="es-ES" sz="1000" dirty="0" err="1">
                <a:latin typeface="Book Antiqua"/>
                <a:cs typeface="Book Antiqua"/>
              </a:rPr>
              <a:t>-Enol</a:t>
            </a:r>
            <a:r>
              <a:rPr lang="es-ES" sz="1000" dirty="0">
                <a:latin typeface="Book Antiqua"/>
                <a:cs typeface="Book Antiqua"/>
              </a:rPr>
              <a:t> and </a:t>
            </a:r>
            <a:r>
              <a:rPr lang="es-ES" sz="1000" dirty="0" err="1">
                <a:latin typeface="Book Antiqua"/>
                <a:cs typeface="Book Antiqua"/>
              </a:rPr>
              <a:t>Imine-Enamine</a:t>
            </a:r>
            <a:r>
              <a:rPr lang="es-ES" sz="1000" dirty="0">
                <a:latin typeface="Book Antiqua"/>
                <a:cs typeface="Book Antiqua"/>
              </a:rPr>
              <a:t> </a:t>
            </a:r>
            <a:r>
              <a:rPr lang="es-ES" sz="1000" dirty="0" err="1">
                <a:latin typeface="Book Antiqua"/>
                <a:cs typeface="Book Antiqua"/>
              </a:rPr>
              <a:t>Tautomerism</a:t>
            </a:r>
            <a:r>
              <a:rPr lang="es-ES" sz="1000" dirty="0">
                <a:latin typeface="Book Antiqua"/>
                <a:cs typeface="Book Antiqua"/>
              </a:rPr>
              <a:t> of 2-, 3- and </a:t>
            </a:r>
            <a:r>
              <a:rPr lang="es-ES" sz="1000" dirty="0" smtClean="0">
                <a:latin typeface="Book Antiqua"/>
                <a:cs typeface="Book Antiqua"/>
              </a:rPr>
              <a:t>4 </a:t>
            </a:r>
            <a:r>
              <a:rPr lang="es-ES" sz="1000" dirty="0" err="1" smtClean="0">
                <a:latin typeface="Book Antiqua"/>
                <a:cs typeface="Book Antiqua"/>
              </a:rPr>
              <a:t>Phenacylpyridines</a:t>
            </a:r>
            <a:r>
              <a:rPr lang="es-ES" sz="1000" dirty="0" smtClean="0">
                <a:latin typeface="Book Antiqua"/>
                <a:cs typeface="Book Antiqua"/>
              </a:rPr>
              <a:t>. </a:t>
            </a:r>
            <a:r>
              <a:rPr lang="es-ES" sz="1000" i="1" dirty="0">
                <a:latin typeface="Book Antiqua"/>
                <a:cs typeface="Book Antiqua"/>
              </a:rPr>
              <a:t>. J. </a:t>
            </a:r>
            <a:r>
              <a:rPr lang="es-ES" sz="1000" i="1" dirty="0" err="1">
                <a:latin typeface="Book Antiqua"/>
                <a:cs typeface="Book Antiqua"/>
              </a:rPr>
              <a:t>Chem</a:t>
            </a:r>
            <a:r>
              <a:rPr lang="es-ES" sz="1000" i="1" dirty="0">
                <a:latin typeface="Book Antiqua"/>
                <a:cs typeface="Book Antiqua"/>
              </a:rPr>
              <a:t>. Soc. </a:t>
            </a:r>
            <a:r>
              <a:rPr lang="es-ES" sz="1000" i="1" dirty="0" err="1">
                <a:latin typeface="Book Antiqua"/>
                <a:cs typeface="Book Antiqua"/>
              </a:rPr>
              <a:t>Perkin</a:t>
            </a:r>
            <a:r>
              <a:rPr lang="es-ES" sz="1000" i="1" dirty="0">
                <a:latin typeface="Book Antiqua"/>
                <a:cs typeface="Book Antiqua"/>
              </a:rPr>
              <a:t> </a:t>
            </a:r>
            <a:r>
              <a:rPr lang="es-ES" sz="1000" i="1" dirty="0" err="1">
                <a:latin typeface="Book Antiqua"/>
                <a:cs typeface="Book Antiqua"/>
              </a:rPr>
              <a:t>Trans</a:t>
            </a:r>
            <a:r>
              <a:rPr lang="es-ES" sz="1000" i="1" dirty="0">
                <a:latin typeface="Book Antiqua"/>
                <a:cs typeface="Book Antiqua"/>
              </a:rPr>
              <a:t>. </a:t>
            </a:r>
            <a:r>
              <a:rPr lang="es-ES" sz="1000" i="1" dirty="0" smtClean="0">
                <a:latin typeface="Book Antiqua"/>
                <a:cs typeface="Book Antiqua"/>
              </a:rPr>
              <a:t>2</a:t>
            </a:r>
            <a:r>
              <a:rPr lang="es-ES" sz="1000" dirty="0" smtClean="0">
                <a:latin typeface="Book Antiqua"/>
                <a:cs typeface="Book Antiqua"/>
              </a:rPr>
              <a:t>. 1993, 2285-2296</a:t>
            </a:r>
            <a:endParaRPr lang="es-ES" sz="1000" dirty="0">
              <a:latin typeface="Book Antiqua"/>
              <a:cs typeface="Book Antiqua"/>
            </a:endParaRPr>
          </a:p>
        </p:txBody>
      </p:sp>
      <p:pic>
        <p:nvPicPr>
          <p:cNvPr id="4" name="Imagen 3" descr="Screen Shot 2019-08-21 at 00.56.08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2" y="4479897"/>
            <a:ext cx="4480560" cy="1146810"/>
          </a:xfrm>
          <a:prstGeom prst="rect">
            <a:avLst/>
          </a:prstGeom>
        </p:spPr>
      </p:pic>
      <p:sp>
        <p:nvSpPr>
          <p:cNvPr id="27" name="Elipse 26"/>
          <p:cNvSpPr/>
          <p:nvPr/>
        </p:nvSpPr>
        <p:spPr>
          <a:xfrm>
            <a:off x="146932" y="4273080"/>
            <a:ext cx="1563796" cy="1395386"/>
          </a:xfrm>
          <a:prstGeom prst="ellipse">
            <a:avLst/>
          </a:prstGeom>
          <a:noFill/>
          <a:ln>
            <a:solidFill>
              <a:srgbClr val="EEB74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Elipse 27"/>
          <p:cNvSpPr/>
          <p:nvPr/>
        </p:nvSpPr>
        <p:spPr>
          <a:xfrm>
            <a:off x="6553200" y="4179380"/>
            <a:ext cx="1087353" cy="1395386"/>
          </a:xfrm>
          <a:prstGeom prst="ellipse">
            <a:avLst/>
          </a:prstGeom>
          <a:noFill/>
          <a:ln>
            <a:solidFill>
              <a:srgbClr val="EEB74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Rectángulo 28"/>
          <p:cNvSpPr/>
          <p:nvPr/>
        </p:nvSpPr>
        <p:spPr>
          <a:xfrm>
            <a:off x="1925107" y="823907"/>
            <a:ext cx="5365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1F497D"/>
                </a:solidFill>
                <a:latin typeface="Book Antiqua"/>
                <a:cs typeface="Book Antiqua"/>
              </a:rPr>
              <a:t>Analysis of the Main </a:t>
            </a:r>
            <a:r>
              <a:rPr lang="en-US" i="1" dirty="0" smtClean="0">
                <a:solidFill>
                  <a:srgbClr val="1F497D"/>
                </a:solidFill>
                <a:latin typeface="Book Antiqua"/>
                <a:cs typeface="Book Antiqua"/>
              </a:rPr>
              <a:t>Outliers: SM08</a:t>
            </a:r>
            <a:endParaRPr lang="es-ES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279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-36" y="6091775"/>
            <a:ext cx="9144000" cy="763856"/>
          </a:xfrm>
          <a:prstGeom prst="rect">
            <a:avLst/>
          </a:prstGeom>
          <a:solidFill>
            <a:srgbClr val="2D70C3">
              <a:alpha val="6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2770" tIns="26385" rIns="52770" bIns="26385" rtlCol="0" anchor="ctr"/>
          <a:lstStyle/>
          <a:p>
            <a:pPr algn="ctr"/>
            <a:endParaRPr lang="es-ES" dirty="0"/>
          </a:p>
        </p:txBody>
      </p:sp>
      <p:pic>
        <p:nvPicPr>
          <p:cNvPr id="48" name="Picture 3"/>
          <p:cNvPicPr>
            <a:picLocks noChangeAspect="1"/>
          </p:cNvPicPr>
          <p:nvPr/>
        </p:nvPicPr>
        <p:blipFill rotWithShape="1">
          <a:blip r:embed="rId2">
            <a:alphaModFix amt="6000"/>
          </a:blip>
          <a:srcRect l="14942" t="77268" r="32519" b="11675"/>
          <a:stretch/>
        </p:blipFill>
        <p:spPr>
          <a:xfrm>
            <a:off x="34599" y="6091775"/>
            <a:ext cx="9092684" cy="763856"/>
          </a:xfrm>
          <a:prstGeom prst="rect">
            <a:avLst/>
          </a:prstGeom>
          <a:ln>
            <a:noFill/>
          </a:ln>
        </p:spPr>
      </p:pic>
      <p:sp>
        <p:nvSpPr>
          <p:cNvPr id="49" name="12 CuadroTexto"/>
          <p:cNvSpPr txBox="1"/>
          <p:nvPr/>
        </p:nvSpPr>
        <p:spPr>
          <a:xfrm>
            <a:off x="-343179" y="6384414"/>
            <a:ext cx="9144000" cy="27698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ctr"/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Prediction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of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the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n-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Octanol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/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Water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Partition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Coefficients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in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the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SAMPL6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Challenge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from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MST Continuum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Solvation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Calculations</a:t>
            </a:r>
            <a:endParaRPr lang="es-ES" sz="1200" i="1" dirty="0">
              <a:solidFill>
                <a:schemeClr val="bg1"/>
              </a:solidFill>
              <a:latin typeface="Book Antiqua"/>
              <a:cs typeface="Book Antiqua"/>
            </a:endParaRPr>
          </a:p>
        </p:txBody>
      </p:sp>
      <p:cxnSp>
        <p:nvCxnSpPr>
          <p:cNvPr id="50" name="Conector recto 49"/>
          <p:cNvCxnSpPr/>
          <p:nvPr/>
        </p:nvCxnSpPr>
        <p:spPr>
          <a:xfrm>
            <a:off x="396452" y="721134"/>
            <a:ext cx="8404369" cy="0"/>
          </a:xfrm>
          <a:prstGeom prst="line">
            <a:avLst/>
          </a:prstGeom>
          <a:ln w="38100" cmpd="sng">
            <a:solidFill>
              <a:srgbClr val="17375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11 CuadroTexto"/>
          <p:cNvSpPr txBox="1"/>
          <p:nvPr/>
        </p:nvSpPr>
        <p:spPr>
          <a:xfrm rot="16200000">
            <a:off x="-3156390" y="3194109"/>
            <a:ext cx="6780047" cy="391829"/>
          </a:xfrm>
          <a:prstGeom prst="rect">
            <a:avLst/>
          </a:prstGeom>
          <a:noFill/>
        </p:spPr>
        <p:txBody>
          <a:bodyPr wrap="square" lIns="52761" tIns="26380" rIns="52761" bIns="26380" rtlCol="0">
            <a:spAutoFit/>
          </a:bodyPr>
          <a:lstStyle/>
          <a:p>
            <a:pPr algn="ctr"/>
            <a:r>
              <a:rPr lang="es-ES" sz="1100" dirty="0" smtClean="0">
                <a:solidFill>
                  <a:srgbClr val="17375E"/>
                </a:solidFill>
                <a:latin typeface="Book Antiqua"/>
                <a:cs typeface="Book Antiqua"/>
              </a:rPr>
              <a:t>SAMPL6 CHALLENGE  </a:t>
            </a:r>
          </a:p>
          <a:p>
            <a:pPr algn="ctr"/>
            <a:endParaRPr lang="es-ES" sz="1050" dirty="0">
              <a:solidFill>
                <a:schemeClr val="tx2">
                  <a:lumMod val="75000"/>
                </a:schemeClr>
              </a:solidFill>
              <a:latin typeface="Book Antiqua"/>
              <a:cs typeface="Book Antiqua"/>
            </a:endParaRPr>
          </a:p>
        </p:txBody>
      </p:sp>
      <p:sp>
        <p:nvSpPr>
          <p:cNvPr id="23" name="Rectangle 3"/>
          <p:cNvSpPr/>
          <p:nvPr/>
        </p:nvSpPr>
        <p:spPr>
          <a:xfrm>
            <a:off x="282432" y="197875"/>
            <a:ext cx="84043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 smtClean="0">
                <a:solidFill>
                  <a:schemeClr val="tx2"/>
                </a:solidFill>
                <a:latin typeface="Book Antiqua"/>
                <a:cs typeface="Book Antiqua"/>
              </a:rPr>
              <a:t>RESULTS</a:t>
            </a:r>
            <a:endParaRPr lang="es-ES_tradnl" sz="2000" b="1" dirty="0">
              <a:solidFill>
                <a:schemeClr val="tx2"/>
              </a:solidFill>
              <a:latin typeface="Book Antiqua"/>
              <a:cs typeface="Book Antiqua"/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537E9-952B-3049-8D61-96D979EBB552}" type="slidenum">
              <a:rPr lang="es-ES" sz="1400" smtClean="0">
                <a:solidFill>
                  <a:srgbClr val="FFFFFF"/>
                </a:solidFill>
                <a:latin typeface="Book Antiqua"/>
                <a:cs typeface="Book Antiqua"/>
              </a:rPr>
              <a:t>16</a:t>
            </a:fld>
            <a:endParaRPr lang="es-ES" sz="1400" dirty="0">
              <a:solidFill>
                <a:srgbClr val="FFFFFF"/>
              </a:solidFill>
              <a:latin typeface="Book Antiqua"/>
              <a:cs typeface="Book Antiqua"/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1925107" y="823907"/>
            <a:ext cx="5365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1F497D"/>
                </a:solidFill>
                <a:latin typeface="Book Antiqua"/>
                <a:cs typeface="Book Antiqua"/>
              </a:rPr>
              <a:t>Analysis of the Main </a:t>
            </a:r>
            <a:r>
              <a:rPr lang="en-US" i="1" dirty="0" smtClean="0">
                <a:solidFill>
                  <a:srgbClr val="1F497D"/>
                </a:solidFill>
                <a:latin typeface="Book Antiqua"/>
                <a:cs typeface="Book Antiqua"/>
              </a:rPr>
              <a:t>Outliers: SM13</a:t>
            </a:r>
            <a:endParaRPr lang="es-ES" dirty="0">
              <a:solidFill>
                <a:srgbClr val="1F497D"/>
              </a:solidFill>
            </a:endParaRPr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 rotWithShape="1">
          <a:blip r:embed="rId3"/>
          <a:srcRect l="65797" t="7073" r="16615" b="50824"/>
          <a:stretch/>
        </p:blipFill>
        <p:spPr>
          <a:xfrm>
            <a:off x="7341564" y="1875400"/>
            <a:ext cx="1459257" cy="1688748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 rotWithShape="1">
          <a:blip r:embed="rId4"/>
          <a:srcRect l="7069" t="18936" r="8378" b="7942"/>
          <a:stretch/>
        </p:blipFill>
        <p:spPr>
          <a:xfrm>
            <a:off x="282432" y="1875400"/>
            <a:ext cx="4510123" cy="3900284"/>
          </a:xfrm>
          <a:prstGeom prst="rect">
            <a:avLst/>
          </a:prstGeom>
        </p:spPr>
      </p:pic>
      <p:grpSp>
        <p:nvGrpSpPr>
          <p:cNvPr id="32" name="Agrupar 31"/>
          <p:cNvGrpSpPr/>
          <p:nvPr/>
        </p:nvGrpSpPr>
        <p:grpSpPr>
          <a:xfrm>
            <a:off x="5402754" y="1671875"/>
            <a:ext cx="1851306" cy="1892273"/>
            <a:chOff x="6759482" y="3563311"/>
            <a:chExt cx="1851306" cy="1892273"/>
          </a:xfrm>
        </p:grpSpPr>
        <p:pic>
          <p:nvPicPr>
            <p:cNvPr id="33" name="Imagen 32"/>
            <p:cNvPicPr>
              <a:picLocks noChangeAspect="1"/>
            </p:cNvPicPr>
            <p:nvPr/>
          </p:nvPicPr>
          <p:blipFill rotWithShape="1">
            <a:blip r:embed="rId3"/>
            <a:srcRect l="20863" t="54133" r="64571"/>
            <a:stretch/>
          </p:blipFill>
          <p:spPr>
            <a:xfrm>
              <a:off x="7042297" y="3615875"/>
              <a:ext cx="1208501" cy="1839709"/>
            </a:xfrm>
            <a:prstGeom prst="rect">
              <a:avLst/>
            </a:prstGeom>
          </p:spPr>
        </p:pic>
        <p:sp>
          <p:nvSpPr>
            <p:cNvPr id="34" name="Elipse 33"/>
            <p:cNvSpPr/>
            <p:nvPr/>
          </p:nvSpPr>
          <p:spPr>
            <a:xfrm>
              <a:off x="6759482" y="3563311"/>
              <a:ext cx="1851306" cy="1819230"/>
            </a:xfrm>
            <a:prstGeom prst="ellipse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35" name="CuadroTexto 34"/>
          <p:cNvSpPr txBox="1"/>
          <p:nvPr/>
        </p:nvSpPr>
        <p:spPr>
          <a:xfrm>
            <a:off x="5941064" y="3748814"/>
            <a:ext cx="2435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latin typeface="Book Antiqua"/>
                <a:cs typeface="Book Antiqua"/>
              </a:rPr>
              <a:t>2.92                        3.03</a:t>
            </a:r>
            <a:endParaRPr lang="es-ES" dirty="0">
              <a:latin typeface="Book Antiqua"/>
              <a:cs typeface="Book Antiqua"/>
            </a:endParaRPr>
          </a:p>
        </p:txBody>
      </p:sp>
      <p:sp>
        <p:nvSpPr>
          <p:cNvPr id="36" name="CuadroTexto 35"/>
          <p:cNvSpPr txBox="1"/>
          <p:nvPr/>
        </p:nvSpPr>
        <p:spPr>
          <a:xfrm>
            <a:off x="5007209" y="3620171"/>
            <a:ext cx="8328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>
                <a:latin typeface="Book Antiqua"/>
                <a:cs typeface="Book Antiqua"/>
              </a:rPr>
              <a:t>Exptl</a:t>
            </a:r>
            <a:r>
              <a:rPr lang="es-ES" dirty="0" smtClean="0">
                <a:latin typeface="Book Antiqua"/>
                <a:cs typeface="Book Antiqua"/>
              </a:rPr>
              <a:t>.</a:t>
            </a:r>
          </a:p>
          <a:p>
            <a:r>
              <a:rPr lang="es-ES" dirty="0" smtClean="0">
                <a:latin typeface="Book Antiqua"/>
                <a:cs typeface="Book Antiqua"/>
              </a:rPr>
              <a:t>log </a:t>
            </a:r>
            <a:r>
              <a:rPr lang="es-ES" i="1" dirty="0" smtClean="0">
                <a:latin typeface="Book Antiqua"/>
                <a:cs typeface="Book Antiqua"/>
              </a:rPr>
              <a:t>P</a:t>
            </a:r>
            <a:r>
              <a:rPr lang="es-ES" baseline="-25000" dirty="0" smtClean="0">
                <a:latin typeface="Book Antiqua"/>
                <a:cs typeface="Book Antiqua"/>
              </a:rPr>
              <a:t>N</a:t>
            </a:r>
            <a:endParaRPr lang="es-ES" baseline="-25000" dirty="0">
              <a:latin typeface="Book Antiqua"/>
              <a:cs typeface="Book Antiqua"/>
            </a:endParaRPr>
          </a:p>
        </p:txBody>
      </p:sp>
      <p:sp>
        <p:nvSpPr>
          <p:cNvPr id="37" name="CuadroTexto 36"/>
          <p:cNvSpPr txBox="1"/>
          <p:nvPr/>
        </p:nvSpPr>
        <p:spPr>
          <a:xfrm>
            <a:off x="4965468" y="4266502"/>
            <a:ext cx="874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latin typeface="Book Antiqua"/>
                <a:cs typeface="Book Antiqua"/>
              </a:rPr>
              <a:t>Comp.</a:t>
            </a:r>
          </a:p>
          <a:p>
            <a:r>
              <a:rPr lang="es-ES" dirty="0" smtClean="0">
                <a:latin typeface="Book Antiqua"/>
                <a:cs typeface="Book Antiqua"/>
              </a:rPr>
              <a:t>log </a:t>
            </a:r>
            <a:r>
              <a:rPr lang="es-ES" i="1" dirty="0" smtClean="0">
                <a:latin typeface="Book Antiqua"/>
                <a:cs typeface="Book Antiqua"/>
              </a:rPr>
              <a:t>P</a:t>
            </a:r>
            <a:r>
              <a:rPr lang="es-ES" baseline="-25000" dirty="0" smtClean="0">
                <a:latin typeface="Book Antiqua"/>
                <a:cs typeface="Book Antiqua"/>
              </a:rPr>
              <a:t>N</a:t>
            </a:r>
            <a:endParaRPr lang="es-ES" baseline="-25000" dirty="0">
              <a:latin typeface="Book Antiqua"/>
              <a:cs typeface="Book Antiqua"/>
            </a:endParaRPr>
          </a:p>
        </p:txBody>
      </p:sp>
      <p:sp>
        <p:nvSpPr>
          <p:cNvPr id="38" name="CuadroTexto 37"/>
          <p:cNvSpPr txBox="1"/>
          <p:nvPr/>
        </p:nvSpPr>
        <p:spPr>
          <a:xfrm>
            <a:off x="5941064" y="4424885"/>
            <a:ext cx="2435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latin typeface="Book Antiqua"/>
                <a:cs typeface="Book Antiqua"/>
              </a:rPr>
              <a:t>4.28                        3.21</a:t>
            </a:r>
            <a:endParaRPr lang="es-ES" dirty="0">
              <a:latin typeface="Book Antiqua"/>
              <a:cs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1726874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-36" y="6091775"/>
            <a:ext cx="9144000" cy="763856"/>
          </a:xfrm>
          <a:prstGeom prst="rect">
            <a:avLst/>
          </a:prstGeom>
          <a:solidFill>
            <a:srgbClr val="2D70C3">
              <a:alpha val="6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2770" tIns="26385" rIns="52770" bIns="26385" rtlCol="0" anchor="ctr"/>
          <a:lstStyle/>
          <a:p>
            <a:pPr algn="ctr"/>
            <a:endParaRPr lang="es-ES" dirty="0"/>
          </a:p>
        </p:txBody>
      </p:sp>
      <p:pic>
        <p:nvPicPr>
          <p:cNvPr id="48" name="Picture 3"/>
          <p:cNvPicPr>
            <a:picLocks noChangeAspect="1"/>
          </p:cNvPicPr>
          <p:nvPr/>
        </p:nvPicPr>
        <p:blipFill rotWithShape="1">
          <a:blip r:embed="rId2">
            <a:alphaModFix amt="6000"/>
          </a:blip>
          <a:srcRect l="14942" t="77268" r="32519" b="11675"/>
          <a:stretch/>
        </p:blipFill>
        <p:spPr>
          <a:xfrm>
            <a:off x="34599" y="6091775"/>
            <a:ext cx="9092684" cy="763856"/>
          </a:xfrm>
          <a:prstGeom prst="rect">
            <a:avLst/>
          </a:prstGeom>
          <a:ln>
            <a:noFill/>
          </a:ln>
        </p:spPr>
      </p:pic>
      <p:sp>
        <p:nvSpPr>
          <p:cNvPr id="49" name="12 CuadroTexto"/>
          <p:cNvSpPr txBox="1"/>
          <p:nvPr/>
        </p:nvSpPr>
        <p:spPr>
          <a:xfrm>
            <a:off x="-343179" y="6384414"/>
            <a:ext cx="9144000" cy="27698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ctr"/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Prediction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of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the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n-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Octanol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/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Water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Partition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Coefficients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in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the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SAMPL6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Challenge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from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MST Continuum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Solvation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Calculations</a:t>
            </a:r>
            <a:endParaRPr lang="es-ES" sz="1200" i="1" dirty="0">
              <a:solidFill>
                <a:schemeClr val="bg1"/>
              </a:solidFill>
              <a:latin typeface="Book Antiqua"/>
              <a:cs typeface="Book Antiqua"/>
            </a:endParaRPr>
          </a:p>
        </p:txBody>
      </p:sp>
      <p:cxnSp>
        <p:nvCxnSpPr>
          <p:cNvPr id="50" name="Conector recto 49"/>
          <p:cNvCxnSpPr/>
          <p:nvPr/>
        </p:nvCxnSpPr>
        <p:spPr>
          <a:xfrm>
            <a:off x="396452" y="721134"/>
            <a:ext cx="8404369" cy="0"/>
          </a:xfrm>
          <a:prstGeom prst="line">
            <a:avLst/>
          </a:prstGeom>
          <a:ln w="38100" cmpd="sng">
            <a:solidFill>
              <a:srgbClr val="17375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11 CuadroTexto"/>
          <p:cNvSpPr txBox="1"/>
          <p:nvPr/>
        </p:nvSpPr>
        <p:spPr>
          <a:xfrm rot="16200000">
            <a:off x="-3156390" y="3194109"/>
            <a:ext cx="6780047" cy="391829"/>
          </a:xfrm>
          <a:prstGeom prst="rect">
            <a:avLst/>
          </a:prstGeom>
          <a:noFill/>
        </p:spPr>
        <p:txBody>
          <a:bodyPr wrap="square" lIns="52761" tIns="26380" rIns="52761" bIns="26380" rtlCol="0">
            <a:spAutoFit/>
          </a:bodyPr>
          <a:lstStyle/>
          <a:p>
            <a:pPr algn="ctr"/>
            <a:r>
              <a:rPr lang="es-ES" sz="1100" dirty="0" smtClean="0">
                <a:solidFill>
                  <a:srgbClr val="17375E"/>
                </a:solidFill>
                <a:latin typeface="Book Antiqua"/>
                <a:cs typeface="Book Antiqua"/>
              </a:rPr>
              <a:t>SAMPL6 CHALLENGE  </a:t>
            </a:r>
          </a:p>
          <a:p>
            <a:pPr algn="ctr"/>
            <a:endParaRPr lang="es-ES" sz="1050" dirty="0">
              <a:solidFill>
                <a:schemeClr val="tx2">
                  <a:lumMod val="75000"/>
                </a:schemeClr>
              </a:solidFill>
              <a:latin typeface="Book Antiqua"/>
              <a:cs typeface="Book Antiqua"/>
            </a:endParaRPr>
          </a:p>
        </p:txBody>
      </p:sp>
      <p:sp>
        <p:nvSpPr>
          <p:cNvPr id="23" name="Rectangle 3"/>
          <p:cNvSpPr/>
          <p:nvPr/>
        </p:nvSpPr>
        <p:spPr>
          <a:xfrm>
            <a:off x="282432" y="197875"/>
            <a:ext cx="84043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 smtClean="0">
                <a:solidFill>
                  <a:schemeClr val="tx2"/>
                </a:solidFill>
                <a:latin typeface="Book Antiqua"/>
                <a:cs typeface="Book Antiqua"/>
              </a:rPr>
              <a:t>RESULTS</a:t>
            </a:r>
            <a:endParaRPr lang="es-ES_tradnl" sz="2000" b="1" dirty="0">
              <a:solidFill>
                <a:schemeClr val="tx2"/>
              </a:solidFill>
              <a:latin typeface="Book Antiqua"/>
              <a:cs typeface="Book Antiqua"/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537E9-952B-3049-8D61-96D979EBB552}" type="slidenum">
              <a:rPr lang="es-ES" sz="1400" smtClean="0">
                <a:solidFill>
                  <a:srgbClr val="FFFFFF"/>
                </a:solidFill>
                <a:latin typeface="Book Antiqua"/>
                <a:cs typeface="Book Antiqua"/>
              </a:rPr>
              <a:t>17</a:t>
            </a:fld>
            <a:endParaRPr lang="es-ES" sz="1400" dirty="0">
              <a:solidFill>
                <a:srgbClr val="FFFFFF"/>
              </a:solidFill>
              <a:latin typeface="Book Antiqua"/>
              <a:cs typeface="Book Antiqua"/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1925107" y="823907"/>
            <a:ext cx="5365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1F497D"/>
                </a:solidFill>
                <a:latin typeface="Book Antiqua"/>
                <a:cs typeface="Book Antiqua"/>
              </a:rPr>
              <a:t>Analysis of the Main </a:t>
            </a:r>
            <a:r>
              <a:rPr lang="en-US" i="1" dirty="0" smtClean="0">
                <a:solidFill>
                  <a:srgbClr val="1F497D"/>
                </a:solidFill>
                <a:latin typeface="Book Antiqua"/>
                <a:cs typeface="Book Antiqua"/>
              </a:rPr>
              <a:t>Outliers: SM13</a:t>
            </a:r>
            <a:endParaRPr lang="es-ES" dirty="0">
              <a:solidFill>
                <a:srgbClr val="1F497D"/>
              </a:solidFill>
            </a:endParaRP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950216"/>
              </p:ext>
            </p:extLst>
          </p:nvPr>
        </p:nvGraphicFramePr>
        <p:xfrm>
          <a:off x="896572" y="2175118"/>
          <a:ext cx="4297892" cy="3077797"/>
        </p:xfrm>
        <a:graphic>
          <a:graphicData uri="http://schemas.openxmlformats.org/drawingml/2006/table">
            <a:tbl>
              <a:tblPr/>
              <a:tblGrid>
                <a:gridCol w="1074473"/>
                <a:gridCol w="1074473"/>
                <a:gridCol w="1074473"/>
                <a:gridCol w="1074473"/>
              </a:tblGrid>
              <a:tr h="434843">
                <a:tc>
                  <a:txBody>
                    <a:bodyPr/>
                    <a:lstStyle/>
                    <a:p>
                      <a:pPr algn="ctr" fontAlgn="ctr"/>
                      <a:endParaRPr lang="es-ES_tradnl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Book Antiqua"/>
                        <a:cs typeface="Book Antiqua"/>
                      </a:endParaRPr>
                    </a:p>
                    <a:p>
                      <a:pPr algn="ctr" fontAlgn="ctr"/>
                      <a:r>
                        <a:rPr lang="es-ES_tradnl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Book Antiqua"/>
                          <a:cs typeface="Book Antiqua"/>
                        </a:rPr>
                        <a:t>water</a:t>
                      </a:r>
                      <a:endParaRPr lang="es-ES_tradnl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Book Antiqua"/>
                        <a:cs typeface="Book Antiqua"/>
                      </a:endParaRPr>
                    </a:p>
                    <a:p>
                      <a:pPr algn="ctr" fontAlgn="ctr"/>
                      <a:r>
                        <a:rPr lang="mr-IN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ook Antiqua"/>
                          <a:cs typeface="Book Antiqua"/>
                        </a:rPr>
                        <a:t>(</a:t>
                      </a:r>
                      <a:r>
                        <a:rPr lang="mr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/>
                          <a:cs typeface="Book Antiqua"/>
                        </a:rPr>
                        <a:t>V</a:t>
                      </a:r>
                      <a:r>
                        <a:rPr lang="mr-IN" sz="16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Book Antiqua"/>
                          <a:cs typeface="Book Antiqua"/>
                        </a:rPr>
                        <a:t>w</a:t>
                      </a:r>
                      <a:r>
                        <a:rPr lang="mr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/>
                          <a:cs typeface="Book Antiqua"/>
                        </a:rPr>
                        <a:t>, mL)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_tradnl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Book Antiqua"/>
                        <a:cs typeface="Book Antiqua"/>
                      </a:endParaRPr>
                    </a:p>
                    <a:p>
                      <a:pPr algn="ctr" fontAlgn="ctr"/>
                      <a:r>
                        <a:rPr lang="es-ES_tradnl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ook Antiqua"/>
                          <a:cs typeface="Book Antiqua"/>
                        </a:rPr>
                        <a:t>n-</a:t>
                      </a:r>
                      <a:r>
                        <a:rPr lang="es-ES_tradnl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Book Antiqua"/>
                          <a:cs typeface="Book Antiqua"/>
                        </a:rPr>
                        <a:t>octanol</a:t>
                      </a:r>
                      <a:endParaRPr lang="es-ES_tradnl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Book Antiqua"/>
                        <a:cs typeface="Book Antiqua"/>
                      </a:endParaRPr>
                    </a:p>
                    <a:p>
                      <a:pPr algn="ctr" fontAlgn="ctr"/>
                      <a:r>
                        <a:rPr lang="mr-IN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ook Antiqua"/>
                          <a:cs typeface="Book Antiqua"/>
                        </a:rPr>
                        <a:t>(</a:t>
                      </a:r>
                      <a:r>
                        <a:rPr lang="mr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/>
                          <a:cs typeface="Book Antiqua"/>
                        </a:rPr>
                        <a:t>V</a:t>
                      </a:r>
                      <a:r>
                        <a:rPr lang="mr-IN" sz="16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Book Antiqua"/>
                          <a:cs typeface="Book Antiqua"/>
                        </a:rPr>
                        <a:t>o</a:t>
                      </a:r>
                      <a:r>
                        <a:rPr lang="mr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/>
                          <a:cs typeface="Book Antiqua"/>
                        </a:rPr>
                        <a:t>, mL)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_tradnl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Book Antiqua"/>
                        <a:cs typeface="Book Antiqua"/>
                      </a:endParaRPr>
                    </a:p>
                    <a:p>
                      <a:pPr algn="ctr" fontAlgn="ctr"/>
                      <a:r>
                        <a:rPr lang="es-ES_tradnl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ook Antiqua"/>
                          <a:cs typeface="Book Antiqua"/>
                        </a:rPr>
                        <a:t>ratio</a:t>
                      </a:r>
                    </a:p>
                    <a:p>
                      <a:pPr algn="ctr" fontAlgn="ctr"/>
                      <a:r>
                        <a:rPr lang="mr-IN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ook Antiqua"/>
                          <a:cs typeface="Book Antiqua"/>
                        </a:rPr>
                        <a:t>(</a:t>
                      </a:r>
                      <a:r>
                        <a:rPr lang="mr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/>
                          <a:cs typeface="Book Antiqua"/>
                        </a:rPr>
                        <a:t>V</a:t>
                      </a:r>
                      <a:r>
                        <a:rPr lang="mr-IN" sz="16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Book Antiqua"/>
                          <a:cs typeface="Book Antiqua"/>
                        </a:rPr>
                        <a:t>w/</a:t>
                      </a:r>
                      <a:r>
                        <a:rPr lang="mr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/>
                          <a:cs typeface="Book Antiqua"/>
                        </a:rPr>
                        <a:t> V</a:t>
                      </a:r>
                      <a:r>
                        <a:rPr lang="mr-IN" sz="16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Book Antiqua"/>
                          <a:cs typeface="Book Antiqua"/>
                        </a:rPr>
                        <a:t>o</a:t>
                      </a:r>
                      <a:r>
                        <a:rPr lang="mr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/>
                          <a:cs typeface="Book Antiqua"/>
                        </a:rPr>
                        <a:t>)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k-SK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Book Antiqua"/>
                        <a:cs typeface="Book Antiqua"/>
                      </a:endParaRPr>
                    </a:p>
                    <a:p>
                      <a:pPr algn="ctr" fontAlgn="ctr"/>
                      <a:r>
                        <a:rPr lang="sk-SK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ook Antiqua"/>
                          <a:cs typeface="Book Antiqua"/>
                        </a:rPr>
                        <a:t>mass</a:t>
                      </a:r>
                    </a:p>
                    <a:p>
                      <a:pPr algn="ctr" fontAlgn="ctr"/>
                      <a:r>
                        <a:rPr lang="sk-SK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ook Antiqua"/>
                          <a:cs typeface="Book Antiqua"/>
                        </a:rPr>
                        <a:t>(mg)</a:t>
                      </a:r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/>
                          <a:cs typeface="Book Antiqua"/>
                        </a:rPr>
                        <a:t> 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</a:tr>
              <a:tr h="463153"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600" b="0" i="0" u="none" strike="noStrike" dirty="0">
                          <a:solidFill>
                            <a:srgbClr val="0070C0"/>
                          </a:solidFill>
                          <a:effectLst/>
                          <a:latin typeface="Book Antiqua"/>
                          <a:cs typeface="Book Antiqua"/>
                        </a:rPr>
                        <a:t>18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>
                          <a:solidFill>
                            <a:srgbClr val="0070C0"/>
                          </a:solidFill>
                          <a:effectLst/>
                          <a:latin typeface="Book Antiqua"/>
                          <a:cs typeface="Book Antiqua"/>
                        </a:rPr>
                        <a:t>5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>
                          <a:solidFill>
                            <a:srgbClr val="0070C0"/>
                          </a:solidFill>
                          <a:effectLst/>
                          <a:latin typeface="Book Antiqua"/>
                          <a:cs typeface="Book Antiqua"/>
                        </a:rPr>
                        <a:t>3.6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ook Antiqua"/>
                          <a:cs typeface="Book Antiqua"/>
                        </a:rPr>
                        <a:t>1.83</a:t>
                      </a:r>
                      <a:endParaRPr lang="nb-NO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/>
                        <a:cs typeface="Book Antiqu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463153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>
                          <a:solidFill>
                            <a:srgbClr val="0070C0"/>
                          </a:solidFill>
                          <a:effectLst/>
                          <a:latin typeface="Book Antiqua"/>
                          <a:cs typeface="Book Antiqua"/>
                        </a:rPr>
                        <a:t>15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>
                          <a:solidFill>
                            <a:srgbClr val="0070C0"/>
                          </a:solidFill>
                          <a:effectLst/>
                          <a:latin typeface="Book Antiqua"/>
                          <a:cs typeface="Book Antiqua"/>
                        </a:rPr>
                        <a:t>6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>
                          <a:solidFill>
                            <a:srgbClr val="0070C0"/>
                          </a:solidFill>
                          <a:effectLst/>
                          <a:latin typeface="Book Antiqua"/>
                          <a:cs typeface="Book Antiqua"/>
                        </a:rPr>
                        <a:t>2.5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/>
                          <a:cs typeface="Book Antiqua"/>
                        </a:rPr>
                        <a:t>1.89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72059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>
                          <a:solidFill>
                            <a:srgbClr val="0070C0"/>
                          </a:solidFill>
                          <a:effectLst/>
                          <a:latin typeface="Book Antiqua"/>
                          <a:cs typeface="Book Antiqua"/>
                        </a:rPr>
                        <a:t>15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>
                          <a:solidFill>
                            <a:srgbClr val="0070C0"/>
                          </a:solidFill>
                          <a:effectLst/>
                          <a:latin typeface="Book Antiqua"/>
                          <a:cs typeface="Book Antiqua"/>
                        </a:rPr>
                        <a:t>6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 dirty="0">
                          <a:solidFill>
                            <a:srgbClr val="0070C0"/>
                          </a:solidFill>
                          <a:effectLst/>
                          <a:latin typeface="Book Antiqua"/>
                          <a:cs typeface="Book Antiqua"/>
                        </a:rPr>
                        <a:t>2.5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ook Antiqua"/>
                          <a:cs typeface="Book Antiqua"/>
                        </a:rPr>
                        <a:t>1.89</a:t>
                      </a:r>
                      <a:endParaRPr lang="nb-NO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/>
                        <a:cs typeface="Book Antiqu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63153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>
                          <a:solidFill>
                            <a:srgbClr val="0070C0"/>
                          </a:solidFill>
                          <a:effectLst/>
                          <a:latin typeface="Book Antiqua"/>
                          <a:cs typeface="Book Antiqua"/>
                        </a:rPr>
                        <a:t>15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600" b="0" i="0" u="none" strike="noStrike">
                          <a:solidFill>
                            <a:srgbClr val="0070C0"/>
                          </a:solidFill>
                          <a:effectLst/>
                          <a:latin typeface="Book Antiqua"/>
                          <a:cs typeface="Book Antiqua"/>
                        </a:rPr>
                        <a:t>1.5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>
                          <a:solidFill>
                            <a:srgbClr val="0070C0"/>
                          </a:solidFill>
                          <a:effectLst/>
                          <a:latin typeface="Book Antiqua"/>
                          <a:cs typeface="Book Antiqua"/>
                        </a:rPr>
                        <a:t>10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/>
                          <a:cs typeface="Book Antiqua"/>
                        </a:rPr>
                        <a:t>1.98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72059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>
                          <a:solidFill>
                            <a:srgbClr val="0070C0"/>
                          </a:solidFill>
                          <a:effectLst/>
                          <a:latin typeface="Book Antiqua"/>
                          <a:cs typeface="Book Antiqua"/>
                        </a:rPr>
                        <a:t>15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600" b="0" i="0" u="none" strike="noStrike">
                          <a:solidFill>
                            <a:srgbClr val="0070C0"/>
                          </a:solidFill>
                          <a:effectLst/>
                          <a:latin typeface="Book Antiqua"/>
                          <a:cs typeface="Book Antiqua"/>
                        </a:rPr>
                        <a:t>0.5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>
                          <a:solidFill>
                            <a:srgbClr val="0070C0"/>
                          </a:solidFill>
                          <a:effectLst/>
                          <a:latin typeface="Book Antiqua"/>
                          <a:cs typeface="Book Antiqua"/>
                        </a:rPr>
                        <a:t>30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/>
                          <a:cs typeface="Book Antiqua"/>
                        </a:rPr>
                        <a:t>2.07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896572" y="1528787"/>
            <a:ext cx="42808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>
                <a:latin typeface="Book Antiqua"/>
                <a:cs typeface="Book Antiqua"/>
              </a:rPr>
              <a:t>Table</a:t>
            </a:r>
            <a:r>
              <a:rPr lang="es-ES" dirty="0" smtClean="0">
                <a:latin typeface="Book Antiqua"/>
                <a:cs typeface="Book Antiqua"/>
              </a:rPr>
              <a:t> 2. Experimental </a:t>
            </a:r>
            <a:r>
              <a:rPr lang="es-ES" dirty="0" err="1" smtClean="0">
                <a:latin typeface="Book Antiqua"/>
                <a:cs typeface="Book Antiqua"/>
              </a:rPr>
              <a:t>conditions</a:t>
            </a:r>
            <a:r>
              <a:rPr lang="es-ES" dirty="0" smtClean="0">
                <a:latin typeface="Book Antiqua"/>
                <a:cs typeface="Book Antiqua"/>
              </a:rPr>
              <a:t> </a:t>
            </a:r>
            <a:r>
              <a:rPr lang="es-ES" dirty="0" err="1" smtClean="0">
                <a:latin typeface="Book Antiqua"/>
                <a:cs typeface="Book Antiqua"/>
              </a:rPr>
              <a:t>for</a:t>
            </a:r>
            <a:r>
              <a:rPr lang="es-ES" dirty="0" smtClean="0">
                <a:latin typeface="Book Antiqua"/>
                <a:cs typeface="Book Antiqua"/>
              </a:rPr>
              <a:t> </a:t>
            </a:r>
            <a:r>
              <a:rPr lang="es-ES" dirty="0" err="1" smtClean="0">
                <a:latin typeface="Book Antiqua"/>
                <a:cs typeface="Book Antiqua"/>
              </a:rPr>
              <a:t>the</a:t>
            </a:r>
            <a:r>
              <a:rPr lang="es-ES" dirty="0" smtClean="0">
                <a:latin typeface="Book Antiqua"/>
                <a:cs typeface="Book Antiqua"/>
              </a:rPr>
              <a:t> </a:t>
            </a:r>
          </a:p>
          <a:p>
            <a:r>
              <a:rPr lang="es-ES" dirty="0" err="1" smtClean="0">
                <a:latin typeface="Book Antiqua"/>
                <a:cs typeface="Book Antiqua"/>
              </a:rPr>
              <a:t>potentiometric</a:t>
            </a:r>
            <a:r>
              <a:rPr lang="es-ES" dirty="0" smtClean="0">
                <a:latin typeface="Book Antiqua"/>
                <a:cs typeface="Book Antiqua"/>
              </a:rPr>
              <a:t> </a:t>
            </a:r>
            <a:r>
              <a:rPr lang="es-ES" dirty="0" err="1" smtClean="0">
                <a:latin typeface="Book Antiqua"/>
                <a:cs typeface="Book Antiqua"/>
              </a:rPr>
              <a:t>determination</a:t>
            </a:r>
            <a:r>
              <a:rPr lang="es-ES" dirty="0" smtClean="0">
                <a:latin typeface="Book Antiqua"/>
                <a:cs typeface="Book Antiqua"/>
              </a:rPr>
              <a:t> of log </a:t>
            </a:r>
            <a:r>
              <a:rPr lang="es-ES" i="1" dirty="0" smtClean="0">
                <a:latin typeface="Book Antiqua"/>
                <a:cs typeface="Book Antiqua"/>
              </a:rPr>
              <a:t>P</a:t>
            </a:r>
            <a:r>
              <a:rPr lang="es-ES" baseline="-25000" dirty="0" smtClean="0">
                <a:latin typeface="Book Antiqua"/>
                <a:cs typeface="Book Antiqua"/>
              </a:rPr>
              <a:t>N</a:t>
            </a:r>
            <a:endParaRPr lang="es-ES" baseline="-25000" dirty="0">
              <a:latin typeface="Book Antiqua"/>
              <a:cs typeface="Book Antiqua"/>
            </a:endParaRPr>
          </a:p>
        </p:txBody>
      </p:sp>
      <p:grpSp>
        <p:nvGrpSpPr>
          <p:cNvPr id="15" name="Agrupar 14"/>
          <p:cNvGrpSpPr/>
          <p:nvPr/>
        </p:nvGrpSpPr>
        <p:grpSpPr>
          <a:xfrm>
            <a:off x="6364854" y="1462480"/>
            <a:ext cx="1851306" cy="1892273"/>
            <a:chOff x="6759482" y="3563311"/>
            <a:chExt cx="1851306" cy="1892273"/>
          </a:xfrm>
        </p:grpSpPr>
        <p:pic>
          <p:nvPicPr>
            <p:cNvPr id="16" name="Imagen 15"/>
            <p:cNvPicPr>
              <a:picLocks noChangeAspect="1"/>
            </p:cNvPicPr>
            <p:nvPr/>
          </p:nvPicPr>
          <p:blipFill rotWithShape="1">
            <a:blip r:embed="rId3"/>
            <a:srcRect l="20863" t="54133" r="64571"/>
            <a:stretch/>
          </p:blipFill>
          <p:spPr>
            <a:xfrm>
              <a:off x="7042297" y="3615875"/>
              <a:ext cx="1208501" cy="1839709"/>
            </a:xfrm>
            <a:prstGeom prst="rect">
              <a:avLst/>
            </a:prstGeom>
          </p:spPr>
        </p:pic>
        <p:sp>
          <p:nvSpPr>
            <p:cNvPr id="17" name="Elipse 16"/>
            <p:cNvSpPr/>
            <p:nvPr/>
          </p:nvSpPr>
          <p:spPr>
            <a:xfrm>
              <a:off x="6759482" y="3563311"/>
              <a:ext cx="1851306" cy="1819230"/>
            </a:xfrm>
            <a:prstGeom prst="ellipse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8301080"/>
              </p:ext>
            </p:extLst>
          </p:nvPr>
        </p:nvGraphicFramePr>
        <p:xfrm>
          <a:off x="5852995" y="3464656"/>
          <a:ext cx="2833805" cy="1788259"/>
        </p:xfrm>
        <a:graphic>
          <a:graphicData uri="http://schemas.openxmlformats.org/drawingml/2006/table">
            <a:tbl>
              <a:tblPr/>
              <a:tblGrid>
                <a:gridCol w="1665320"/>
                <a:gridCol w="1168485"/>
              </a:tblGrid>
              <a:tr h="299819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Book Antiqua"/>
                          <a:cs typeface="Book Antiqua"/>
                        </a:rPr>
                        <a:t>Average</a:t>
                      </a:r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/>
                          <a:cs typeface="Book Antiqua"/>
                        </a:rPr>
                        <a:t> </a:t>
                      </a:r>
                      <a:r>
                        <a:rPr lang="es-E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Book Antiqua"/>
                          <a:cs typeface="Book Antiqua"/>
                        </a:rPr>
                        <a:t>ionic</a:t>
                      </a:r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/>
                          <a:cs typeface="Book Antiqua"/>
                        </a:rPr>
                        <a:t> </a:t>
                      </a:r>
                      <a:r>
                        <a:rPr lang="es-ES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Book Antiqua"/>
                          <a:cs typeface="Book Antiqua"/>
                        </a:rPr>
                        <a:t>strength</a:t>
                      </a:r>
                      <a:endParaRPr lang="es-ES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Book Antiqua"/>
                        <a:cs typeface="Book Antiqua"/>
                      </a:endParaRPr>
                    </a:p>
                    <a:p>
                      <a:pPr algn="ctr" fontAlgn="b"/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/>
                        <a:cs typeface="Book Antiqu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/>
                          <a:cs typeface="Book Antiqua"/>
                        </a:rPr>
                        <a:t>0.157 </a:t>
                      </a:r>
                      <a:r>
                        <a:rPr lang="fi-FI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ook Antiqua"/>
                          <a:cs typeface="Book Antiqua"/>
                        </a:rPr>
                        <a:t>M</a:t>
                      </a:r>
                    </a:p>
                    <a:p>
                      <a:pPr algn="ctr" fontAlgn="b"/>
                      <a:endParaRPr lang="fi-FI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/>
                        <a:cs typeface="Book Antiqu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9819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Book Antiqua"/>
                          <a:cs typeface="Book Antiqua"/>
                        </a:rPr>
                        <a:t>Average</a:t>
                      </a:r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ook Antiqua"/>
                          <a:cs typeface="Book Antiqua"/>
                        </a:rPr>
                        <a:t> </a:t>
                      </a:r>
                      <a:r>
                        <a:rPr lang="es-ES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Book Antiqua"/>
                          <a:cs typeface="Book Antiqua"/>
                        </a:rPr>
                        <a:t>temperature</a:t>
                      </a:r>
                      <a:endParaRPr lang="es-ES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Book Antiqua"/>
                        <a:cs typeface="Book Antiqua"/>
                      </a:endParaRPr>
                    </a:p>
                    <a:p>
                      <a:pPr algn="ctr" fontAlgn="b"/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/>
                        <a:cs typeface="Book Antiqu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ook Antiqua"/>
                          <a:cs typeface="Book Antiqua"/>
                        </a:rPr>
                        <a:t>32.1°C</a:t>
                      </a:r>
                    </a:p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Book Antiqua"/>
                        <a:cs typeface="Book Antiqu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9819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Book Antiqua"/>
                          <a:cs typeface="Book Antiqua"/>
                        </a:rPr>
                        <a:t>Purity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/>
                        <a:cs typeface="Book Antiqu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Book Antiqua"/>
                          <a:cs typeface="Book Antiqua"/>
                        </a:rPr>
                        <a:t>90 %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Book Antiqua"/>
                        <a:cs typeface="Book Antiqu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6778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-36" y="6091775"/>
            <a:ext cx="9144000" cy="763856"/>
          </a:xfrm>
          <a:prstGeom prst="rect">
            <a:avLst/>
          </a:prstGeom>
          <a:solidFill>
            <a:srgbClr val="2D70C3">
              <a:alpha val="6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2770" tIns="26385" rIns="52770" bIns="26385" rtlCol="0" anchor="ctr"/>
          <a:lstStyle/>
          <a:p>
            <a:pPr algn="ctr"/>
            <a:endParaRPr lang="es-ES" dirty="0"/>
          </a:p>
        </p:txBody>
      </p:sp>
      <p:pic>
        <p:nvPicPr>
          <p:cNvPr id="48" name="Picture 3"/>
          <p:cNvPicPr>
            <a:picLocks noChangeAspect="1"/>
          </p:cNvPicPr>
          <p:nvPr/>
        </p:nvPicPr>
        <p:blipFill rotWithShape="1">
          <a:blip r:embed="rId2">
            <a:alphaModFix amt="6000"/>
          </a:blip>
          <a:srcRect l="14942" t="77268" r="32519" b="11675"/>
          <a:stretch/>
        </p:blipFill>
        <p:spPr>
          <a:xfrm>
            <a:off x="34599" y="6091775"/>
            <a:ext cx="9092684" cy="763856"/>
          </a:xfrm>
          <a:prstGeom prst="rect">
            <a:avLst/>
          </a:prstGeom>
          <a:ln>
            <a:noFill/>
          </a:ln>
        </p:spPr>
      </p:pic>
      <p:sp>
        <p:nvSpPr>
          <p:cNvPr id="49" name="12 CuadroTexto"/>
          <p:cNvSpPr txBox="1"/>
          <p:nvPr/>
        </p:nvSpPr>
        <p:spPr>
          <a:xfrm>
            <a:off x="-343179" y="6384414"/>
            <a:ext cx="9144000" cy="27698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ctr"/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Prediction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of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the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n-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Octanol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/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Water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Partition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Coefficients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in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the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SAMPL6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Challenge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from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MST Continuum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Solvation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Calculations</a:t>
            </a:r>
            <a:endParaRPr lang="es-ES" sz="1200" i="1" dirty="0">
              <a:solidFill>
                <a:schemeClr val="bg1"/>
              </a:solidFill>
              <a:latin typeface="Book Antiqua"/>
              <a:cs typeface="Book Antiqua"/>
            </a:endParaRPr>
          </a:p>
        </p:txBody>
      </p:sp>
      <p:cxnSp>
        <p:nvCxnSpPr>
          <p:cNvPr id="50" name="Conector recto 49"/>
          <p:cNvCxnSpPr/>
          <p:nvPr/>
        </p:nvCxnSpPr>
        <p:spPr>
          <a:xfrm>
            <a:off x="396452" y="721134"/>
            <a:ext cx="8404369" cy="0"/>
          </a:xfrm>
          <a:prstGeom prst="line">
            <a:avLst/>
          </a:prstGeom>
          <a:ln w="38100" cmpd="sng">
            <a:solidFill>
              <a:srgbClr val="17375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11 CuadroTexto"/>
          <p:cNvSpPr txBox="1"/>
          <p:nvPr/>
        </p:nvSpPr>
        <p:spPr>
          <a:xfrm rot="16200000">
            <a:off x="-3156390" y="3194109"/>
            <a:ext cx="6780047" cy="391829"/>
          </a:xfrm>
          <a:prstGeom prst="rect">
            <a:avLst/>
          </a:prstGeom>
          <a:noFill/>
        </p:spPr>
        <p:txBody>
          <a:bodyPr wrap="square" lIns="52761" tIns="26380" rIns="52761" bIns="26380" rtlCol="0">
            <a:spAutoFit/>
          </a:bodyPr>
          <a:lstStyle/>
          <a:p>
            <a:pPr algn="ctr"/>
            <a:r>
              <a:rPr lang="es-ES" sz="1100" dirty="0" smtClean="0">
                <a:solidFill>
                  <a:srgbClr val="17375E"/>
                </a:solidFill>
                <a:latin typeface="Book Antiqua"/>
                <a:cs typeface="Book Antiqua"/>
              </a:rPr>
              <a:t>SAMPL6 CHALLENGE  </a:t>
            </a:r>
          </a:p>
          <a:p>
            <a:pPr algn="ctr"/>
            <a:endParaRPr lang="es-ES" sz="1050" dirty="0">
              <a:solidFill>
                <a:schemeClr val="tx2">
                  <a:lumMod val="75000"/>
                </a:schemeClr>
              </a:solidFill>
              <a:latin typeface="Book Antiqua"/>
              <a:cs typeface="Book Antiqua"/>
            </a:endParaRPr>
          </a:p>
        </p:txBody>
      </p:sp>
      <p:sp>
        <p:nvSpPr>
          <p:cNvPr id="23" name="Rectangle 3"/>
          <p:cNvSpPr/>
          <p:nvPr/>
        </p:nvSpPr>
        <p:spPr>
          <a:xfrm>
            <a:off x="282432" y="197875"/>
            <a:ext cx="84043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 smtClean="0">
                <a:solidFill>
                  <a:schemeClr val="tx2"/>
                </a:solidFill>
                <a:latin typeface="Book Antiqua"/>
                <a:cs typeface="Book Antiqua"/>
              </a:rPr>
              <a:t>RESULTS</a:t>
            </a:r>
            <a:endParaRPr lang="es-ES_tradnl" sz="2000" b="1" dirty="0">
              <a:solidFill>
                <a:schemeClr val="tx2"/>
              </a:solidFill>
              <a:latin typeface="Book Antiqua"/>
              <a:cs typeface="Book Antiqua"/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537E9-952B-3049-8D61-96D979EBB552}" type="slidenum">
              <a:rPr lang="es-ES" sz="1400" smtClean="0">
                <a:solidFill>
                  <a:srgbClr val="FFFFFF"/>
                </a:solidFill>
                <a:latin typeface="Book Antiqua"/>
                <a:cs typeface="Book Antiqua"/>
              </a:rPr>
              <a:t>18</a:t>
            </a:fld>
            <a:endParaRPr lang="es-ES" sz="1400" dirty="0">
              <a:solidFill>
                <a:srgbClr val="FFFFFF"/>
              </a:solidFill>
              <a:latin typeface="Book Antiqua"/>
              <a:cs typeface="Book Antiqua"/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1925107" y="823907"/>
            <a:ext cx="5365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1F497D"/>
                </a:solidFill>
                <a:latin typeface="Book Antiqua"/>
                <a:cs typeface="Book Antiqua"/>
              </a:rPr>
              <a:t>Analysis of the Main </a:t>
            </a:r>
            <a:r>
              <a:rPr lang="en-US" i="1" dirty="0" smtClean="0">
                <a:solidFill>
                  <a:srgbClr val="1F497D"/>
                </a:solidFill>
                <a:latin typeface="Book Antiqua"/>
                <a:cs typeface="Book Antiqua"/>
              </a:rPr>
              <a:t>Outliers: SM13</a:t>
            </a:r>
            <a:endParaRPr lang="es-ES" dirty="0">
              <a:solidFill>
                <a:srgbClr val="1F497D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b="83775"/>
          <a:stretch/>
        </p:blipFill>
        <p:spPr>
          <a:xfrm>
            <a:off x="582505" y="1364441"/>
            <a:ext cx="5714814" cy="1312107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4"/>
          <a:srcRect t="41902" b="19689"/>
          <a:stretch/>
        </p:blipFill>
        <p:spPr>
          <a:xfrm>
            <a:off x="582505" y="2676548"/>
            <a:ext cx="5889014" cy="3200880"/>
          </a:xfrm>
          <a:prstGeom prst="rect">
            <a:avLst/>
          </a:prstGeom>
        </p:spPr>
      </p:pic>
      <p:grpSp>
        <p:nvGrpSpPr>
          <p:cNvPr id="14" name="Agrupar 13"/>
          <p:cNvGrpSpPr/>
          <p:nvPr/>
        </p:nvGrpSpPr>
        <p:grpSpPr>
          <a:xfrm>
            <a:off x="6785762" y="1553259"/>
            <a:ext cx="1851306" cy="1892273"/>
            <a:chOff x="6759482" y="3563311"/>
            <a:chExt cx="1851306" cy="1892273"/>
          </a:xfrm>
        </p:grpSpPr>
        <p:pic>
          <p:nvPicPr>
            <p:cNvPr id="15" name="Imagen 14"/>
            <p:cNvPicPr>
              <a:picLocks noChangeAspect="1"/>
            </p:cNvPicPr>
            <p:nvPr/>
          </p:nvPicPr>
          <p:blipFill rotWithShape="1">
            <a:blip r:embed="rId5"/>
            <a:srcRect l="20863" t="54133" r="64571"/>
            <a:stretch/>
          </p:blipFill>
          <p:spPr>
            <a:xfrm>
              <a:off x="7042297" y="3615875"/>
              <a:ext cx="1208501" cy="1839709"/>
            </a:xfrm>
            <a:prstGeom prst="rect">
              <a:avLst/>
            </a:prstGeom>
          </p:spPr>
        </p:pic>
        <p:sp>
          <p:nvSpPr>
            <p:cNvPr id="16" name="Elipse 15"/>
            <p:cNvSpPr/>
            <p:nvPr/>
          </p:nvSpPr>
          <p:spPr>
            <a:xfrm>
              <a:off x="6759482" y="3563311"/>
              <a:ext cx="1851306" cy="1819230"/>
            </a:xfrm>
            <a:prstGeom prst="ellipse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7" name="CuadroTexto 16"/>
          <p:cNvSpPr txBox="1"/>
          <p:nvPr/>
        </p:nvSpPr>
        <p:spPr>
          <a:xfrm>
            <a:off x="7324072" y="3630198"/>
            <a:ext cx="1234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latin typeface="Book Antiqua"/>
                <a:cs typeface="Book Antiqua"/>
              </a:rPr>
              <a:t>4.57 ± 0.09                     </a:t>
            </a:r>
            <a:endParaRPr lang="es-ES" dirty="0">
              <a:latin typeface="Book Antiqua"/>
              <a:cs typeface="Book Antiqua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6516157" y="3564531"/>
            <a:ext cx="8328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>
                <a:latin typeface="Book Antiqua"/>
                <a:cs typeface="Book Antiqua"/>
              </a:rPr>
              <a:t>Exptl</a:t>
            </a:r>
            <a:r>
              <a:rPr lang="es-ES" dirty="0" smtClean="0">
                <a:latin typeface="Book Antiqua"/>
                <a:cs typeface="Book Antiqua"/>
              </a:rPr>
              <a:t>.</a:t>
            </a:r>
          </a:p>
          <a:p>
            <a:r>
              <a:rPr lang="es-ES" dirty="0" smtClean="0">
                <a:latin typeface="Book Antiqua"/>
                <a:cs typeface="Book Antiqua"/>
              </a:rPr>
              <a:t>log </a:t>
            </a:r>
            <a:r>
              <a:rPr lang="es-ES" i="1" dirty="0" smtClean="0">
                <a:latin typeface="Book Antiqua"/>
                <a:cs typeface="Book Antiqua"/>
              </a:rPr>
              <a:t>P</a:t>
            </a:r>
            <a:r>
              <a:rPr lang="es-ES" baseline="-25000" dirty="0" smtClean="0">
                <a:latin typeface="Book Antiqua"/>
                <a:cs typeface="Book Antiqua"/>
              </a:rPr>
              <a:t>N</a:t>
            </a:r>
            <a:endParaRPr lang="es-ES" baseline="-25000" dirty="0">
              <a:latin typeface="Book Antiqua"/>
              <a:cs typeface="Book Antiqua"/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6474416" y="4210862"/>
            <a:ext cx="874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latin typeface="Book Antiqua"/>
                <a:cs typeface="Book Antiqua"/>
              </a:rPr>
              <a:t>Comp.</a:t>
            </a:r>
          </a:p>
          <a:p>
            <a:r>
              <a:rPr lang="es-ES" dirty="0" smtClean="0">
                <a:latin typeface="Book Antiqua"/>
                <a:cs typeface="Book Antiqua"/>
              </a:rPr>
              <a:t>log </a:t>
            </a:r>
            <a:r>
              <a:rPr lang="es-ES" i="1" dirty="0" smtClean="0">
                <a:latin typeface="Book Antiqua"/>
                <a:cs typeface="Book Antiqua"/>
              </a:rPr>
              <a:t>P</a:t>
            </a:r>
            <a:r>
              <a:rPr lang="es-ES" baseline="-25000" dirty="0" smtClean="0">
                <a:latin typeface="Book Antiqua"/>
                <a:cs typeface="Book Antiqua"/>
              </a:rPr>
              <a:t>N</a:t>
            </a:r>
            <a:endParaRPr lang="es-ES" baseline="-25000" dirty="0">
              <a:latin typeface="Book Antiqua"/>
              <a:cs typeface="Book Antiqua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7593997" y="4306269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latin typeface="Book Antiqua"/>
                <a:cs typeface="Book Antiqua"/>
              </a:rPr>
              <a:t>4.28                        </a:t>
            </a:r>
            <a:endParaRPr lang="es-ES" dirty="0">
              <a:latin typeface="Book Antiqua"/>
              <a:cs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3416778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-36" y="6091775"/>
            <a:ext cx="9144000" cy="763856"/>
          </a:xfrm>
          <a:prstGeom prst="rect">
            <a:avLst/>
          </a:prstGeom>
          <a:solidFill>
            <a:srgbClr val="2D70C3">
              <a:alpha val="6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2770" tIns="26385" rIns="52770" bIns="26385" rtlCol="0" anchor="ctr"/>
          <a:lstStyle/>
          <a:p>
            <a:pPr algn="ctr"/>
            <a:endParaRPr lang="es-ES" dirty="0"/>
          </a:p>
        </p:txBody>
      </p:sp>
      <p:pic>
        <p:nvPicPr>
          <p:cNvPr id="48" name="Picture 3"/>
          <p:cNvPicPr>
            <a:picLocks noChangeAspect="1"/>
          </p:cNvPicPr>
          <p:nvPr/>
        </p:nvPicPr>
        <p:blipFill rotWithShape="1">
          <a:blip r:embed="rId2">
            <a:alphaModFix amt="6000"/>
          </a:blip>
          <a:srcRect l="14942" t="77268" r="32519" b="11675"/>
          <a:stretch/>
        </p:blipFill>
        <p:spPr>
          <a:xfrm>
            <a:off x="34599" y="6091775"/>
            <a:ext cx="9092684" cy="763856"/>
          </a:xfrm>
          <a:prstGeom prst="rect">
            <a:avLst/>
          </a:prstGeom>
          <a:ln>
            <a:noFill/>
          </a:ln>
        </p:spPr>
      </p:pic>
      <p:sp>
        <p:nvSpPr>
          <p:cNvPr id="49" name="12 CuadroTexto"/>
          <p:cNvSpPr txBox="1"/>
          <p:nvPr/>
        </p:nvSpPr>
        <p:spPr>
          <a:xfrm>
            <a:off x="-343179" y="6384414"/>
            <a:ext cx="9144000" cy="27698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ctr"/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Prediction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of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the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n-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Octanol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/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Water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Partition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Coefficients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in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the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SAMPL6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Challenge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from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MST Continuum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Solvation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Calculations</a:t>
            </a:r>
            <a:endParaRPr lang="es-ES" sz="1200" i="1" dirty="0">
              <a:solidFill>
                <a:schemeClr val="bg1"/>
              </a:solidFill>
              <a:latin typeface="Book Antiqua"/>
              <a:cs typeface="Book Antiqua"/>
            </a:endParaRPr>
          </a:p>
        </p:txBody>
      </p:sp>
      <p:cxnSp>
        <p:nvCxnSpPr>
          <p:cNvPr id="50" name="Conector recto 49"/>
          <p:cNvCxnSpPr/>
          <p:nvPr/>
        </p:nvCxnSpPr>
        <p:spPr>
          <a:xfrm>
            <a:off x="396452" y="721134"/>
            <a:ext cx="8404369" cy="0"/>
          </a:xfrm>
          <a:prstGeom prst="line">
            <a:avLst/>
          </a:prstGeom>
          <a:ln w="38100" cmpd="sng">
            <a:solidFill>
              <a:srgbClr val="17375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11 CuadroTexto"/>
          <p:cNvSpPr txBox="1"/>
          <p:nvPr/>
        </p:nvSpPr>
        <p:spPr>
          <a:xfrm rot="16200000">
            <a:off x="-3156390" y="3194109"/>
            <a:ext cx="6780047" cy="391829"/>
          </a:xfrm>
          <a:prstGeom prst="rect">
            <a:avLst/>
          </a:prstGeom>
          <a:noFill/>
        </p:spPr>
        <p:txBody>
          <a:bodyPr wrap="square" lIns="52761" tIns="26380" rIns="52761" bIns="26380" rtlCol="0">
            <a:spAutoFit/>
          </a:bodyPr>
          <a:lstStyle/>
          <a:p>
            <a:pPr algn="ctr"/>
            <a:r>
              <a:rPr lang="es-ES" sz="1100" dirty="0" smtClean="0">
                <a:solidFill>
                  <a:srgbClr val="17375E"/>
                </a:solidFill>
                <a:latin typeface="Book Antiqua"/>
                <a:cs typeface="Book Antiqua"/>
              </a:rPr>
              <a:t>SAMPL6 CHALLENGE  </a:t>
            </a:r>
          </a:p>
          <a:p>
            <a:pPr algn="ctr"/>
            <a:endParaRPr lang="es-ES" sz="1050" dirty="0">
              <a:solidFill>
                <a:schemeClr val="tx2">
                  <a:lumMod val="75000"/>
                </a:schemeClr>
              </a:solidFill>
              <a:latin typeface="Book Antiqua"/>
              <a:cs typeface="Book Antiqua"/>
            </a:endParaRPr>
          </a:p>
        </p:txBody>
      </p:sp>
      <p:sp>
        <p:nvSpPr>
          <p:cNvPr id="23" name="Rectangle 3"/>
          <p:cNvSpPr/>
          <p:nvPr/>
        </p:nvSpPr>
        <p:spPr>
          <a:xfrm>
            <a:off x="282432" y="197875"/>
            <a:ext cx="84043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 smtClean="0">
                <a:solidFill>
                  <a:schemeClr val="tx2"/>
                </a:solidFill>
                <a:latin typeface="Book Antiqua"/>
                <a:cs typeface="Book Antiqua"/>
              </a:rPr>
              <a:t>RESULTS</a:t>
            </a:r>
            <a:endParaRPr lang="es-ES_tradnl" sz="2000" b="1" dirty="0">
              <a:solidFill>
                <a:schemeClr val="tx2"/>
              </a:solidFill>
              <a:latin typeface="Book Antiqua"/>
              <a:cs typeface="Book Antiqua"/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537E9-952B-3049-8D61-96D979EBB552}" type="slidenum">
              <a:rPr lang="es-ES" sz="1400" smtClean="0">
                <a:solidFill>
                  <a:srgbClr val="FFFFFF"/>
                </a:solidFill>
                <a:latin typeface="Book Antiqua"/>
                <a:cs typeface="Book Antiqua"/>
              </a:rPr>
              <a:t>19</a:t>
            </a:fld>
            <a:endParaRPr lang="es-ES" sz="1400" dirty="0">
              <a:solidFill>
                <a:srgbClr val="FFFFFF"/>
              </a:solidFill>
              <a:latin typeface="Book Antiqua"/>
              <a:cs typeface="Book Antiqua"/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1925107" y="823907"/>
            <a:ext cx="5365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1F497D"/>
                </a:solidFill>
                <a:latin typeface="Book Antiqua"/>
                <a:cs typeface="Book Antiqua"/>
              </a:rPr>
              <a:t>Analysis of the Main </a:t>
            </a:r>
            <a:r>
              <a:rPr lang="en-US" i="1" dirty="0" smtClean="0">
                <a:solidFill>
                  <a:srgbClr val="1F497D"/>
                </a:solidFill>
                <a:latin typeface="Book Antiqua"/>
                <a:cs typeface="Book Antiqua"/>
              </a:rPr>
              <a:t>Outliers: SM15</a:t>
            </a:r>
          </a:p>
          <a:p>
            <a:pPr algn="ctr"/>
            <a:endParaRPr lang="es-ES" dirty="0">
              <a:solidFill>
                <a:srgbClr val="1F497D"/>
              </a:solidFill>
            </a:endParaRP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 rotWithShape="1">
          <a:blip r:embed="rId3"/>
          <a:srcRect l="62048" t="56435" r="24272" b="4861"/>
          <a:stretch/>
        </p:blipFill>
        <p:spPr>
          <a:xfrm>
            <a:off x="945099" y="1321537"/>
            <a:ext cx="1134977" cy="1552410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3"/>
          <a:srcRect l="41203" t="56435" r="43814" b="4861"/>
          <a:stretch/>
        </p:blipFill>
        <p:spPr>
          <a:xfrm>
            <a:off x="2327200" y="1321537"/>
            <a:ext cx="1243070" cy="1552410"/>
          </a:xfrm>
          <a:prstGeom prst="rect">
            <a:avLst/>
          </a:prstGeom>
        </p:spPr>
      </p:pic>
      <p:sp>
        <p:nvSpPr>
          <p:cNvPr id="26" name="CuadroTexto 25"/>
          <p:cNvSpPr txBox="1"/>
          <p:nvPr/>
        </p:nvSpPr>
        <p:spPr>
          <a:xfrm>
            <a:off x="1351293" y="3076747"/>
            <a:ext cx="17556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>
                <a:latin typeface="Book Antiqua"/>
                <a:cs typeface="Book Antiqua"/>
              </a:rPr>
              <a:t>3.07                     1.95</a:t>
            </a:r>
            <a:endParaRPr lang="es-ES" sz="1400" dirty="0">
              <a:latin typeface="Book Antiqua"/>
              <a:cs typeface="Book Antiqua"/>
            </a:endParaRPr>
          </a:p>
        </p:txBody>
      </p:sp>
      <p:sp>
        <p:nvSpPr>
          <p:cNvPr id="27" name="CuadroTexto 26"/>
          <p:cNvSpPr txBox="1"/>
          <p:nvPr/>
        </p:nvSpPr>
        <p:spPr>
          <a:xfrm>
            <a:off x="628479" y="2948104"/>
            <a:ext cx="688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err="1" smtClean="0">
                <a:latin typeface="Book Antiqua"/>
                <a:cs typeface="Book Antiqua"/>
              </a:rPr>
              <a:t>Exptl</a:t>
            </a:r>
            <a:r>
              <a:rPr lang="es-ES" sz="1400" dirty="0" smtClean="0">
                <a:latin typeface="Book Antiqua"/>
                <a:cs typeface="Book Antiqua"/>
              </a:rPr>
              <a:t>.</a:t>
            </a:r>
          </a:p>
          <a:p>
            <a:r>
              <a:rPr lang="es-ES" sz="1400" dirty="0" smtClean="0">
                <a:latin typeface="Book Antiqua"/>
                <a:cs typeface="Book Antiqua"/>
              </a:rPr>
              <a:t>log </a:t>
            </a:r>
            <a:r>
              <a:rPr lang="es-ES" sz="1400" i="1" dirty="0" smtClean="0">
                <a:latin typeface="Book Antiqua"/>
                <a:cs typeface="Book Antiqua"/>
              </a:rPr>
              <a:t>P</a:t>
            </a:r>
            <a:r>
              <a:rPr lang="es-ES" sz="1400" baseline="-25000" dirty="0" smtClean="0">
                <a:latin typeface="Book Antiqua"/>
                <a:cs typeface="Book Antiqua"/>
              </a:rPr>
              <a:t>N</a:t>
            </a:r>
            <a:endParaRPr lang="es-ES" sz="1400" baseline="-25000" dirty="0">
              <a:latin typeface="Book Antiqua"/>
              <a:cs typeface="Book Antiqua"/>
            </a:endParaRPr>
          </a:p>
        </p:txBody>
      </p:sp>
      <p:sp>
        <p:nvSpPr>
          <p:cNvPr id="28" name="CuadroTexto 27"/>
          <p:cNvSpPr txBox="1"/>
          <p:nvPr/>
        </p:nvSpPr>
        <p:spPr>
          <a:xfrm>
            <a:off x="637277" y="3646923"/>
            <a:ext cx="7212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>
                <a:latin typeface="Book Antiqua"/>
                <a:cs typeface="Book Antiqua"/>
              </a:rPr>
              <a:t>Comp.</a:t>
            </a:r>
          </a:p>
          <a:p>
            <a:r>
              <a:rPr lang="es-ES" sz="1400" dirty="0" smtClean="0">
                <a:latin typeface="Book Antiqua"/>
                <a:cs typeface="Book Antiqua"/>
              </a:rPr>
              <a:t>log </a:t>
            </a:r>
            <a:r>
              <a:rPr lang="es-ES" sz="1400" i="1" dirty="0" smtClean="0">
                <a:latin typeface="Book Antiqua"/>
                <a:cs typeface="Book Antiqua"/>
              </a:rPr>
              <a:t>P</a:t>
            </a:r>
            <a:r>
              <a:rPr lang="es-ES" sz="1400" baseline="-25000" dirty="0" smtClean="0">
                <a:latin typeface="Book Antiqua"/>
                <a:cs typeface="Book Antiqua"/>
              </a:rPr>
              <a:t>N</a:t>
            </a:r>
            <a:endParaRPr lang="es-ES" sz="1400" baseline="-25000" dirty="0">
              <a:latin typeface="Book Antiqua"/>
              <a:cs typeface="Book Antiqua"/>
            </a:endParaRPr>
          </a:p>
        </p:txBody>
      </p:sp>
      <p:sp>
        <p:nvSpPr>
          <p:cNvPr id="30" name="CuadroTexto 29"/>
          <p:cNvSpPr txBox="1"/>
          <p:nvPr/>
        </p:nvSpPr>
        <p:spPr>
          <a:xfrm>
            <a:off x="1389765" y="3752818"/>
            <a:ext cx="17620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>
                <a:latin typeface="Book Antiqua"/>
                <a:cs typeface="Book Antiqua"/>
              </a:rPr>
              <a:t>1.81                    1.77</a:t>
            </a:r>
            <a:endParaRPr lang="es-ES" sz="1400" dirty="0">
              <a:latin typeface="Book Antiqua"/>
              <a:cs typeface="Book Antiqua"/>
            </a:endParaRPr>
          </a:p>
        </p:txBody>
      </p:sp>
      <p:sp>
        <p:nvSpPr>
          <p:cNvPr id="31" name="Elipse 30"/>
          <p:cNvSpPr/>
          <p:nvPr/>
        </p:nvSpPr>
        <p:spPr>
          <a:xfrm>
            <a:off x="895381" y="1164930"/>
            <a:ext cx="1333875" cy="1754377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2" name="Imagen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236" y="4237802"/>
            <a:ext cx="2293741" cy="1490029"/>
          </a:xfrm>
          <a:prstGeom prst="rect">
            <a:avLst/>
          </a:prstGeom>
        </p:spPr>
      </p:pic>
      <p:pic>
        <p:nvPicPr>
          <p:cNvPr id="33" name="Imagen 32" descr="multisetSM15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94" t="15700" r="26219" b="15184"/>
          <a:stretch/>
        </p:blipFill>
        <p:spPr>
          <a:xfrm rot="5400000">
            <a:off x="5128418" y="106303"/>
            <a:ext cx="2302967" cy="4443901"/>
          </a:xfrm>
          <a:prstGeom prst="rect">
            <a:avLst/>
          </a:prstGeom>
        </p:spPr>
      </p:pic>
      <p:sp>
        <p:nvSpPr>
          <p:cNvPr id="34" name="CuadroTexto 33"/>
          <p:cNvSpPr txBox="1"/>
          <p:nvPr/>
        </p:nvSpPr>
        <p:spPr>
          <a:xfrm>
            <a:off x="6108394" y="1554208"/>
            <a:ext cx="16022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err="1" smtClean="0">
                <a:solidFill>
                  <a:srgbClr val="1F497D"/>
                </a:solidFill>
                <a:latin typeface="Book Antiqua"/>
                <a:cs typeface="Book Antiqua"/>
              </a:rPr>
              <a:t>p</a:t>
            </a:r>
            <a:r>
              <a:rPr lang="es-ES" sz="1600" i="1" dirty="0" err="1" smtClean="0">
                <a:solidFill>
                  <a:srgbClr val="1F497D"/>
                </a:solidFill>
                <a:latin typeface="Book Antiqua"/>
                <a:cs typeface="Book Antiqua"/>
              </a:rPr>
              <a:t>K</a:t>
            </a:r>
            <a:r>
              <a:rPr lang="es-ES" sz="1600" baseline="-25000" dirty="0" err="1" smtClean="0">
                <a:solidFill>
                  <a:srgbClr val="1F497D"/>
                </a:solidFill>
                <a:latin typeface="Book Antiqua"/>
                <a:cs typeface="Book Antiqua"/>
              </a:rPr>
              <a:t>a</a:t>
            </a:r>
            <a:r>
              <a:rPr lang="es-ES" sz="1600" dirty="0" err="1" smtClean="0">
                <a:solidFill>
                  <a:srgbClr val="1F497D"/>
                </a:solidFill>
                <a:latin typeface="Book Antiqua"/>
                <a:cs typeface="Book Antiqua"/>
              </a:rPr>
              <a:t>s</a:t>
            </a:r>
            <a:r>
              <a:rPr lang="es-ES" sz="1600" dirty="0" smtClean="0">
                <a:solidFill>
                  <a:srgbClr val="1F497D"/>
                </a:solidFill>
                <a:latin typeface="Book Antiqua"/>
                <a:cs typeface="Book Antiqua"/>
              </a:rPr>
              <a:t> = 4.7 &amp; 8.9</a:t>
            </a:r>
            <a:r>
              <a:rPr lang="es-ES" sz="1600" baseline="-25000" dirty="0" smtClean="0">
                <a:solidFill>
                  <a:srgbClr val="1F497D"/>
                </a:solidFill>
                <a:latin typeface="Book Antiqua"/>
                <a:cs typeface="Book Antiqua"/>
              </a:rPr>
              <a:t> </a:t>
            </a:r>
            <a:endParaRPr lang="es-ES" sz="1600" baseline="-25000" dirty="0">
              <a:solidFill>
                <a:srgbClr val="1F497D"/>
              </a:solidFill>
              <a:latin typeface="Book Antiqua"/>
              <a:cs typeface="Book Antiqua"/>
            </a:endParaRPr>
          </a:p>
        </p:txBody>
      </p:sp>
      <p:grpSp>
        <p:nvGrpSpPr>
          <p:cNvPr id="35" name="Agrupar 34"/>
          <p:cNvGrpSpPr/>
          <p:nvPr/>
        </p:nvGrpSpPr>
        <p:grpSpPr>
          <a:xfrm>
            <a:off x="3804841" y="3489483"/>
            <a:ext cx="4805680" cy="2153920"/>
            <a:chOff x="546100" y="3300004"/>
            <a:chExt cx="6007100" cy="2692400"/>
          </a:xfrm>
        </p:grpSpPr>
        <p:pic>
          <p:nvPicPr>
            <p:cNvPr id="36" name="Imagen 35" descr="Screen Shot 2019-06-14 at 12.54.43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100" y="3300004"/>
              <a:ext cx="6007100" cy="2692400"/>
            </a:xfrm>
            <a:prstGeom prst="rect">
              <a:avLst/>
            </a:prstGeom>
          </p:spPr>
        </p:pic>
        <p:sp>
          <p:nvSpPr>
            <p:cNvPr id="37" name="Rectángulo 36"/>
            <p:cNvSpPr/>
            <p:nvPr/>
          </p:nvSpPr>
          <p:spPr>
            <a:xfrm>
              <a:off x="777072" y="5209928"/>
              <a:ext cx="941190" cy="286792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24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2400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" name="Rectángulo 37"/>
            <p:cNvSpPr/>
            <p:nvPr/>
          </p:nvSpPr>
          <p:spPr>
            <a:xfrm>
              <a:off x="3197400" y="5209928"/>
              <a:ext cx="941190" cy="286792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24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2400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" name="Rectángulo 1"/>
          <p:cNvSpPr/>
          <p:nvPr/>
        </p:nvSpPr>
        <p:spPr>
          <a:xfrm>
            <a:off x="3804841" y="5534825"/>
            <a:ext cx="51581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000" dirty="0" err="1" smtClean="0">
                <a:latin typeface="Book Antiqua"/>
                <a:cs typeface="Book Antiqua"/>
              </a:rPr>
              <a:t>Ràfols</a:t>
            </a:r>
            <a:r>
              <a:rPr lang="es-ES" sz="1000" dirty="0" smtClean="0">
                <a:latin typeface="Book Antiqua"/>
                <a:cs typeface="Book Antiqua"/>
              </a:rPr>
              <a:t>, C </a:t>
            </a:r>
            <a:r>
              <a:rPr lang="es-ES" sz="1000" i="1" dirty="0" smtClean="0">
                <a:latin typeface="Book Antiqua"/>
                <a:cs typeface="Book Antiqua"/>
              </a:rPr>
              <a:t>et al. </a:t>
            </a:r>
            <a:r>
              <a:rPr lang="es-ES" sz="1000" dirty="0" err="1" smtClean="0">
                <a:latin typeface="Book Antiqua"/>
                <a:cs typeface="Book Antiqua"/>
              </a:rPr>
              <a:t>Critical</a:t>
            </a:r>
            <a:r>
              <a:rPr lang="es-ES" sz="1000" dirty="0" smtClean="0">
                <a:latin typeface="Book Antiqua"/>
                <a:cs typeface="Book Antiqua"/>
              </a:rPr>
              <a:t> </a:t>
            </a:r>
            <a:r>
              <a:rPr lang="es-ES" sz="1000" dirty="0" err="1">
                <a:latin typeface="Book Antiqua"/>
                <a:cs typeface="Book Antiqua"/>
              </a:rPr>
              <a:t>comparison</a:t>
            </a:r>
            <a:r>
              <a:rPr lang="es-ES" sz="1000" dirty="0">
                <a:latin typeface="Book Antiqua"/>
                <a:cs typeface="Book Antiqua"/>
              </a:rPr>
              <a:t> of </a:t>
            </a:r>
            <a:r>
              <a:rPr lang="es-ES" sz="1000" dirty="0" err="1">
                <a:latin typeface="Book Antiqua"/>
                <a:cs typeface="Book Antiqua"/>
              </a:rPr>
              <a:t>shake-flask</a:t>
            </a:r>
            <a:r>
              <a:rPr lang="es-ES" sz="1000" dirty="0">
                <a:latin typeface="Book Antiqua"/>
                <a:cs typeface="Book Antiqua"/>
              </a:rPr>
              <a:t>, </a:t>
            </a:r>
            <a:r>
              <a:rPr lang="es-ES" sz="1000" dirty="0" err="1">
                <a:latin typeface="Book Antiqua"/>
                <a:cs typeface="Book Antiqua"/>
              </a:rPr>
              <a:t>potentiometric</a:t>
            </a:r>
            <a:r>
              <a:rPr lang="es-ES" sz="1000" dirty="0">
                <a:latin typeface="Book Antiqua"/>
                <a:cs typeface="Book Antiqua"/>
              </a:rPr>
              <a:t> and </a:t>
            </a:r>
            <a:r>
              <a:rPr lang="es-ES" sz="1000" dirty="0" err="1">
                <a:latin typeface="Book Antiqua"/>
                <a:cs typeface="Book Antiqua"/>
              </a:rPr>
              <a:t>chromatographic</a:t>
            </a:r>
            <a:r>
              <a:rPr lang="es-ES" sz="1000" dirty="0">
                <a:latin typeface="Book Antiqua"/>
                <a:cs typeface="Book Antiqua"/>
              </a:rPr>
              <a:t> </a:t>
            </a:r>
            <a:r>
              <a:rPr lang="es-ES" sz="1000" dirty="0" err="1">
                <a:latin typeface="Book Antiqua"/>
                <a:cs typeface="Book Antiqua"/>
              </a:rPr>
              <a:t>methods</a:t>
            </a:r>
            <a:r>
              <a:rPr lang="es-ES" sz="1000" dirty="0">
                <a:latin typeface="Book Antiqua"/>
                <a:cs typeface="Book Antiqua"/>
              </a:rPr>
              <a:t> </a:t>
            </a:r>
            <a:r>
              <a:rPr lang="es-ES" sz="1000" dirty="0" err="1">
                <a:latin typeface="Book Antiqua"/>
                <a:cs typeface="Book Antiqua"/>
              </a:rPr>
              <a:t>for</a:t>
            </a:r>
            <a:r>
              <a:rPr lang="es-ES" sz="1000" dirty="0">
                <a:latin typeface="Book Antiqua"/>
                <a:cs typeface="Book Antiqua"/>
              </a:rPr>
              <a:t> lipophilicity </a:t>
            </a:r>
            <a:r>
              <a:rPr lang="es-ES" sz="1000" dirty="0" err="1">
                <a:latin typeface="Book Antiqua"/>
                <a:cs typeface="Book Antiqua"/>
              </a:rPr>
              <a:t>evaluation</a:t>
            </a:r>
            <a:r>
              <a:rPr lang="es-ES" sz="1000" dirty="0">
                <a:latin typeface="Book Antiqua"/>
                <a:cs typeface="Book Antiqua"/>
              </a:rPr>
              <a:t> (log Po/w) of neutral, </a:t>
            </a:r>
            <a:r>
              <a:rPr lang="es-ES" sz="1000" dirty="0" err="1">
                <a:latin typeface="Book Antiqua"/>
                <a:cs typeface="Book Antiqua"/>
              </a:rPr>
              <a:t>acidic</a:t>
            </a:r>
            <a:r>
              <a:rPr lang="es-ES" sz="1000" dirty="0">
                <a:latin typeface="Book Antiqua"/>
                <a:cs typeface="Book Antiqua"/>
              </a:rPr>
              <a:t>, </a:t>
            </a:r>
            <a:r>
              <a:rPr lang="es-ES" sz="1000" dirty="0" err="1">
                <a:latin typeface="Book Antiqua"/>
                <a:cs typeface="Book Antiqua"/>
              </a:rPr>
              <a:t>basic</a:t>
            </a:r>
            <a:r>
              <a:rPr lang="es-ES" sz="1000" dirty="0">
                <a:latin typeface="Book Antiqua"/>
                <a:cs typeface="Book Antiqua"/>
              </a:rPr>
              <a:t>, </a:t>
            </a:r>
            <a:r>
              <a:rPr lang="es-ES" sz="1000" dirty="0" err="1">
                <a:latin typeface="Book Antiqua"/>
                <a:cs typeface="Book Antiqua"/>
              </a:rPr>
              <a:t>amphoteric</a:t>
            </a:r>
            <a:r>
              <a:rPr lang="es-ES" sz="1000" dirty="0">
                <a:latin typeface="Book Antiqua"/>
                <a:cs typeface="Book Antiqua"/>
              </a:rPr>
              <a:t>, and </a:t>
            </a:r>
            <a:r>
              <a:rPr lang="es-ES" sz="1000" dirty="0" err="1">
                <a:latin typeface="Book Antiqua"/>
                <a:cs typeface="Book Antiqua"/>
              </a:rPr>
              <a:t>zwitterionic</a:t>
            </a:r>
            <a:r>
              <a:rPr lang="es-ES" sz="1000" dirty="0">
                <a:latin typeface="Book Antiqua"/>
                <a:cs typeface="Book Antiqua"/>
              </a:rPr>
              <a:t> </a:t>
            </a:r>
            <a:r>
              <a:rPr lang="es-ES" sz="1000" dirty="0" err="1" smtClean="0">
                <a:latin typeface="Book Antiqua"/>
                <a:cs typeface="Book Antiqua"/>
              </a:rPr>
              <a:t>drugs</a:t>
            </a:r>
            <a:r>
              <a:rPr lang="es-ES" sz="1000" dirty="0" smtClean="0">
                <a:latin typeface="Book Antiqua"/>
                <a:cs typeface="Book Antiqua"/>
              </a:rPr>
              <a:t>. </a:t>
            </a:r>
            <a:r>
              <a:rPr lang="de-DE" sz="1000" i="1" dirty="0" err="1">
                <a:latin typeface="Book Antiqua"/>
                <a:cs typeface="Book Antiqua"/>
              </a:rPr>
              <a:t>Eur</a:t>
            </a:r>
            <a:r>
              <a:rPr lang="de-DE" sz="1000" i="1" dirty="0">
                <a:latin typeface="Book Antiqua"/>
                <a:cs typeface="Book Antiqua"/>
              </a:rPr>
              <a:t> J </a:t>
            </a:r>
            <a:r>
              <a:rPr lang="de-DE" sz="1000" i="1" dirty="0" err="1">
                <a:latin typeface="Book Antiqua"/>
                <a:cs typeface="Book Antiqua"/>
              </a:rPr>
              <a:t>Pharm</a:t>
            </a:r>
            <a:r>
              <a:rPr lang="de-DE" sz="1000" i="1" dirty="0">
                <a:latin typeface="Book Antiqua"/>
                <a:cs typeface="Book Antiqua"/>
              </a:rPr>
              <a:t> </a:t>
            </a:r>
            <a:r>
              <a:rPr lang="de-DE" sz="1000" i="1" dirty="0" err="1">
                <a:latin typeface="Book Antiqua"/>
                <a:cs typeface="Book Antiqua"/>
              </a:rPr>
              <a:t>Sci</a:t>
            </a:r>
            <a:r>
              <a:rPr lang="de-DE" sz="1000" i="1" dirty="0">
                <a:latin typeface="Book Antiqua"/>
                <a:cs typeface="Book Antiqua"/>
              </a:rPr>
              <a:t>. </a:t>
            </a:r>
            <a:r>
              <a:rPr lang="de-DE" sz="1000" dirty="0">
                <a:latin typeface="Book Antiqua"/>
                <a:cs typeface="Book Antiqua"/>
              </a:rPr>
              <a:t>2018, 122, 331-340.</a:t>
            </a:r>
            <a:endParaRPr lang="es-ES" sz="1000" dirty="0">
              <a:latin typeface="Book Antiqua"/>
              <a:cs typeface="Book Antiqua"/>
            </a:endParaRPr>
          </a:p>
          <a:p>
            <a:endParaRPr lang="es-ES" sz="1000" dirty="0">
              <a:latin typeface="Book Antiqua"/>
              <a:cs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1575039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-36" y="6091775"/>
            <a:ext cx="9144000" cy="763856"/>
          </a:xfrm>
          <a:prstGeom prst="rect">
            <a:avLst/>
          </a:prstGeom>
          <a:solidFill>
            <a:srgbClr val="2D70C3">
              <a:alpha val="6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2770" tIns="26385" rIns="52770" bIns="26385" rtlCol="0" anchor="ctr"/>
          <a:lstStyle/>
          <a:p>
            <a:pPr algn="ctr"/>
            <a:endParaRPr lang="es-ES" dirty="0"/>
          </a:p>
        </p:txBody>
      </p:sp>
      <p:pic>
        <p:nvPicPr>
          <p:cNvPr id="48" name="Picture 3"/>
          <p:cNvPicPr>
            <a:picLocks noChangeAspect="1"/>
          </p:cNvPicPr>
          <p:nvPr/>
        </p:nvPicPr>
        <p:blipFill rotWithShape="1">
          <a:blip r:embed="rId2">
            <a:alphaModFix amt="6000"/>
          </a:blip>
          <a:srcRect l="14942" t="77268" r="32519" b="11675"/>
          <a:stretch/>
        </p:blipFill>
        <p:spPr>
          <a:xfrm>
            <a:off x="4599" y="6091775"/>
            <a:ext cx="9092684" cy="763856"/>
          </a:xfrm>
          <a:prstGeom prst="rect">
            <a:avLst/>
          </a:prstGeom>
          <a:ln>
            <a:noFill/>
          </a:ln>
        </p:spPr>
      </p:pic>
      <p:sp>
        <p:nvSpPr>
          <p:cNvPr id="49" name="12 CuadroTexto"/>
          <p:cNvSpPr txBox="1"/>
          <p:nvPr/>
        </p:nvSpPr>
        <p:spPr>
          <a:xfrm>
            <a:off x="-343179" y="6384414"/>
            <a:ext cx="9144000" cy="27698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ctr"/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Prediction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of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the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n-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Octanol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/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Water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Partition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Coefficients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in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the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SAMPL6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Challenge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from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MST Continuum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Solvation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Calculations</a:t>
            </a:r>
            <a:endParaRPr lang="es-ES" sz="1200" i="1" dirty="0">
              <a:solidFill>
                <a:schemeClr val="bg1"/>
              </a:solidFill>
              <a:latin typeface="Book Antiqua"/>
              <a:cs typeface="Book Antiqua"/>
            </a:endParaRPr>
          </a:p>
        </p:txBody>
      </p:sp>
      <p:cxnSp>
        <p:nvCxnSpPr>
          <p:cNvPr id="50" name="Conector recto 49"/>
          <p:cNvCxnSpPr/>
          <p:nvPr/>
        </p:nvCxnSpPr>
        <p:spPr>
          <a:xfrm>
            <a:off x="396452" y="721134"/>
            <a:ext cx="8404369" cy="0"/>
          </a:xfrm>
          <a:prstGeom prst="line">
            <a:avLst/>
          </a:prstGeom>
          <a:ln w="38100" cmpd="sng">
            <a:solidFill>
              <a:srgbClr val="17375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11 CuadroTexto"/>
          <p:cNvSpPr txBox="1"/>
          <p:nvPr/>
        </p:nvSpPr>
        <p:spPr>
          <a:xfrm rot="16200000">
            <a:off x="-3156390" y="3194109"/>
            <a:ext cx="6780047" cy="391829"/>
          </a:xfrm>
          <a:prstGeom prst="rect">
            <a:avLst/>
          </a:prstGeom>
          <a:noFill/>
        </p:spPr>
        <p:txBody>
          <a:bodyPr wrap="square" lIns="52761" tIns="26380" rIns="52761" bIns="26380" rtlCol="0">
            <a:spAutoFit/>
          </a:bodyPr>
          <a:lstStyle/>
          <a:p>
            <a:pPr algn="ctr"/>
            <a:r>
              <a:rPr lang="es-ES" sz="1100" dirty="0" smtClean="0">
                <a:solidFill>
                  <a:srgbClr val="17375E"/>
                </a:solidFill>
                <a:latin typeface="Book Antiqua"/>
                <a:cs typeface="Book Antiqua"/>
              </a:rPr>
              <a:t>SAMPL6 CHALLENGE  </a:t>
            </a:r>
          </a:p>
          <a:p>
            <a:pPr algn="ctr"/>
            <a:endParaRPr lang="es-ES" sz="1050" dirty="0">
              <a:solidFill>
                <a:schemeClr val="tx2">
                  <a:lumMod val="75000"/>
                </a:schemeClr>
              </a:solidFill>
              <a:latin typeface="Book Antiqua"/>
              <a:cs typeface="Book Antiqua"/>
            </a:endParaRPr>
          </a:p>
        </p:txBody>
      </p:sp>
      <p:sp>
        <p:nvSpPr>
          <p:cNvPr id="23" name="Rectangle 3"/>
          <p:cNvSpPr/>
          <p:nvPr/>
        </p:nvSpPr>
        <p:spPr>
          <a:xfrm>
            <a:off x="282432" y="197875"/>
            <a:ext cx="84043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 smtClean="0">
                <a:solidFill>
                  <a:schemeClr val="tx2"/>
                </a:solidFill>
                <a:latin typeface="Book Antiqua"/>
                <a:cs typeface="Book Antiqua"/>
              </a:rPr>
              <a:t>OUTLINE</a:t>
            </a:r>
            <a:endParaRPr lang="es-ES_tradnl" sz="2000" b="1" dirty="0">
              <a:solidFill>
                <a:schemeClr val="tx2"/>
              </a:solidFill>
              <a:latin typeface="Book Antiqua"/>
              <a:cs typeface="Book Antiqua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711763" y="899672"/>
            <a:ext cx="7072615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r>
              <a:rPr lang="en-US" b="1" i="1" dirty="0" smtClean="0">
                <a:solidFill>
                  <a:schemeClr val="tx2"/>
                </a:solidFill>
                <a:latin typeface="Book Antiqua"/>
                <a:cs typeface="Book Antiqua"/>
              </a:rPr>
              <a:t> INTRODUCTION</a:t>
            </a:r>
          </a:p>
          <a:p>
            <a:r>
              <a:rPr lang="en-US" b="1" i="1" dirty="0">
                <a:latin typeface="Book Antiqua"/>
                <a:cs typeface="Book Antiqua"/>
              </a:rPr>
              <a:t>	</a:t>
            </a:r>
            <a:endParaRPr lang="es-ES" b="1" i="1" dirty="0">
              <a:latin typeface="Book Antiqua"/>
              <a:cs typeface="Book Antiqua"/>
            </a:endParaRPr>
          </a:p>
          <a:p>
            <a:pPr marL="171450" indent="-171450">
              <a:buFont typeface="Arial"/>
              <a:buChar char="•"/>
            </a:pPr>
            <a:r>
              <a:rPr lang="en-US" i="1" dirty="0" smtClean="0">
                <a:latin typeface="Book Antiqua"/>
                <a:cs typeface="Book Antiqua"/>
              </a:rPr>
              <a:t>The MST Solvation </a:t>
            </a:r>
            <a:r>
              <a:rPr lang="en-US" i="1" dirty="0">
                <a:latin typeface="Book Antiqua"/>
                <a:cs typeface="Book Antiqua"/>
              </a:rPr>
              <a:t>M</a:t>
            </a:r>
            <a:r>
              <a:rPr lang="en-US" i="1" dirty="0" smtClean="0">
                <a:latin typeface="Book Antiqua"/>
                <a:cs typeface="Book Antiqua"/>
              </a:rPr>
              <a:t>odel for Solvation Computations.</a:t>
            </a:r>
          </a:p>
          <a:p>
            <a:pPr marL="171450" indent="-171450">
              <a:buFont typeface="Arial"/>
              <a:buChar char="•"/>
            </a:pPr>
            <a:endParaRPr lang="en-US" i="1" dirty="0">
              <a:latin typeface="Book Antiqua"/>
              <a:cs typeface="Book Antiqua"/>
            </a:endParaRPr>
          </a:p>
          <a:p>
            <a:pPr marL="171450" indent="-171450">
              <a:buFont typeface="Arial"/>
              <a:buChar char="•"/>
            </a:pPr>
            <a:r>
              <a:rPr lang="en-US" i="1" dirty="0" smtClean="0">
                <a:latin typeface="Book Antiqua"/>
                <a:cs typeface="Book Antiqua"/>
              </a:rPr>
              <a:t>Recent Lipophilic Computations using MST Model.</a:t>
            </a:r>
          </a:p>
          <a:p>
            <a:endParaRPr lang="en-US" i="1" dirty="0" smtClean="0">
              <a:latin typeface="Book Antiqua"/>
              <a:cs typeface="Book Antiqua"/>
            </a:endParaRPr>
          </a:p>
          <a:p>
            <a:pPr marL="171450" indent="-171450">
              <a:buFont typeface="Arial"/>
              <a:buChar char="•"/>
            </a:pPr>
            <a:r>
              <a:rPr lang="en-US" i="1" dirty="0" smtClean="0">
                <a:latin typeface="Book Antiqua"/>
                <a:cs typeface="Book Antiqua"/>
              </a:rPr>
              <a:t>Refinement for Nitrogen-Containing Heterocyclic Compounds.</a:t>
            </a:r>
          </a:p>
          <a:p>
            <a:r>
              <a:rPr lang="en-US" i="1" dirty="0">
                <a:latin typeface="Book Antiqua"/>
                <a:cs typeface="Book Antiqua"/>
              </a:rPr>
              <a:t>	</a:t>
            </a:r>
            <a:r>
              <a:rPr lang="en-US" dirty="0">
                <a:latin typeface="Book Antiqua"/>
                <a:cs typeface="Book Antiqua"/>
              </a:rPr>
              <a:t>	</a:t>
            </a:r>
            <a:endParaRPr lang="es-ES" b="1" i="1" dirty="0">
              <a:latin typeface="Book Antiqua"/>
              <a:cs typeface="Book Antiqua"/>
            </a:endParaRPr>
          </a:p>
          <a:p>
            <a:r>
              <a:rPr lang="en-US" b="1" i="1" dirty="0" smtClean="0">
                <a:solidFill>
                  <a:srgbClr val="1F497D"/>
                </a:solidFill>
                <a:latin typeface="Book Antiqua"/>
                <a:cs typeface="Book Antiqua"/>
              </a:rPr>
              <a:t>2. RESULTS</a:t>
            </a:r>
          </a:p>
          <a:p>
            <a:endParaRPr lang="es-ES" b="1" i="1" dirty="0">
              <a:latin typeface="Book Antiqua"/>
              <a:cs typeface="Book Antiqua"/>
            </a:endParaRPr>
          </a:p>
          <a:p>
            <a:pPr marL="171450" indent="-171450">
              <a:buFont typeface="Arial"/>
              <a:buChar char="•"/>
            </a:pPr>
            <a:r>
              <a:rPr lang="en-US" i="1" dirty="0" smtClean="0">
                <a:latin typeface="Book Antiqua"/>
                <a:cs typeface="Book Antiqua"/>
              </a:rPr>
              <a:t>Our Performance in the SAMPL6 Challenge.</a:t>
            </a:r>
          </a:p>
          <a:p>
            <a:endParaRPr lang="es-ES" i="1" dirty="0">
              <a:latin typeface="Book Antiqua"/>
              <a:cs typeface="Book Antiqua"/>
            </a:endParaRPr>
          </a:p>
          <a:p>
            <a:pPr marL="171450" indent="-171450">
              <a:buFont typeface="Arial"/>
              <a:buChar char="•"/>
            </a:pPr>
            <a:r>
              <a:rPr lang="en-US" i="1" dirty="0" smtClean="0">
                <a:latin typeface="Book Antiqua"/>
                <a:cs typeface="Book Antiqua"/>
              </a:rPr>
              <a:t>Analysis of the Main Outliers.</a:t>
            </a:r>
          </a:p>
          <a:p>
            <a:endParaRPr lang="en-US" i="1" dirty="0" smtClean="0">
              <a:latin typeface="Book Antiqua"/>
              <a:cs typeface="Book Antiqua"/>
            </a:endParaRPr>
          </a:p>
          <a:p>
            <a:endParaRPr lang="es-ES" i="1" dirty="0">
              <a:latin typeface="Book Antiqua"/>
              <a:cs typeface="Book Antiqua"/>
            </a:endParaRPr>
          </a:p>
          <a:p>
            <a:r>
              <a:rPr lang="en-US" b="1" i="1" dirty="0">
                <a:solidFill>
                  <a:srgbClr val="1F497D"/>
                </a:solidFill>
                <a:latin typeface="Book Antiqua"/>
                <a:cs typeface="Book Antiqua"/>
              </a:rPr>
              <a:t>3</a:t>
            </a:r>
            <a:r>
              <a:rPr lang="en-US" b="1" i="1" dirty="0" smtClean="0">
                <a:solidFill>
                  <a:srgbClr val="1F497D"/>
                </a:solidFill>
                <a:latin typeface="Book Antiqua"/>
                <a:cs typeface="Book Antiqua"/>
              </a:rPr>
              <a:t>.  </a:t>
            </a:r>
            <a:r>
              <a:rPr lang="en-US" b="1" i="1" dirty="0">
                <a:solidFill>
                  <a:srgbClr val="1F497D"/>
                </a:solidFill>
                <a:latin typeface="Book Antiqua"/>
                <a:cs typeface="Book Antiqua"/>
              </a:rPr>
              <a:t>CONCLUSIONS</a:t>
            </a:r>
            <a:r>
              <a:rPr lang="en-US" b="1" i="1" dirty="0">
                <a:latin typeface="Book Antiqua"/>
                <a:cs typeface="Book Antiqua"/>
              </a:rPr>
              <a:t>	</a:t>
            </a:r>
            <a:endParaRPr lang="es-ES" b="1" i="1" dirty="0">
              <a:latin typeface="Book Antiqua"/>
              <a:cs typeface="Book Antiqua"/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537E9-952B-3049-8D61-96D979EBB552}" type="slidenum">
              <a:rPr lang="es-ES" sz="1400" smtClean="0">
                <a:solidFill>
                  <a:srgbClr val="FFFFFF"/>
                </a:solidFill>
                <a:latin typeface="Book Antiqua"/>
                <a:cs typeface="Book Antiqua"/>
              </a:rPr>
              <a:t>2</a:t>
            </a:fld>
            <a:endParaRPr lang="es-ES" sz="1400" dirty="0">
              <a:solidFill>
                <a:srgbClr val="FFFFFF"/>
              </a:solidFill>
              <a:latin typeface="Book Antiqua"/>
              <a:cs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1987963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-36" y="6091775"/>
            <a:ext cx="9144000" cy="763856"/>
          </a:xfrm>
          <a:prstGeom prst="rect">
            <a:avLst/>
          </a:prstGeom>
          <a:solidFill>
            <a:srgbClr val="2D70C3">
              <a:alpha val="6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2770" tIns="26385" rIns="52770" bIns="26385" rtlCol="0" anchor="ctr"/>
          <a:lstStyle/>
          <a:p>
            <a:pPr algn="ctr"/>
            <a:endParaRPr lang="es-ES" dirty="0"/>
          </a:p>
        </p:txBody>
      </p:sp>
      <p:pic>
        <p:nvPicPr>
          <p:cNvPr id="48" name="Picture 3"/>
          <p:cNvPicPr>
            <a:picLocks noChangeAspect="1"/>
          </p:cNvPicPr>
          <p:nvPr/>
        </p:nvPicPr>
        <p:blipFill rotWithShape="1">
          <a:blip r:embed="rId2">
            <a:alphaModFix amt="6000"/>
          </a:blip>
          <a:srcRect l="14942" t="77268" r="32519" b="11675"/>
          <a:stretch/>
        </p:blipFill>
        <p:spPr>
          <a:xfrm>
            <a:off x="34599" y="6091775"/>
            <a:ext cx="9092684" cy="763856"/>
          </a:xfrm>
          <a:prstGeom prst="rect">
            <a:avLst/>
          </a:prstGeom>
          <a:ln>
            <a:noFill/>
          </a:ln>
        </p:spPr>
      </p:pic>
      <p:sp>
        <p:nvSpPr>
          <p:cNvPr id="49" name="12 CuadroTexto"/>
          <p:cNvSpPr txBox="1"/>
          <p:nvPr/>
        </p:nvSpPr>
        <p:spPr>
          <a:xfrm>
            <a:off x="-343179" y="6384414"/>
            <a:ext cx="9144000" cy="27698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ctr"/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Prediction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of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the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n-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Octanol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/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Water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Partition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Coefficients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in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the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SAMPL6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Challenge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from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MST Continuum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Solvation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Calculations</a:t>
            </a:r>
            <a:endParaRPr lang="es-ES" sz="1200" i="1" dirty="0">
              <a:solidFill>
                <a:schemeClr val="bg1"/>
              </a:solidFill>
              <a:latin typeface="Book Antiqua"/>
              <a:cs typeface="Book Antiqua"/>
            </a:endParaRPr>
          </a:p>
        </p:txBody>
      </p:sp>
      <p:cxnSp>
        <p:nvCxnSpPr>
          <p:cNvPr id="50" name="Conector recto 49"/>
          <p:cNvCxnSpPr/>
          <p:nvPr/>
        </p:nvCxnSpPr>
        <p:spPr>
          <a:xfrm>
            <a:off x="396452" y="721134"/>
            <a:ext cx="8404369" cy="0"/>
          </a:xfrm>
          <a:prstGeom prst="line">
            <a:avLst/>
          </a:prstGeom>
          <a:ln w="38100" cmpd="sng">
            <a:solidFill>
              <a:srgbClr val="17375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11 CuadroTexto"/>
          <p:cNvSpPr txBox="1"/>
          <p:nvPr/>
        </p:nvSpPr>
        <p:spPr>
          <a:xfrm rot="16200000">
            <a:off x="-3156390" y="3194109"/>
            <a:ext cx="6780047" cy="391829"/>
          </a:xfrm>
          <a:prstGeom prst="rect">
            <a:avLst/>
          </a:prstGeom>
          <a:noFill/>
        </p:spPr>
        <p:txBody>
          <a:bodyPr wrap="square" lIns="52761" tIns="26380" rIns="52761" bIns="26380" rtlCol="0">
            <a:spAutoFit/>
          </a:bodyPr>
          <a:lstStyle/>
          <a:p>
            <a:pPr algn="ctr"/>
            <a:r>
              <a:rPr lang="es-ES" sz="1100" dirty="0" smtClean="0">
                <a:solidFill>
                  <a:srgbClr val="17375E"/>
                </a:solidFill>
                <a:latin typeface="Book Antiqua"/>
                <a:cs typeface="Book Antiqua"/>
              </a:rPr>
              <a:t>SAMPL6 CHALLENGE  </a:t>
            </a:r>
          </a:p>
          <a:p>
            <a:pPr algn="ctr"/>
            <a:endParaRPr lang="es-ES" sz="1050" dirty="0">
              <a:solidFill>
                <a:schemeClr val="tx2">
                  <a:lumMod val="75000"/>
                </a:schemeClr>
              </a:solidFill>
              <a:latin typeface="Book Antiqua"/>
              <a:cs typeface="Book Antiqua"/>
            </a:endParaRPr>
          </a:p>
        </p:txBody>
      </p:sp>
      <p:sp>
        <p:nvSpPr>
          <p:cNvPr id="23" name="Rectangle 3"/>
          <p:cNvSpPr/>
          <p:nvPr/>
        </p:nvSpPr>
        <p:spPr>
          <a:xfrm>
            <a:off x="282432" y="197875"/>
            <a:ext cx="84043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 smtClean="0">
                <a:solidFill>
                  <a:schemeClr val="tx2"/>
                </a:solidFill>
                <a:latin typeface="Book Antiqua"/>
                <a:cs typeface="Book Antiqua"/>
              </a:rPr>
              <a:t>RESULTS</a:t>
            </a:r>
            <a:endParaRPr lang="es-ES_tradnl" sz="2000" b="1" dirty="0">
              <a:solidFill>
                <a:schemeClr val="tx2"/>
              </a:solidFill>
              <a:latin typeface="Book Antiqua"/>
              <a:cs typeface="Book Antiqua"/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537E9-952B-3049-8D61-96D979EBB552}" type="slidenum">
              <a:rPr lang="es-ES" sz="1400" smtClean="0">
                <a:solidFill>
                  <a:srgbClr val="FFFFFF"/>
                </a:solidFill>
                <a:latin typeface="Book Antiqua"/>
                <a:cs typeface="Book Antiqua"/>
              </a:rPr>
              <a:t>20</a:t>
            </a:fld>
            <a:endParaRPr lang="es-ES" sz="1400" dirty="0">
              <a:solidFill>
                <a:srgbClr val="FFFFFF"/>
              </a:solidFill>
              <a:latin typeface="Book Antiqua"/>
              <a:cs typeface="Book Antiqua"/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1925107" y="823907"/>
            <a:ext cx="5365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1F497D"/>
                </a:solidFill>
                <a:latin typeface="Book Antiqua"/>
                <a:cs typeface="Book Antiqua"/>
              </a:rPr>
              <a:t>Analysis of the Main </a:t>
            </a:r>
            <a:r>
              <a:rPr lang="en-US" i="1" dirty="0" smtClean="0">
                <a:solidFill>
                  <a:srgbClr val="1F497D"/>
                </a:solidFill>
                <a:latin typeface="Book Antiqua"/>
                <a:cs typeface="Book Antiqua"/>
              </a:rPr>
              <a:t>Outliers: SM13</a:t>
            </a:r>
            <a:endParaRPr lang="es-ES" dirty="0">
              <a:solidFill>
                <a:srgbClr val="1F497D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8278" t="19591" r="8929" b="8628"/>
          <a:stretch/>
        </p:blipFill>
        <p:spPr>
          <a:xfrm>
            <a:off x="4433416" y="1847639"/>
            <a:ext cx="4416179" cy="3828798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4"/>
          <a:srcRect l="7069" t="18936" r="8378" b="7942"/>
          <a:stretch/>
        </p:blipFill>
        <p:spPr>
          <a:xfrm>
            <a:off x="282432" y="1776153"/>
            <a:ext cx="4510123" cy="3900284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3694333" y="3652702"/>
            <a:ext cx="944574" cy="80821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955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-36" y="6091775"/>
            <a:ext cx="9144000" cy="763856"/>
          </a:xfrm>
          <a:prstGeom prst="rect">
            <a:avLst/>
          </a:prstGeom>
          <a:solidFill>
            <a:srgbClr val="2D70C3">
              <a:alpha val="6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2770" tIns="26385" rIns="52770" bIns="26385" rtlCol="0" anchor="ctr"/>
          <a:lstStyle/>
          <a:p>
            <a:pPr algn="ctr"/>
            <a:endParaRPr lang="es-ES" dirty="0"/>
          </a:p>
        </p:txBody>
      </p:sp>
      <p:pic>
        <p:nvPicPr>
          <p:cNvPr id="48" name="Picture 3"/>
          <p:cNvPicPr>
            <a:picLocks noChangeAspect="1"/>
          </p:cNvPicPr>
          <p:nvPr/>
        </p:nvPicPr>
        <p:blipFill rotWithShape="1">
          <a:blip r:embed="rId2">
            <a:alphaModFix amt="6000"/>
          </a:blip>
          <a:srcRect l="14942" t="77268" r="32519" b="11675"/>
          <a:stretch/>
        </p:blipFill>
        <p:spPr>
          <a:xfrm>
            <a:off x="34599" y="6091775"/>
            <a:ext cx="9092684" cy="763856"/>
          </a:xfrm>
          <a:prstGeom prst="rect">
            <a:avLst/>
          </a:prstGeom>
          <a:ln>
            <a:noFill/>
          </a:ln>
        </p:spPr>
      </p:pic>
      <p:sp>
        <p:nvSpPr>
          <p:cNvPr id="49" name="12 CuadroTexto"/>
          <p:cNvSpPr txBox="1"/>
          <p:nvPr/>
        </p:nvSpPr>
        <p:spPr>
          <a:xfrm>
            <a:off x="-343179" y="6384414"/>
            <a:ext cx="9144000" cy="27698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ctr"/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Prediction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of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the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n-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Octanol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/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Water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Partition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Coefficients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in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the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SAMPL6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Challenge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from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MST Continuum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Solvation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Calculations</a:t>
            </a:r>
            <a:endParaRPr lang="es-ES" sz="1200" i="1" dirty="0">
              <a:solidFill>
                <a:schemeClr val="bg1"/>
              </a:solidFill>
              <a:latin typeface="Book Antiqua"/>
              <a:cs typeface="Book Antiqua"/>
            </a:endParaRPr>
          </a:p>
        </p:txBody>
      </p:sp>
      <p:cxnSp>
        <p:nvCxnSpPr>
          <p:cNvPr id="50" name="Conector recto 49"/>
          <p:cNvCxnSpPr/>
          <p:nvPr/>
        </p:nvCxnSpPr>
        <p:spPr>
          <a:xfrm>
            <a:off x="396452" y="721134"/>
            <a:ext cx="8404369" cy="0"/>
          </a:xfrm>
          <a:prstGeom prst="line">
            <a:avLst/>
          </a:prstGeom>
          <a:ln w="38100" cmpd="sng">
            <a:solidFill>
              <a:srgbClr val="17375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11 CuadroTexto"/>
          <p:cNvSpPr txBox="1"/>
          <p:nvPr/>
        </p:nvSpPr>
        <p:spPr>
          <a:xfrm rot="16200000">
            <a:off x="-3156390" y="3194109"/>
            <a:ext cx="6780047" cy="391829"/>
          </a:xfrm>
          <a:prstGeom prst="rect">
            <a:avLst/>
          </a:prstGeom>
          <a:noFill/>
        </p:spPr>
        <p:txBody>
          <a:bodyPr wrap="square" lIns="52761" tIns="26380" rIns="52761" bIns="26380" rtlCol="0">
            <a:spAutoFit/>
          </a:bodyPr>
          <a:lstStyle/>
          <a:p>
            <a:pPr algn="ctr"/>
            <a:r>
              <a:rPr lang="es-ES" sz="1100" dirty="0" smtClean="0">
                <a:solidFill>
                  <a:srgbClr val="17375E"/>
                </a:solidFill>
                <a:latin typeface="Book Antiqua"/>
                <a:cs typeface="Book Antiqua"/>
              </a:rPr>
              <a:t>SAMPL6 CHALLENGE  </a:t>
            </a:r>
          </a:p>
          <a:p>
            <a:pPr algn="ctr"/>
            <a:endParaRPr lang="es-ES" sz="1050" dirty="0">
              <a:solidFill>
                <a:schemeClr val="tx2">
                  <a:lumMod val="75000"/>
                </a:schemeClr>
              </a:solidFill>
              <a:latin typeface="Book Antiqua"/>
              <a:cs typeface="Book Antiqua"/>
            </a:endParaRPr>
          </a:p>
        </p:txBody>
      </p:sp>
      <p:sp>
        <p:nvSpPr>
          <p:cNvPr id="23" name="Rectangle 3"/>
          <p:cNvSpPr/>
          <p:nvPr/>
        </p:nvSpPr>
        <p:spPr>
          <a:xfrm>
            <a:off x="282432" y="197875"/>
            <a:ext cx="84043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 smtClean="0">
                <a:solidFill>
                  <a:schemeClr val="tx2"/>
                </a:solidFill>
                <a:latin typeface="Book Antiqua"/>
                <a:cs typeface="Book Antiqua"/>
              </a:rPr>
              <a:t>CONCLUSION</a:t>
            </a:r>
            <a:endParaRPr lang="es-ES_tradnl" sz="2000" b="1" dirty="0">
              <a:solidFill>
                <a:schemeClr val="tx2"/>
              </a:solidFill>
              <a:latin typeface="Book Antiqua"/>
              <a:cs typeface="Book Antiqua"/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537E9-952B-3049-8D61-96D979EBB552}" type="slidenum">
              <a:rPr lang="es-ES" sz="1400" smtClean="0">
                <a:solidFill>
                  <a:srgbClr val="FFFFFF"/>
                </a:solidFill>
                <a:latin typeface="Book Antiqua"/>
                <a:cs typeface="Book Antiqua"/>
              </a:rPr>
              <a:t>21</a:t>
            </a:fld>
            <a:endParaRPr lang="es-ES" sz="1400" dirty="0">
              <a:solidFill>
                <a:srgbClr val="FFFFFF"/>
              </a:solidFill>
              <a:latin typeface="Book Antiqua"/>
              <a:cs typeface="Book Antiqua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963596" y="1294333"/>
            <a:ext cx="719122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charset="2"/>
              <a:buChar char="ü"/>
            </a:pPr>
            <a:r>
              <a:rPr lang="en-US" dirty="0">
                <a:latin typeface="Book Antiqua"/>
                <a:cs typeface="Book Antiqua"/>
              </a:rPr>
              <a:t>The refinements made in the </a:t>
            </a:r>
            <a:r>
              <a:rPr lang="en-US" dirty="0" smtClean="0">
                <a:latin typeface="Book Antiqua"/>
                <a:cs typeface="Book Antiqua"/>
              </a:rPr>
              <a:t>MST </a:t>
            </a:r>
            <a:r>
              <a:rPr lang="en-US" dirty="0">
                <a:latin typeface="Book Antiqua"/>
                <a:cs typeface="Book Antiqua"/>
              </a:rPr>
              <a:t>method for the treatment of solutes in </a:t>
            </a:r>
            <a:r>
              <a:rPr lang="en-US" i="1" dirty="0">
                <a:latin typeface="Book Antiqua"/>
                <a:cs typeface="Book Antiqua"/>
              </a:rPr>
              <a:t>n</a:t>
            </a:r>
            <a:r>
              <a:rPr lang="en-US" dirty="0">
                <a:latin typeface="Book Antiqua"/>
                <a:cs typeface="Book Antiqua"/>
              </a:rPr>
              <a:t>-</a:t>
            </a:r>
            <a:r>
              <a:rPr lang="en-US" dirty="0" err="1">
                <a:latin typeface="Book Antiqua"/>
                <a:cs typeface="Book Antiqua"/>
              </a:rPr>
              <a:t>octanol</a:t>
            </a:r>
            <a:r>
              <a:rPr lang="en-US" dirty="0">
                <a:latin typeface="Book Antiqua"/>
                <a:cs typeface="Book Antiqua"/>
              </a:rPr>
              <a:t> improve the ability of the model for predicting </a:t>
            </a:r>
            <a:r>
              <a:rPr lang="en-US" dirty="0" err="1" smtClean="0">
                <a:latin typeface="Book Antiqua"/>
                <a:cs typeface="Book Antiqua"/>
              </a:rPr>
              <a:t>partitionings</a:t>
            </a:r>
            <a:r>
              <a:rPr lang="en-US" dirty="0" smtClean="0">
                <a:latin typeface="Book Antiqua"/>
                <a:cs typeface="Book Antiqua"/>
              </a:rPr>
              <a:t> </a:t>
            </a:r>
            <a:r>
              <a:rPr lang="en-US" dirty="0">
                <a:latin typeface="Book Antiqua"/>
                <a:cs typeface="Book Antiqua"/>
              </a:rPr>
              <a:t>of neutral </a:t>
            </a:r>
            <a:r>
              <a:rPr lang="en-US" dirty="0" smtClean="0">
                <a:latin typeface="Book Antiqua"/>
                <a:cs typeface="Book Antiqua"/>
              </a:rPr>
              <a:t>compounds.</a:t>
            </a:r>
          </a:p>
          <a:p>
            <a:pPr marL="285750" indent="-285750" algn="just">
              <a:buFont typeface="Wingdings" charset="2"/>
              <a:buChar char="ü"/>
            </a:pPr>
            <a:endParaRPr lang="en-US" dirty="0">
              <a:latin typeface="Book Antiqua"/>
              <a:cs typeface="Book Antiqua"/>
            </a:endParaRPr>
          </a:p>
          <a:p>
            <a:pPr marL="285750" indent="-285750" algn="just">
              <a:buFont typeface="Wingdings" charset="2"/>
              <a:buChar char="ü"/>
            </a:pPr>
            <a:r>
              <a:rPr lang="en-US" dirty="0" smtClean="0">
                <a:latin typeface="Book Antiqua"/>
                <a:cs typeface="Book Antiqua"/>
              </a:rPr>
              <a:t>The performance of the MST </a:t>
            </a:r>
            <a:r>
              <a:rPr lang="en-US" dirty="0">
                <a:latin typeface="Book Antiqua"/>
                <a:cs typeface="Book Antiqua"/>
              </a:rPr>
              <a:t>model was </a:t>
            </a:r>
            <a:r>
              <a:rPr lang="en-US" dirty="0" smtClean="0">
                <a:latin typeface="Book Antiqua"/>
                <a:cs typeface="Book Antiqua"/>
              </a:rPr>
              <a:t>successful and could </a:t>
            </a:r>
            <a:r>
              <a:rPr lang="en-US" dirty="0">
                <a:latin typeface="Book Antiqua"/>
                <a:cs typeface="Book Antiqua"/>
              </a:rPr>
              <a:t>be improved considering </a:t>
            </a:r>
            <a:r>
              <a:rPr lang="en-US" dirty="0" err="1">
                <a:latin typeface="Book Antiqua"/>
                <a:cs typeface="Book Antiqua"/>
              </a:rPr>
              <a:t>tautomeric</a:t>
            </a:r>
            <a:r>
              <a:rPr lang="en-US" dirty="0">
                <a:latin typeface="Book Antiqua"/>
                <a:cs typeface="Book Antiqua"/>
              </a:rPr>
              <a:t> forms and reviewing some experimental </a:t>
            </a:r>
            <a:r>
              <a:rPr lang="en-US" dirty="0" smtClean="0">
                <a:latin typeface="Book Antiqua"/>
                <a:cs typeface="Book Antiqua"/>
              </a:rPr>
              <a:t>values</a:t>
            </a:r>
          </a:p>
          <a:p>
            <a:pPr marL="285750" indent="-285750" algn="just">
              <a:buFont typeface="Wingdings" charset="2"/>
              <a:buChar char="ü"/>
            </a:pPr>
            <a:endParaRPr lang="en-US" dirty="0">
              <a:latin typeface="Book Antiqua"/>
              <a:cs typeface="Book Antiqua"/>
            </a:endParaRPr>
          </a:p>
          <a:p>
            <a:pPr marL="285750" indent="-285750" algn="just">
              <a:buFont typeface="Wingdings" charset="2"/>
              <a:buChar char="ü"/>
            </a:pPr>
            <a:r>
              <a:rPr lang="en-US" dirty="0" smtClean="0">
                <a:latin typeface="Book Antiqua"/>
                <a:cs typeface="Book Antiqua"/>
              </a:rPr>
              <a:t>For the sake of validation and comparison, it is recommended for zwitterion </a:t>
            </a:r>
            <a:r>
              <a:rPr lang="en-US" dirty="0">
                <a:latin typeface="Book Antiqua"/>
                <a:cs typeface="Book Antiqua"/>
              </a:rPr>
              <a:t>compounds p</a:t>
            </a:r>
            <a:r>
              <a:rPr lang="en-US" dirty="0" smtClean="0">
                <a:latin typeface="Book Antiqua"/>
                <a:cs typeface="Book Antiqua"/>
              </a:rPr>
              <a:t>erform </a:t>
            </a:r>
            <a:r>
              <a:rPr lang="en-US" dirty="0">
                <a:latin typeface="Book Antiqua"/>
                <a:cs typeface="Book Antiqua"/>
              </a:rPr>
              <a:t>an extra measurement by a standard technique such as shake flask</a:t>
            </a:r>
            <a:endParaRPr lang="en-US" dirty="0" smtClean="0">
              <a:latin typeface="Book Antiqua"/>
              <a:cs typeface="Book Antiqua"/>
            </a:endParaRPr>
          </a:p>
          <a:p>
            <a:endParaRPr lang="en-US" dirty="0">
              <a:latin typeface="Book Antiqua"/>
              <a:cs typeface="Book Antiqua"/>
            </a:endParaRPr>
          </a:p>
          <a:p>
            <a:endParaRPr lang="en-US" dirty="0" smtClean="0">
              <a:latin typeface="Book Antiqua"/>
              <a:cs typeface="Book Antiqua"/>
            </a:endParaRPr>
          </a:p>
          <a:p>
            <a:endParaRPr lang="en-US" dirty="0" smtClean="0">
              <a:latin typeface="Book Antiqua"/>
              <a:cs typeface="Book Antiqua"/>
            </a:endParaRPr>
          </a:p>
          <a:p>
            <a:endParaRPr lang="en-US" dirty="0">
              <a:latin typeface="Book Antiqua"/>
              <a:cs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2970673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n 38"/>
          <p:cNvPicPr>
            <a:picLocks noChangeAspect="1"/>
          </p:cNvPicPr>
          <p:nvPr/>
        </p:nvPicPr>
        <p:blipFill rotWithShape="1">
          <a:blip r:embed="rId3">
            <a:alphaModFix amt="5000"/>
          </a:blip>
          <a:srcRect l="11393" t="12533" r="35871" b="16287"/>
          <a:stretch/>
        </p:blipFill>
        <p:spPr>
          <a:xfrm>
            <a:off x="12573" y="1345506"/>
            <a:ext cx="9129401" cy="5239229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-12573" y="2314"/>
            <a:ext cx="9144000" cy="769441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2770" tIns="26385" rIns="52770" bIns="26385" rtlCol="0" anchor="ctr"/>
          <a:lstStyle/>
          <a:p>
            <a:pPr algn="ctr"/>
            <a:endParaRPr lang="es-ES" dirty="0">
              <a:latin typeface="Book Antiqua"/>
              <a:cs typeface="Book Antiqua"/>
            </a:endParaRPr>
          </a:p>
        </p:txBody>
      </p:sp>
      <p:grpSp>
        <p:nvGrpSpPr>
          <p:cNvPr id="2" name="Agrupar 1"/>
          <p:cNvGrpSpPr/>
          <p:nvPr/>
        </p:nvGrpSpPr>
        <p:grpSpPr>
          <a:xfrm>
            <a:off x="2026" y="1001066"/>
            <a:ext cx="9155291" cy="633742"/>
            <a:chOff x="1" y="5386418"/>
            <a:chExt cx="9155291" cy="633742"/>
          </a:xfrm>
        </p:grpSpPr>
        <p:pic>
          <p:nvPicPr>
            <p:cNvPr id="32" name="Picture 28"/>
            <p:cNvPicPr/>
            <p:nvPr/>
          </p:nvPicPr>
          <p:blipFill rotWithShape="1">
            <a:blip r:embed="rId4">
              <a:alphaModFix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099" b="80189" l="12500" r="960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19" t="12644" r="29357" b="16869"/>
            <a:stretch/>
          </p:blipFill>
          <p:spPr bwMode="auto">
            <a:xfrm rot="10800000">
              <a:off x="8241152" y="5386418"/>
              <a:ext cx="914140" cy="557174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3" name="Picture 28"/>
            <p:cNvPicPr/>
            <p:nvPr/>
          </p:nvPicPr>
          <p:blipFill rotWithShape="1">
            <a:blip r:embed="rId4">
              <a:alphaModFix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099" b="80189" l="12500" r="960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05" t="12644" r="29357" b="16869"/>
            <a:stretch/>
          </p:blipFill>
          <p:spPr bwMode="auto">
            <a:xfrm rot="10800000">
              <a:off x="7331302" y="5442140"/>
              <a:ext cx="1105885" cy="557174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0" name="Picture 28"/>
            <p:cNvPicPr/>
            <p:nvPr/>
          </p:nvPicPr>
          <p:blipFill rotWithShape="1">
            <a:blip r:embed="rId4">
              <a:alphaModFix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099" b="80189" l="12500" r="960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05" t="12644" r="29357" b="16869"/>
            <a:stretch/>
          </p:blipFill>
          <p:spPr bwMode="auto">
            <a:xfrm rot="10800000">
              <a:off x="6502978" y="5442140"/>
              <a:ext cx="1105885" cy="557174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1" name="Picture 28"/>
            <p:cNvPicPr/>
            <p:nvPr/>
          </p:nvPicPr>
          <p:blipFill rotWithShape="1">
            <a:blip r:embed="rId4">
              <a:alphaModFix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099" b="80189" l="12500" r="960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05" t="12644" r="29357" b="16869"/>
            <a:stretch/>
          </p:blipFill>
          <p:spPr bwMode="auto">
            <a:xfrm rot="10800000">
              <a:off x="5549492" y="5442140"/>
              <a:ext cx="1105885" cy="557174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2" name="Picture 28"/>
            <p:cNvPicPr/>
            <p:nvPr/>
          </p:nvPicPr>
          <p:blipFill rotWithShape="1">
            <a:blip r:embed="rId4">
              <a:alphaModFix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099" b="80189" l="12500" r="960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05" t="12644" r="29357" b="16869"/>
            <a:stretch/>
          </p:blipFill>
          <p:spPr bwMode="auto">
            <a:xfrm rot="10800000">
              <a:off x="4649152" y="5442141"/>
              <a:ext cx="1105885" cy="557174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8" name="Picture 28"/>
            <p:cNvPicPr/>
            <p:nvPr/>
          </p:nvPicPr>
          <p:blipFill rotWithShape="1">
            <a:blip r:embed="rId4">
              <a:alphaModFix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099" b="80189" l="12500" r="960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05" t="12644" r="29357" b="16869"/>
            <a:stretch/>
          </p:blipFill>
          <p:spPr bwMode="auto">
            <a:xfrm rot="10800000">
              <a:off x="3695666" y="5442142"/>
              <a:ext cx="1105885" cy="557174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9" name="Picture 28"/>
            <p:cNvPicPr/>
            <p:nvPr/>
          </p:nvPicPr>
          <p:blipFill rotWithShape="1">
            <a:blip r:embed="rId4">
              <a:alphaModFix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099" b="80189" l="12500" r="960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05" t="12644" r="29357" b="16869"/>
            <a:stretch/>
          </p:blipFill>
          <p:spPr bwMode="auto">
            <a:xfrm rot="10800000">
              <a:off x="2742180" y="5442140"/>
              <a:ext cx="1105885" cy="557174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0" name="Picture 28"/>
            <p:cNvPicPr/>
            <p:nvPr/>
          </p:nvPicPr>
          <p:blipFill rotWithShape="1">
            <a:blip r:embed="rId4">
              <a:alphaModFix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099" b="80189" l="12500" r="960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05" t="12644" r="29357" b="16869"/>
            <a:stretch/>
          </p:blipFill>
          <p:spPr bwMode="auto">
            <a:xfrm rot="10800000">
              <a:off x="1788695" y="5442143"/>
              <a:ext cx="1105885" cy="557174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1" name="Picture 28"/>
            <p:cNvPicPr/>
            <p:nvPr/>
          </p:nvPicPr>
          <p:blipFill rotWithShape="1">
            <a:blip r:embed="rId4">
              <a:alphaModFix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099" b="80189" l="12500" r="960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05" t="12644" r="29357" b="16869"/>
            <a:stretch/>
          </p:blipFill>
          <p:spPr bwMode="auto">
            <a:xfrm rot="10800000">
              <a:off x="947797" y="5462986"/>
              <a:ext cx="1105885" cy="557174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2" name="Picture 28"/>
            <p:cNvPicPr/>
            <p:nvPr/>
          </p:nvPicPr>
          <p:blipFill rotWithShape="1">
            <a:blip r:embed="rId4">
              <a:alphaModFix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099" b="80189" l="12500" r="960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05" t="12644" r="29357" b="16869"/>
            <a:stretch/>
          </p:blipFill>
          <p:spPr bwMode="auto">
            <a:xfrm rot="10800000">
              <a:off x="1" y="5462986"/>
              <a:ext cx="1105885" cy="557174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18" name="Rectángulo 17"/>
          <p:cNvSpPr/>
          <p:nvPr/>
        </p:nvSpPr>
        <p:spPr>
          <a:xfrm>
            <a:off x="188902" y="403667"/>
            <a:ext cx="86357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1" dirty="0">
                <a:solidFill>
                  <a:schemeClr val="tx2"/>
                </a:solidFill>
                <a:latin typeface="Book Antiqua"/>
                <a:cs typeface="Book Antiqua"/>
              </a:rPr>
              <a:t>Acknowledgments</a:t>
            </a:r>
            <a:endParaRPr lang="es-ES" sz="2800" b="1" dirty="0">
              <a:solidFill>
                <a:schemeClr val="tx2"/>
              </a:solidFill>
              <a:latin typeface="Book Antiqua"/>
              <a:cs typeface="Book Antiqua"/>
            </a:endParaRPr>
          </a:p>
        </p:txBody>
      </p:sp>
      <p:pic>
        <p:nvPicPr>
          <p:cNvPr id="22" name="Imagen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169" y="3951418"/>
            <a:ext cx="937483" cy="1056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agen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016" y="3970339"/>
            <a:ext cx="2012973" cy="909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10281" y="5064770"/>
            <a:ext cx="2094241" cy="1080682"/>
          </a:xfrm>
          <a:prstGeom prst="rect">
            <a:avLst/>
          </a:prstGeom>
        </p:spPr>
      </p:pic>
      <p:pic>
        <p:nvPicPr>
          <p:cNvPr id="26" name="Imagen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54119" y="1772960"/>
            <a:ext cx="1341276" cy="627325"/>
          </a:xfrm>
          <a:prstGeom prst="rect">
            <a:avLst/>
          </a:prstGeom>
        </p:spPr>
      </p:pic>
      <p:pic>
        <p:nvPicPr>
          <p:cNvPr id="27" name="Imagen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503" y="2724662"/>
            <a:ext cx="1177394" cy="991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Imagen 3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369072">
            <a:off x="7300437" y="2522763"/>
            <a:ext cx="808170" cy="1167357"/>
          </a:xfrm>
          <a:prstGeom prst="rect">
            <a:avLst/>
          </a:prstGeom>
        </p:spPr>
      </p:pic>
      <p:pic>
        <p:nvPicPr>
          <p:cNvPr id="29" name="Imagen 2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52364" y="1772960"/>
            <a:ext cx="2101755" cy="669488"/>
          </a:xfrm>
          <a:prstGeom prst="rect">
            <a:avLst/>
          </a:prstGeom>
        </p:spPr>
      </p:pic>
      <p:sp>
        <p:nvSpPr>
          <p:cNvPr id="31" name="TextBox 5"/>
          <p:cNvSpPr txBox="1"/>
          <p:nvPr/>
        </p:nvSpPr>
        <p:spPr>
          <a:xfrm>
            <a:off x="780118" y="1780993"/>
            <a:ext cx="1889585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latin typeface="Book Antiqua"/>
                <a:cs typeface="Book Antiqua"/>
              </a:rPr>
              <a:t>Mentor:</a:t>
            </a:r>
            <a:endParaRPr lang="en-US" sz="1400" b="1" i="1" dirty="0">
              <a:latin typeface="Book Antiqua"/>
              <a:cs typeface="Book Antiqua"/>
            </a:endParaRPr>
          </a:p>
          <a:p>
            <a:r>
              <a:rPr lang="en-US" sz="1400" b="1" dirty="0" smtClean="0">
                <a:latin typeface="Book Antiqua"/>
                <a:cs typeface="Book Antiqua"/>
              </a:rPr>
              <a:t>Dr. F. Javier </a:t>
            </a:r>
            <a:r>
              <a:rPr lang="en-US" sz="1400" b="1" dirty="0" err="1" smtClean="0">
                <a:latin typeface="Book Antiqua"/>
                <a:cs typeface="Book Antiqua"/>
              </a:rPr>
              <a:t>Luque</a:t>
            </a:r>
            <a:endParaRPr lang="en-US" sz="1400" b="1" dirty="0" smtClean="0">
              <a:latin typeface="Book Antiqua"/>
              <a:cs typeface="Book Antiqua"/>
            </a:endParaRPr>
          </a:p>
          <a:p>
            <a:pPr algn="ctr"/>
            <a:endParaRPr lang="en-US" sz="1400" dirty="0">
              <a:latin typeface="Book Antiqua"/>
              <a:cs typeface="Book Antiqua"/>
            </a:endParaRPr>
          </a:p>
          <a:p>
            <a:pPr algn="ctr"/>
            <a:r>
              <a:rPr lang="en-US" sz="1400" b="1" i="1" dirty="0" smtClean="0">
                <a:latin typeface="Book Antiqua"/>
                <a:cs typeface="Book Antiqua"/>
              </a:rPr>
              <a:t>Collaborators:</a:t>
            </a:r>
          </a:p>
          <a:p>
            <a:pPr algn="ctr"/>
            <a:r>
              <a:rPr lang="en-US" sz="1400" dirty="0" err="1" smtClean="0">
                <a:latin typeface="Book Antiqua"/>
                <a:cs typeface="Book Antiqua"/>
              </a:rPr>
              <a:t>Dra</a:t>
            </a:r>
            <a:r>
              <a:rPr lang="en-US" sz="1400" dirty="0" smtClean="0">
                <a:latin typeface="Book Antiqua"/>
                <a:cs typeface="Book Antiqua"/>
              </a:rPr>
              <a:t>. </a:t>
            </a:r>
            <a:r>
              <a:rPr lang="en-US" sz="1400" dirty="0" err="1" smtClean="0">
                <a:latin typeface="Book Antiqua"/>
                <a:cs typeface="Book Antiqua"/>
              </a:rPr>
              <a:t>Silvana</a:t>
            </a:r>
            <a:r>
              <a:rPr lang="en-US" sz="1400" dirty="0" smtClean="0">
                <a:latin typeface="Book Antiqua"/>
                <a:cs typeface="Book Antiqua"/>
              </a:rPr>
              <a:t> </a:t>
            </a:r>
            <a:r>
              <a:rPr lang="en-US" sz="1400" dirty="0" err="1" smtClean="0">
                <a:latin typeface="Book Antiqua"/>
                <a:cs typeface="Book Antiqua"/>
              </a:rPr>
              <a:t>Pinheiro</a:t>
            </a:r>
            <a:endParaRPr lang="en-US" sz="1400" dirty="0" smtClean="0">
              <a:latin typeface="Book Antiqua"/>
              <a:cs typeface="Book Antiqua"/>
            </a:endParaRPr>
          </a:p>
          <a:p>
            <a:pPr algn="ctr"/>
            <a:r>
              <a:rPr lang="en-US" sz="1400" dirty="0" smtClean="0">
                <a:latin typeface="Book Antiqua"/>
                <a:cs typeface="Book Antiqua"/>
              </a:rPr>
              <a:t>Dr. </a:t>
            </a:r>
            <a:r>
              <a:rPr lang="en-US" sz="1400" dirty="0" err="1" smtClean="0">
                <a:latin typeface="Book Antiqua"/>
                <a:cs typeface="Book Antiqua"/>
              </a:rPr>
              <a:t>Carles</a:t>
            </a:r>
            <a:r>
              <a:rPr lang="en-US" sz="1400" dirty="0" smtClean="0">
                <a:latin typeface="Book Antiqua"/>
                <a:cs typeface="Book Antiqua"/>
              </a:rPr>
              <a:t> </a:t>
            </a:r>
            <a:r>
              <a:rPr lang="en-US" sz="1400" dirty="0" err="1" smtClean="0">
                <a:latin typeface="Book Antiqua"/>
                <a:cs typeface="Book Antiqua"/>
              </a:rPr>
              <a:t>Curutchet</a:t>
            </a:r>
            <a:endParaRPr lang="en-US" sz="1400" dirty="0" smtClean="0">
              <a:latin typeface="Book Antiqua"/>
              <a:cs typeface="Book Antiqua"/>
            </a:endParaRPr>
          </a:p>
          <a:p>
            <a:pPr algn="ctr"/>
            <a:r>
              <a:rPr lang="en-US" sz="1400" dirty="0" err="1" smtClean="0">
                <a:latin typeface="Book Antiqua"/>
                <a:cs typeface="Book Antiqua"/>
              </a:rPr>
              <a:t>Dra</a:t>
            </a:r>
            <a:r>
              <a:rPr lang="en-US" sz="1400" dirty="0" smtClean="0">
                <a:latin typeface="Book Antiqua"/>
                <a:cs typeface="Book Antiqua"/>
              </a:rPr>
              <a:t>. Clara </a:t>
            </a:r>
            <a:r>
              <a:rPr lang="en-US" sz="1400" dirty="0" err="1" smtClean="0">
                <a:latin typeface="Book Antiqua"/>
                <a:cs typeface="Book Antiqua"/>
              </a:rPr>
              <a:t>Ràfols</a:t>
            </a:r>
            <a:endParaRPr lang="en-US" sz="1400" dirty="0" smtClean="0">
              <a:latin typeface="Book Antiqua"/>
              <a:cs typeface="Book Antiqua"/>
            </a:endParaRPr>
          </a:p>
          <a:p>
            <a:pPr algn="ctr"/>
            <a:r>
              <a:rPr lang="en-US" sz="1400" dirty="0" smtClean="0">
                <a:latin typeface="Book Antiqua"/>
                <a:cs typeface="Book Antiqua"/>
              </a:rPr>
              <a:t>Dr. </a:t>
            </a:r>
            <a:r>
              <a:rPr lang="en-US" sz="1400" dirty="0" err="1" smtClean="0">
                <a:latin typeface="Book Antiqua"/>
                <a:cs typeface="Book Antiqua"/>
              </a:rPr>
              <a:t>Martí</a:t>
            </a:r>
            <a:r>
              <a:rPr lang="en-US" sz="1400" dirty="0" smtClean="0">
                <a:latin typeface="Book Antiqua"/>
                <a:cs typeface="Book Antiqua"/>
              </a:rPr>
              <a:t> Rosés</a:t>
            </a:r>
          </a:p>
          <a:p>
            <a:pPr algn="ctr"/>
            <a:endParaRPr lang="en-US" sz="1400" dirty="0" smtClean="0">
              <a:latin typeface="Book Antiqua"/>
              <a:cs typeface="Book Antiqua"/>
            </a:endParaRPr>
          </a:p>
          <a:p>
            <a:pPr algn="ctr"/>
            <a:endParaRPr lang="en-US" sz="1400" dirty="0" smtClean="0">
              <a:latin typeface="Book Antiqua"/>
              <a:cs typeface="Book Antiqua"/>
            </a:endParaRPr>
          </a:p>
        </p:txBody>
      </p:sp>
      <p:pic>
        <p:nvPicPr>
          <p:cNvPr id="34" name="Picture 21" descr="logo1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177" y="2750814"/>
            <a:ext cx="1220722" cy="817682"/>
          </a:xfrm>
          <a:prstGeom prst="rect">
            <a:avLst/>
          </a:prstGeom>
        </p:spPr>
      </p:pic>
      <p:pic>
        <p:nvPicPr>
          <p:cNvPr id="30" name="Imagen 2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9937" y="3823136"/>
            <a:ext cx="4040638" cy="23223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36" name="Conector recto 35"/>
          <p:cNvCxnSpPr/>
          <p:nvPr/>
        </p:nvCxnSpPr>
        <p:spPr>
          <a:xfrm>
            <a:off x="325105" y="6584736"/>
            <a:ext cx="8404369" cy="0"/>
          </a:xfrm>
          <a:prstGeom prst="line">
            <a:avLst/>
          </a:prstGeom>
          <a:ln w="38100" cmpd="sng">
            <a:solidFill>
              <a:srgbClr val="17375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Marcador de número de diapositiva 2"/>
          <p:cNvSpPr>
            <a:spLocks noGrp="1"/>
          </p:cNvSpPr>
          <p:nvPr>
            <p:ph type="sldNum" sz="quarter" idx="12"/>
          </p:nvPr>
        </p:nvSpPr>
        <p:spPr>
          <a:xfrm>
            <a:off x="6566324" y="6246670"/>
            <a:ext cx="2133600" cy="365125"/>
          </a:xfrm>
        </p:spPr>
        <p:txBody>
          <a:bodyPr/>
          <a:lstStyle/>
          <a:p>
            <a:fld id="{7CD537E9-952B-3049-8D61-96D979EBB552}" type="slidenum">
              <a:rPr lang="es-ES" sz="1100" smtClean="0">
                <a:solidFill>
                  <a:schemeClr val="tx1"/>
                </a:solidFill>
                <a:latin typeface="Book Antiqua"/>
                <a:cs typeface="Book Antiqua"/>
              </a:rPr>
              <a:t>22</a:t>
            </a:fld>
            <a:endParaRPr lang="es-ES" sz="1100" dirty="0">
              <a:solidFill>
                <a:schemeClr val="tx1"/>
              </a:solidFill>
              <a:latin typeface="Book Antiqua"/>
              <a:cs typeface="Book Antiqua"/>
            </a:endParaRPr>
          </a:p>
        </p:txBody>
      </p:sp>
      <p:pic>
        <p:nvPicPr>
          <p:cNvPr id="43" name="Imagen 42" descr="Screen Shot 2019-08-19 at 20.24.33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173" y="6075637"/>
            <a:ext cx="2919222" cy="48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534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25448-EB1F-0A4F-AD83-0D120F01219E}" type="slidenum">
              <a:rPr lang="es-ES" smtClean="0"/>
              <a:t>23</a:t>
            </a:fld>
            <a:endParaRPr lang="es-ES" dirty="0"/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8480344"/>
              </p:ext>
            </p:extLst>
          </p:nvPr>
        </p:nvGraphicFramePr>
        <p:xfrm>
          <a:off x="3190130" y="997944"/>
          <a:ext cx="23622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9" name="EcuaciÛn" r:id="rId3" imgW="2362200" imgH="266700" progId="Equation.3">
                  <p:embed/>
                </p:oleObj>
              </mc:Choice>
              <mc:Fallback>
                <p:oleObj name="EcuaciÛn" r:id="rId3" imgW="23622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90130" y="997944"/>
                        <a:ext cx="236220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3038319" y="595766"/>
            <a:ext cx="2638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 err="1" smtClean="0">
                <a:solidFill>
                  <a:srgbClr val="1F497D"/>
                </a:solidFill>
                <a:latin typeface="Book Antiqua"/>
                <a:cs typeface="Book Antiqua"/>
              </a:rPr>
              <a:t>Hamiltonian</a:t>
            </a:r>
            <a:r>
              <a:rPr lang="es-ES" i="1" dirty="0" smtClean="0">
                <a:solidFill>
                  <a:srgbClr val="1F497D"/>
                </a:solidFill>
                <a:latin typeface="Book Antiqua"/>
                <a:cs typeface="Book Antiqua"/>
              </a:rPr>
              <a:t> of </a:t>
            </a:r>
            <a:r>
              <a:rPr lang="es-ES" i="1" dirty="0" err="1" smtClean="0">
                <a:solidFill>
                  <a:srgbClr val="1F497D"/>
                </a:solidFill>
                <a:latin typeface="Book Antiqua"/>
                <a:cs typeface="Book Antiqua"/>
              </a:rPr>
              <a:t>the</a:t>
            </a:r>
            <a:r>
              <a:rPr lang="es-ES" i="1" dirty="0" smtClean="0">
                <a:solidFill>
                  <a:srgbClr val="1F497D"/>
                </a:solidFill>
                <a:latin typeface="Book Antiqua"/>
                <a:cs typeface="Book Antiqua"/>
              </a:rPr>
              <a:t> </a:t>
            </a:r>
            <a:r>
              <a:rPr lang="es-ES" i="1" dirty="0" err="1" smtClean="0">
                <a:solidFill>
                  <a:srgbClr val="1F497D"/>
                </a:solidFill>
                <a:latin typeface="Book Antiqua"/>
                <a:cs typeface="Book Antiqua"/>
              </a:rPr>
              <a:t>Solute</a:t>
            </a:r>
            <a:r>
              <a:rPr lang="es-ES" i="1" dirty="0" smtClean="0">
                <a:solidFill>
                  <a:srgbClr val="1F497D"/>
                </a:solidFill>
                <a:latin typeface="Book Antiqua"/>
                <a:cs typeface="Book Antiqua"/>
              </a:rPr>
              <a:t> </a:t>
            </a:r>
            <a:endParaRPr lang="es-ES" i="1" dirty="0">
              <a:solidFill>
                <a:srgbClr val="1F497D"/>
              </a:solidFill>
              <a:latin typeface="Book Antiqua"/>
              <a:cs typeface="Book Antiqua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581788" y="1381391"/>
            <a:ext cx="815975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latin typeface="Book Antiqua"/>
                <a:cs typeface="Book Antiqua"/>
              </a:rPr>
              <a:t>﻿</a:t>
            </a:r>
            <a:r>
              <a:rPr lang="es-ES" sz="1200" dirty="0">
                <a:latin typeface="Book Antiqua"/>
                <a:cs typeface="Book Antiqua"/>
              </a:rPr>
              <a:t>Ben-</a:t>
            </a:r>
            <a:r>
              <a:rPr lang="es-ES" sz="1200" dirty="0" err="1">
                <a:latin typeface="Book Antiqua"/>
                <a:cs typeface="Book Antiqua"/>
              </a:rPr>
              <a:t>Naim’s</a:t>
            </a:r>
            <a:r>
              <a:rPr lang="es-ES" sz="1200" dirty="0">
                <a:latin typeface="Book Antiqua"/>
                <a:cs typeface="Book Antiqua"/>
              </a:rPr>
              <a:t> </a:t>
            </a:r>
            <a:r>
              <a:rPr lang="es-ES" sz="1200" dirty="0" err="1">
                <a:latin typeface="Book Antiqua"/>
                <a:cs typeface="Book Antiqua"/>
              </a:rPr>
              <a:t>definition</a:t>
            </a:r>
            <a:r>
              <a:rPr lang="es-ES" sz="1200" dirty="0">
                <a:latin typeface="Book Antiqua"/>
                <a:cs typeface="Book Antiqua"/>
              </a:rPr>
              <a:t> of a </a:t>
            </a:r>
            <a:r>
              <a:rPr lang="es-ES" sz="1200" dirty="0" err="1">
                <a:latin typeface="Book Antiqua"/>
                <a:cs typeface="Book Antiqua"/>
              </a:rPr>
              <a:t>solvation</a:t>
            </a:r>
            <a:r>
              <a:rPr lang="es-ES" sz="1200" dirty="0">
                <a:latin typeface="Book Antiqua"/>
                <a:cs typeface="Book Antiqua"/>
              </a:rPr>
              <a:t> </a:t>
            </a:r>
            <a:r>
              <a:rPr lang="es-ES" sz="1200" dirty="0" err="1">
                <a:latin typeface="Book Antiqua"/>
                <a:cs typeface="Book Antiqua"/>
              </a:rPr>
              <a:t>process</a:t>
            </a:r>
            <a:endParaRPr lang="es-ES" sz="1200" dirty="0">
              <a:latin typeface="Book Antiqua"/>
              <a:cs typeface="Book Antiqua"/>
            </a:endParaRPr>
          </a:p>
          <a:p>
            <a:endParaRPr lang="es-ES" sz="1200" dirty="0">
              <a:latin typeface="Book Antiqua"/>
              <a:cs typeface="Book Antiqua"/>
            </a:endParaRPr>
          </a:p>
          <a:p>
            <a:r>
              <a:rPr lang="es-ES" sz="1200" dirty="0" err="1" smtClean="0">
                <a:latin typeface="Book Antiqua"/>
                <a:cs typeface="Book Antiqua"/>
              </a:rPr>
              <a:t>Assumptions</a:t>
            </a:r>
            <a:r>
              <a:rPr lang="es-ES" sz="1200" dirty="0" smtClean="0">
                <a:latin typeface="Book Antiqua"/>
                <a:cs typeface="Book Antiqua"/>
              </a:rPr>
              <a:t> ele + n-ele</a:t>
            </a:r>
          </a:p>
          <a:p>
            <a:endParaRPr lang="es-ES" sz="1200" dirty="0">
              <a:latin typeface="Book Antiqua"/>
              <a:cs typeface="Book Antiqua"/>
            </a:endParaRPr>
          </a:p>
          <a:p>
            <a:pPr marL="342900" indent="-342900">
              <a:buAutoNum type="arabicParenR"/>
            </a:pPr>
            <a:r>
              <a:rPr lang="es-ES" sz="1200" dirty="0" err="1">
                <a:latin typeface="Book Antiqua"/>
                <a:cs typeface="Book Antiqua"/>
              </a:rPr>
              <a:t>T</a:t>
            </a:r>
            <a:r>
              <a:rPr lang="es-ES" sz="1200" dirty="0" err="1" smtClean="0">
                <a:latin typeface="Book Antiqua"/>
                <a:cs typeface="Book Antiqua"/>
              </a:rPr>
              <a:t>he</a:t>
            </a:r>
            <a:r>
              <a:rPr lang="es-ES" sz="1200" dirty="0" smtClean="0">
                <a:latin typeface="Book Antiqua"/>
                <a:cs typeface="Book Antiqua"/>
              </a:rPr>
              <a:t> </a:t>
            </a:r>
            <a:r>
              <a:rPr lang="es-ES" sz="1200" dirty="0" err="1">
                <a:latin typeface="Book Antiqua"/>
                <a:cs typeface="Book Antiqua"/>
              </a:rPr>
              <a:t>coupling</a:t>
            </a:r>
            <a:r>
              <a:rPr lang="es-ES" sz="1200" dirty="0">
                <a:latin typeface="Book Antiqua"/>
                <a:cs typeface="Book Antiqua"/>
              </a:rPr>
              <a:t> </a:t>
            </a:r>
            <a:r>
              <a:rPr lang="es-ES" sz="1200" dirty="0" err="1">
                <a:latin typeface="Book Antiqua"/>
                <a:cs typeface="Book Antiqua"/>
              </a:rPr>
              <a:t>between</a:t>
            </a:r>
            <a:r>
              <a:rPr lang="es-ES" sz="1200" dirty="0">
                <a:latin typeface="Book Antiqua"/>
                <a:cs typeface="Book Antiqua"/>
              </a:rPr>
              <a:t> </a:t>
            </a:r>
            <a:r>
              <a:rPr lang="es-ES" sz="1200" dirty="0" err="1">
                <a:latin typeface="Book Antiqua"/>
                <a:cs typeface="Book Antiqua"/>
              </a:rPr>
              <a:t>repulsion</a:t>
            </a:r>
            <a:r>
              <a:rPr lang="es-ES" sz="1200" dirty="0">
                <a:latin typeface="Book Antiqua"/>
                <a:cs typeface="Book Antiqua"/>
              </a:rPr>
              <a:t> and </a:t>
            </a:r>
            <a:r>
              <a:rPr lang="es-ES" sz="1200" dirty="0" err="1">
                <a:latin typeface="Book Antiqua"/>
                <a:cs typeface="Book Antiqua"/>
              </a:rPr>
              <a:t>electrostatics</a:t>
            </a:r>
            <a:r>
              <a:rPr lang="es-ES" sz="1200" dirty="0">
                <a:latin typeface="Book Antiqua"/>
                <a:cs typeface="Book Antiqua"/>
              </a:rPr>
              <a:t> </a:t>
            </a:r>
            <a:r>
              <a:rPr lang="es-ES" sz="1200" dirty="0" err="1">
                <a:latin typeface="Book Antiqua"/>
                <a:cs typeface="Book Antiqua"/>
              </a:rPr>
              <a:t>is</a:t>
            </a:r>
            <a:r>
              <a:rPr lang="es-ES" sz="1200" dirty="0">
                <a:latin typeface="Book Antiqua"/>
                <a:cs typeface="Book Antiqua"/>
              </a:rPr>
              <a:t> </a:t>
            </a:r>
            <a:r>
              <a:rPr lang="es-ES" sz="1200" dirty="0" err="1">
                <a:latin typeface="Book Antiqua"/>
                <a:cs typeface="Book Antiqua"/>
              </a:rPr>
              <a:t>expected</a:t>
            </a:r>
            <a:r>
              <a:rPr lang="es-ES" sz="1200" dirty="0">
                <a:latin typeface="Book Antiqua"/>
                <a:cs typeface="Book Antiqua"/>
              </a:rPr>
              <a:t> </a:t>
            </a:r>
            <a:r>
              <a:rPr lang="es-ES" sz="1200" dirty="0" err="1">
                <a:latin typeface="Book Antiqua"/>
                <a:cs typeface="Book Antiqua"/>
              </a:rPr>
              <a:t>to</a:t>
            </a:r>
            <a:r>
              <a:rPr lang="es-ES" sz="1200" dirty="0">
                <a:latin typeface="Book Antiqua"/>
                <a:cs typeface="Book Antiqua"/>
              </a:rPr>
              <a:t> be </a:t>
            </a:r>
            <a:r>
              <a:rPr lang="es-ES" sz="1200" dirty="0" err="1">
                <a:latin typeface="Book Antiqua"/>
                <a:cs typeface="Book Antiqua"/>
              </a:rPr>
              <a:t>small</a:t>
            </a:r>
            <a:endParaRPr lang="es-ES" sz="1200" dirty="0">
              <a:latin typeface="Book Antiqua"/>
              <a:cs typeface="Book Antiqua"/>
            </a:endParaRPr>
          </a:p>
          <a:p>
            <a:pPr marL="342900" indent="-342900">
              <a:buAutoNum type="arabicParenR"/>
            </a:pPr>
            <a:r>
              <a:rPr lang="es-ES" sz="1200" dirty="0">
                <a:latin typeface="Book Antiqua"/>
                <a:cs typeface="Book Antiqua"/>
              </a:rPr>
              <a:t>﻿</a:t>
            </a:r>
            <a:r>
              <a:rPr lang="es-ES" sz="1200" dirty="0" err="1">
                <a:latin typeface="Book Antiqua"/>
                <a:cs typeface="Book Antiqua"/>
              </a:rPr>
              <a:t>T</a:t>
            </a:r>
            <a:r>
              <a:rPr lang="es-ES" sz="1200" dirty="0" err="1" smtClean="0">
                <a:latin typeface="Book Antiqua"/>
                <a:cs typeface="Book Antiqua"/>
              </a:rPr>
              <a:t>hat</a:t>
            </a:r>
            <a:r>
              <a:rPr lang="es-ES" sz="1200" dirty="0" smtClean="0">
                <a:latin typeface="Book Antiqua"/>
                <a:cs typeface="Book Antiqua"/>
              </a:rPr>
              <a:t> </a:t>
            </a:r>
            <a:r>
              <a:rPr lang="es-ES" sz="1200" dirty="0" err="1">
                <a:latin typeface="Book Antiqua"/>
                <a:cs typeface="Book Antiqua"/>
              </a:rPr>
              <a:t>dispersion</a:t>
            </a:r>
            <a:r>
              <a:rPr lang="es-ES" sz="1200" dirty="0">
                <a:latin typeface="Book Antiqua"/>
                <a:cs typeface="Book Antiqua"/>
              </a:rPr>
              <a:t> </a:t>
            </a:r>
            <a:r>
              <a:rPr lang="es-ES" sz="1200" dirty="0" err="1">
                <a:latin typeface="Book Antiqua"/>
                <a:cs typeface="Book Antiqua"/>
              </a:rPr>
              <a:t>is</a:t>
            </a:r>
            <a:r>
              <a:rPr lang="es-ES" sz="1200" dirty="0">
                <a:latin typeface="Book Antiqua"/>
                <a:cs typeface="Book Antiqua"/>
              </a:rPr>
              <a:t> </a:t>
            </a:r>
            <a:r>
              <a:rPr lang="es-ES" sz="1200" dirty="0" err="1">
                <a:latin typeface="Book Antiqua"/>
                <a:cs typeface="Book Antiqua"/>
              </a:rPr>
              <a:t>weakly</a:t>
            </a:r>
            <a:r>
              <a:rPr lang="es-ES" sz="1200" dirty="0">
                <a:latin typeface="Book Antiqua"/>
                <a:cs typeface="Book Antiqua"/>
              </a:rPr>
              <a:t> </a:t>
            </a:r>
            <a:r>
              <a:rPr lang="es-ES" sz="1200" dirty="0" err="1">
                <a:latin typeface="Book Antiqua"/>
                <a:cs typeface="Book Antiqua"/>
              </a:rPr>
              <a:t>coupled</a:t>
            </a:r>
            <a:r>
              <a:rPr lang="es-ES" sz="1200" dirty="0">
                <a:latin typeface="Book Antiqua"/>
                <a:cs typeface="Book Antiqua"/>
              </a:rPr>
              <a:t> </a:t>
            </a:r>
            <a:r>
              <a:rPr lang="es-ES" sz="1200" dirty="0" err="1">
                <a:latin typeface="Book Antiqua"/>
                <a:cs typeface="Book Antiqua"/>
              </a:rPr>
              <a:t>to</a:t>
            </a:r>
            <a:r>
              <a:rPr lang="es-ES" sz="1200" dirty="0">
                <a:latin typeface="Book Antiqua"/>
                <a:cs typeface="Book Antiqua"/>
              </a:rPr>
              <a:t> </a:t>
            </a:r>
            <a:r>
              <a:rPr lang="es-ES" sz="1200" dirty="0" err="1">
                <a:latin typeface="Book Antiqua"/>
                <a:cs typeface="Book Antiqua"/>
              </a:rPr>
              <a:t>electrostatics</a:t>
            </a:r>
            <a:r>
              <a:rPr lang="es-ES" sz="1200" dirty="0">
                <a:latin typeface="Book Antiqua"/>
                <a:cs typeface="Book Antiqua"/>
              </a:rPr>
              <a:t>, at </a:t>
            </a:r>
            <a:r>
              <a:rPr lang="es-ES" sz="1200" dirty="0" err="1">
                <a:latin typeface="Book Antiqua"/>
                <a:cs typeface="Book Antiqua"/>
              </a:rPr>
              <a:t>least</a:t>
            </a:r>
            <a:r>
              <a:rPr lang="es-ES" sz="1200" dirty="0">
                <a:latin typeface="Book Antiqua"/>
                <a:cs typeface="Book Antiqua"/>
              </a:rPr>
              <a:t> </a:t>
            </a:r>
            <a:r>
              <a:rPr lang="es-ES" sz="1200" dirty="0" err="1">
                <a:latin typeface="Book Antiqua"/>
                <a:cs typeface="Book Antiqua"/>
              </a:rPr>
              <a:t>for</a:t>
            </a:r>
            <a:r>
              <a:rPr lang="es-ES" sz="1200" dirty="0">
                <a:latin typeface="Book Antiqua"/>
                <a:cs typeface="Book Antiqua"/>
              </a:rPr>
              <a:t> neutral </a:t>
            </a:r>
            <a:r>
              <a:rPr lang="es-ES" sz="1200" dirty="0" err="1">
                <a:latin typeface="Book Antiqua"/>
                <a:cs typeface="Book Antiqua"/>
              </a:rPr>
              <a:t>solutes</a:t>
            </a:r>
            <a:r>
              <a:rPr lang="es-ES" sz="1200" dirty="0">
                <a:latin typeface="Book Antiqua"/>
                <a:cs typeface="Book Antiqua"/>
              </a:rPr>
              <a:t> and polar </a:t>
            </a:r>
            <a:r>
              <a:rPr lang="es-ES" sz="1200" dirty="0" err="1" smtClean="0">
                <a:latin typeface="Book Antiqua"/>
                <a:cs typeface="Book Antiqua"/>
              </a:rPr>
              <a:t>solvents</a:t>
            </a:r>
            <a:endParaRPr lang="es-ES" sz="1200" dirty="0">
              <a:latin typeface="Book Antiqua"/>
              <a:cs typeface="Book Antiqua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527050" y="3228051"/>
            <a:ext cx="3223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b="1" dirty="0">
                <a:latin typeface="Book Antiqua"/>
                <a:cs typeface="Book Antiqua"/>
              </a:rPr>
              <a:t>﻿</a:t>
            </a:r>
            <a:r>
              <a:rPr lang="es-ES" i="1" dirty="0" err="1">
                <a:solidFill>
                  <a:srgbClr val="1F497D"/>
                </a:solidFill>
                <a:latin typeface="Book Antiqua"/>
                <a:cs typeface="Book Antiqua"/>
              </a:rPr>
              <a:t>Pierotti’s</a:t>
            </a:r>
            <a:r>
              <a:rPr lang="es-ES" i="1" dirty="0">
                <a:solidFill>
                  <a:srgbClr val="1F497D"/>
                </a:solidFill>
                <a:latin typeface="Book Antiqua"/>
                <a:cs typeface="Book Antiqua"/>
              </a:rPr>
              <a:t> </a:t>
            </a:r>
            <a:r>
              <a:rPr lang="es-ES" i="1" dirty="0" err="1">
                <a:solidFill>
                  <a:srgbClr val="1F497D"/>
                </a:solidFill>
                <a:latin typeface="Book Antiqua"/>
                <a:cs typeface="Book Antiqua"/>
              </a:rPr>
              <a:t>S</a:t>
            </a:r>
            <a:r>
              <a:rPr lang="es-ES" i="1" dirty="0" err="1" smtClean="0">
                <a:solidFill>
                  <a:srgbClr val="1F497D"/>
                </a:solidFill>
                <a:latin typeface="Book Antiqua"/>
                <a:cs typeface="Book Antiqua"/>
              </a:rPr>
              <a:t>caled</a:t>
            </a:r>
            <a:r>
              <a:rPr lang="es-ES" i="1" dirty="0" smtClean="0">
                <a:solidFill>
                  <a:srgbClr val="1F497D"/>
                </a:solidFill>
                <a:latin typeface="Book Antiqua"/>
                <a:cs typeface="Book Antiqua"/>
              </a:rPr>
              <a:t> </a:t>
            </a:r>
            <a:r>
              <a:rPr lang="es-ES" i="1" dirty="0" err="1">
                <a:solidFill>
                  <a:srgbClr val="1F497D"/>
                </a:solidFill>
                <a:latin typeface="Book Antiqua"/>
                <a:cs typeface="Book Antiqua"/>
              </a:rPr>
              <a:t>P</a:t>
            </a:r>
            <a:r>
              <a:rPr lang="es-ES" i="1" dirty="0" err="1" smtClean="0">
                <a:solidFill>
                  <a:srgbClr val="1F497D"/>
                </a:solidFill>
                <a:latin typeface="Book Antiqua"/>
                <a:cs typeface="Book Antiqua"/>
              </a:rPr>
              <a:t>article</a:t>
            </a:r>
            <a:r>
              <a:rPr lang="es-ES" i="1" dirty="0" smtClean="0">
                <a:solidFill>
                  <a:srgbClr val="1F497D"/>
                </a:solidFill>
                <a:latin typeface="Book Antiqua"/>
                <a:cs typeface="Book Antiqua"/>
              </a:rPr>
              <a:t> </a:t>
            </a:r>
            <a:r>
              <a:rPr lang="es-ES" i="1" dirty="0" err="1" smtClean="0">
                <a:solidFill>
                  <a:srgbClr val="1F497D"/>
                </a:solidFill>
                <a:latin typeface="Book Antiqua"/>
                <a:cs typeface="Book Antiqua"/>
              </a:rPr>
              <a:t>Theory</a:t>
            </a:r>
            <a:endParaRPr lang="es-ES" i="1" dirty="0">
              <a:solidFill>
                <a:srgbClr val="1F497D"/>
              </a:solidFill>
              <a:latin typeface="Book Antiqua"/>
              <a:cs typeface="Book Antiqua"/>
            </a:endParaRPr>
          </a:p>
        </p:txBody>
      </p:sp>
      <p:pic>
        <p:nvPicPr>
          <p:cNvPr id="12" name="Imagen 11" descr="Screen Shot 2019-08-16 at 19.32.5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50" y="4083870"/>
            <a:ext cx="3460027" cy="2392916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1371206" y="3597383"/>
            <a:ext cx="14167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err="1" smtClean="0">
                <a:latin typeface="Book Antiqua"/>
                <a:cs typeface="Book Antiqua"/>
              </a:rPr>
              <a:t>Spheric</a:t>
            </a:r>
            <a:r>
              <a:rPr lang="es-ES" sz="1200" dirty="0" smtClean="0">
                <a:latin typeface="Book Antiqua"/>
                <a:cs typeface="Book Antiqua"/>
              </a:rPr>
              <a:t> </a:t>
            </a:r>
            <a:r>
              <a:rPr lang="es-ES" sz="1200" dirty="0" err="1" smtClean="0">
                <a:latin typeface="Book Antiqua"/>
                <a:cs typeface="Book Antiqua"/>
              </a:rPr>
              <a:t>molecules</a:t>
            </a:r>
            <a:r>
              <a:rPr lang="es-ES" sz="1200" dirty="0" smtClean="0">
                <a:latin typeface="Book Antiqua"/>
                <a:cs typeface="Book Antiqua"/>
              </a:rPr>
              <a:t> </a:t>
            </a:r>
            <a:endParaRPr lang="es-ES" sz="1200" dirty="0">
              <a:latin typeface="Book Antiqua"/>
              <a:cs typeface="Book Antiqua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5442854" y="3597383"/>
            <a:ext cx="19621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err="1" smtClean="0">
                <a:latin typeface="Book Antiqua"/>
                <a:cs typeface="Book Antiqua"/>
              </a:rPr>
              <a:t>Complex</a:t>
            </a:r>
            <a:r>
              <a:rPr lang="es-ES" sz="1200" dirty="0" smtClean="0">
                <a:latin typeface="Book Antiqua"/>
                <a:cs typeface="Book Antiqua"/>
              </a:rPr>
              <a:t> </a:t>
            </a:r>
            <a:r>
              <a:rPr lang="es-ES" sz="1200" dirty="0" err="1" smtClean="0">
                <a:latin typeface="Book Antiqua"/>
                <a:cs typeface="Book Antiqua"/>
              </a:rPr>
              <a:t>shape</a:t>
            </a:r>
            <a:r>
              <a:rPr lang="es-ES" sz="1200" dirty="0" smtClean="0">
                <a:latin typeface="Book Antiqua"/>
                <a:cs typeface="Book Antiqua"/>
              </a:rPr>
              <a:t> </a:t>
            </a:r>
            <a:r>
              <a:rPr lang="es-ES" sz="1200" dirty="0" err="1" smtClean="0">
                <a:latin typeface="Book Antiqua"/>
                <a:cs typeface="Book Antiqua"/>
              </a:rPr>
              <a:t>molecules</a:t>
            </a:r>
            <a:r>
              <a:rPr lang="es-ES" sz="1200" dirty="0" smtClean="0">
                <a:latin typeface="Book Antiqua"/>
                <a:cs typeface="Book Antiqua"/>
              </a:rPr>
              <a:t> </a:t>
            </a:r>
            <a:endParaRPr lang="es-ES" sz="1200" dirty="0">
              <a:latin typeface="Book Antiqua"/>
              <a:cs typeface="Book Antiqua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4941326" y="3228051"/>
            <a:ext cx="32882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b="1" dirty="0">
                <a:latin typeface="Book Antiqua"/>
                <a:cs typeface="Book Antiqua"/>
              </a:rPr>
              <a:t>﻿</a:t>
            </a:r>
            <a:r>
              <a:rPr lang="es-ES" i="1" dirty="0" err="1" smtClean="0">
                <a:solidFill>
                  <a:srgbClr val="1F497D"/>
                </a:solidFill>
                <a:latin typeface="Book Antiqua"/>
                <a:cs typeface="Book Antiqua"/>
              </a:rPr>
              <a:t>Claverie’s</a:t>
            </a:r>
            <a:r>
              <a:rPr lang="es-ES" i="1" dirty="0" smtClean="0">
                <a:solidFill>
                  <a:srgbClr val="1F497D"/>
                </a:solidFill>
                <a:latin typeface="Book Antiqua"/>
                <a:cs typeface="Book Antiqua"/>
              </a:rPr>
              <a:t> </a:t>
            </a:r>
            <a:r>
              <a:rPr lang="es-ES" i="1" dirty="0" err="1">
                <a:solidFill>
                  <a:srgbClr val="1F497D"/>
                </a:solidFill>
                <a:latin typeface="Book Antiqua"/>
                <a:cs typeface="Book Antiqua"/>
              </a:rPr>
              <a:t>S</a:t>
            </a:r>
            <a:r>
              <a:rPr lang="es-ES" i="1" dirty="0" err="1" smtClean="0">
                <a:solidFill>
                  <a:srgbClr val="1F497D"/>
                </a:solidFill>
                <a:latin typeface="Book Antiqua"/>
                <a:cs typeface="Book Antiqua"/>
              </a:rPr>
              <a:t>caled</a:t>
            </a:r>
            <a:r>
              <a:rPr lang="es-ES" i="1" dirty="0" smtClean="0">
                <a:solidFill>
                  <a:srgbClr val="1F497D"/>
                </a:solidFill>
                <a:latin typeface="Book Antiqua"/>
                <a:cs typeface="Book Antiqua"/>
              </a:rPr>
              <a:t> </a:t>
            </a:r>
            <a:r>
              <a:rPr lang="es-ES" i="1" dirty="0" err="1">
                <a:solidFill>
                  <a:srgbClr val="1F497D"/>
                </a:solidFill>
                <a:latin typeface="Book Antiqua"/>
                <a:cs typeface="Book Antiqua"/>
              </a:rPr>
              <a:t>P</a:t>
            </a:r>
            <a:r>
              <a:rPr lang="es-ES" i="1" dirty="0" err="1" smtClean="0">
                <a:solidFill>
                  <a:srgbClr val="1F497D"/>
                </a:solidFill>
                <a:latin typeface="Book Antiqua"/>
                <a:cs typeface="Book Antiqua"/>
              </a:rPr>
              <a:t>article</a:t>
            </a:r>
            <a:r>
              <a:rPr lang="es-ES" i="1" dirty="0" smtClean="0">
                <a:solidFill>
                  <a:srgbClr val="1F497D"/>
                </a:solidFill>
                <a:latin typeface="Book Antiqua"/>
                <a:cs typeface="Book Antiqua"/>
              </a:rPr>
              <a:t> </a:t>
            </a:r>
            <a:r>
              <a:rPr lang="es-ES" i="1" dirty="0" err="1" smtClean="0">
                <a:solidFill>
                  <a:srgbClr val="1F497D"/>
                </a:solidFill>
                <a:latin typeface="Book Antiqua"/>
                <a:cs typeface="Book Antiqua"/>
              </a:rPr>
              <a:t>Theory</a:t>
            </a:r>
            <a:endParaRPr lang="es-ES" i="1" dirty="0">
              <a:solidFill>
                <a:srgbClr val="1F497D"/>
              </a:solidFill>
              <a:latin typeface="Book Antiqua"/>
              <a:cs typeface="Book Antiqua"/>
            </a:endParaRPr>
          </a:p>
        </p:txBody>
      </p:sp>
      <p:pic>
        <p:nvPicPr>
          <p:cNvPr id="17" name="Imagen 16" descr="Screen Shot 2019-08-17 at 07.52.5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854" y="4083870"/>
            <a:ext cx="1940146" cy="479331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3314419" y="2783543"/>
            <a:ext cx="2128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i="1" dirty="0" err="1" smtClean="0">
                <a:solidFill>
                  <a:srgbClr val="1F497D"/>
                </a:solidFill>
                <a:latin typeface="Book Antiqua"/>
                <a:cs typeface="Book Antiqua"/>
              </a:rPr>
              <a:t>Cavitation</a:t>
            </a:r>
            <a:r>
              <a:rPr lang="es-ES" b="1" i="1" dirty="0" smtClean="0">
                <a:solidFill>
                  <a:srgbClr val="1F497D"/>
                </a:solidFill>
                <a:latin typeface="Book Antiqua"/>
                <a:cs typeface="Book Antiqua"/>
              </a:rPr>
              <a:t> </a:t>
            </a:r>
            <a:r>
              <a:rPr lang="es-ES" b="1" i="1" dirty="0" err="1" smtClean="0">
                <a:solidFill>
                  <a:srgbClr val="1F497D"/>
                </a:solidFill>
                <a:latin typeface="Book Antiqua"/>
                <a:cs typeface="Book Antiqua"/>
              </a:rPr>
              <a:t>Energy</a:t>
            </a:r>
            <a:endParaRPr lang="es-ES" b="1" i="1" dirty="0">
              <a:solidFill>
                <a:srgbClr val="1F497D"/>
              </a:solidFill>
              <a:latin typeface="Book Antiqua"/>
              <a:cs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2023594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25448-EB1F-0A4F-AD83-0D120F01219E}" type="slidenum">
              <a:rPr lang="es-ES" smtClean="0"/>
              <a:t>24</a:t>
            </a:fld>
            <a:endParaRPr lang="es-ES" dirty="0"/>
          </a:p>
        </p:txBody>
      </p:sp>
      <p:sp>
        <p:nvSpPr>
          <p:cNvPr id="18" name="CuadroTexto 17"/>
          <p:cNvSpPr txBox="1"/>
          <p:nvPr/>
        </p:nvSpPr>
        <p:spPr>
          <a:xfrm>
            <a:off x="2787955" y="648541"/>
            <a:ext cx="3270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i="1" dirty="0">
                <a:solidFill>
                  <a:srgbClr val="1F497D"/>
                </a:solidFill>
                <a:latin typeface="Book Antiqua"/>
                <a:cs typeface="Book Antiqua"/>
              </a:rPr>
              <a:t>﻿</a:t>
            </a:r>
            <a:r>
              <a:rPr lang="es-ES" b="1" i="1" dirty="0" err="1">
                <a:solidFill>
                  <a:srgbClr val="1F497D"/>
                </a:solidFill>
                <a:latin typeface="Book Antiqua"/>
                <a:cs typeface="Book Antiqua"/>
              </a:rPr>
              <a:t>Dispersion</a:t>
            </a:r>
            <a:r>
              <a:rPr lang="es-ES" b="1" i="1" dirty="0" smtClean="0">
                <a:solidFill>
                  <a:srgbClr val="1F497D"/>
                </a:solidFill>
                <a:latin typeface="Book Antiqua"/>
                <a:cs typeface="Book Antiqua"/>
              </a:rPr>
              <a:t>–</a:t>
            </a:r>
            <a:r>
              <a:rPr lang="es-ES" b="1" i="1" dirty="0" err="1" smtClean="0">
                <a:solidFill>
                  <a:srgbClr val="1F497D"/>
                </a:solidFill>
                <a:latin typeface="Book Antiqua"/>
                <a:cs typeface="Book Antiqua"/>
              </a:rPr>
              <a:t>Repulsion</a:t>
            </a:r>
            <a:r>
              <a:rPr lang="es-ES" b="1" i="1" dirty="0" smtClean="0">
                <a:solidFill>
                  <a:srgbClr val="1F497D"/>
                </a:solidFill>
                <a:latin typeface="Book Antiqua"/>
                <a:cs typeface="Book Antiqua"/>
              </a:rPr>
              <a:t> </a:t>
            </a:r>
            <a:r>
              <a:rPr lang="es-ES" b="1" i="1" dirty="0" err="1" smtClean="0">
                <a:solidFill>
                  <a:srgbClr val="1F497D"/>
                </a:solidFill>
                <a:latin typeface="Book Antiqua"/>
                <a:cs typeface="Book Antiqua"/>
              </a:rPr>
              <a:t>Energy</a:t>
            </a:r>
            <a:endParaRPr lang="es-ES" b="1" i="1" dirty="0">
              <a:solidFill>
                <a:srgbClr val="1F497D"/>
              </a:solidFill>
              <a:latin typeface="Book Antiqua"/>
              <a:cs typeface="Book Antiqua"/>
            </a:endParaRPr>
          </a:p>
        </p:txBody>
      </p:sp>
      <p:pic>
        <p:nvPicPr>
          <p:cNvPr id="6" name="Imagen 5" descr="Screen Shot 2019-08-18 at 20.37.5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829" y="1224984"/>
            <a:ext cx="5345248" cy="1833934"/>
          </a:xfrm>
          <a:prstGeom prst="rect">
            <a:avLst/>
          </a:prstGeom>
        </p:spPr>
      </p:pic>
      <p:pic>
        <p:nvPicPr>
          <p:cNvPr id="8" name="Imagen 7" descr="Screen Shot 2019-08-18 at 20.40.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264" y="5097740"/>
            <a:ext cx="2755900" cy="673100"/>
          </a:xfrm>
          <a:prstGeom prst="rect">
            <a:avLst/>
          </a:prstGeom>
        </p:spPr>
      </p:pic>
      <p:pic>
        <p:nvPicPr>
          <p:cNvPr id="9" name="Imagen 8" descr="Screen Shot 2019-08-18 at 20.39.5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829" y="3190303"/>
            <a:ext cx="5564128" cy="169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673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25448-EB1F-0A4F-AD83-0D120F01219E}" type="slidenum">
              <a:rPr lang="es-ES" smtClean="0"/>
              <a:t>25</a:t>
            </a:fld>
            <a:endParaRPr lang="es-ES" dirty="0"/>
          </a:p>
        </p:txBody>
      </p:sp>
      <p:sp>
        <p:nvSpPr>
          <p:cNvPr id="18" name="CuadroTexto 17"/>
          <p:cNvSpPr txBox="1"/>
          <p:nvPr/>
        </p:nvSpPr>
        <p:spPr>
          <a:xfrm>
            <a:off x="2787955" y="648541"/>
            <a:ext cx="2320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i="1" dirty="0">
                <a:solidFill>
                  <a:srgbClr val="1F497D"/>
                </a:solidFill>
                <a:latin typeface="Book Antiqua"/>
                <a:cs typeface="Book Antiqua"/>
              </a:rPr>
              <a:t>﻿</a:t>
            </a:r>
            <a:r>
              <a:rPr lang="es-ES" b="1" i="1" dirty="0" err="1" smtClean="0">
                <a:solidFill>
                  <a:srgbClr val="1F497D"/>
                </a:solidFill>
                <a:latin typeface="Book Antiqua"/>
                <a:cs typeface="Book Antiqua"/>
              </a:rPr>
              <a:t>Electrostatic</a:t>
            </a:r>
            <a:r>
              <a:rPr lang="es-ES" b="1" i="1" dirty="0" smtClean="0">
                <a:solidFill>
                  <a:srgbClr val="1F497D"/>
                </a:solidFill>
                <a:latin typeface="Book Antiqua"/>
                <a:cs typeface="Book Antiqua"/>
              </a:rPr>
              <a:t> </a:t>
            </a:r>
            <a:r>
              <a:rPr lang="es-ES" b="1" i="1" dirty="0" err="1" smtClean="0">
                <a:solidFill>
                  <a:srgbClr val="1F497D"/>
                </a:solidFill>
                <a:latin typeface="Book Antiqua"/>
                <a:cs typeface="Book Antiqua"/>
              </a:rPr>
              <a:t>Energy</a:t>
            </a:r>
            <a:endParaRPr lang="es-ES" b="1" i="1" dirty="0">
              <a:solidFill>
                <a:srgbClr val="1F497D"/>
              </a:solidFill>
              <a:latin typeface="Book Antiqua"/>
              <a:cs typeface="Book Antiqua"/>
            </a:endParaRPr>
          </a:p>
        </p:txBody>
      </p:sp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5682627"/>
              </p:ext>
            </p:extLst>
          </p:nvPr>
        </p:nvGraphicFramePr>
        <p:xfrm>
          <a:off x="2746711" y="1317932"/>
          <a:ext cx="23622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3" name="EcuaciÛn" r:id="rId3" imgW="2362200" imgH="266700" progId="Equation.3">
                  <p:embed/>
                </p:oleObj>
              </mc:Choice>
              <mc:Fallback>
                <p:oleObj name="EcuaciÛn" r:id="rId3" imgW="23622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46711" y="1317932"/>
                        <a:ext cx="236220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4607698"/>
              </p:ext>
            </p:extLst>
          </p:nvPr>
        </p:nvGraphicFramePr>
        <p:xfrm>
          <a:off x="2426699" y="1908426"/>
          <a:ext cx="32893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4" name="EcuaciÛn" r:id="rId5" imgW="3289300" imgH="482600" progId="Equation.3">
                  <p:embed/>
                </p:oleObj>
              </mc:Choice>
              <mc:Fallback>
                <p:oleObj name="EcuaciÛn" r:id="rId5" imgW="3289300" imgH="482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426699" y="1908426"/>
                        <a:ext cx="3289300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66349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-36" y="6091775"/>
            <a:ext cx="9144000" cy="763856"/>
          </a:xfrm>
          <a:prstGeom prst="rect">
            <a:avLst/>
          </a:prstGeom>
          <a:solidFill>
            <a:srgbClr val="2D70C3">
              <a:alpha val="6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2770" tIns="26385" rIns="52770" bIns="26385" rtlCol="0" anchor="ctr"/>
          <a:lstStyle/>
          <a:p>
            <a:pPr algn="ctr"/>
            <a:endParaRPr lang="es-ES" dirty="0"/>
          </a:p>
        </p:txBody>
      </p:sp>
      <p:pic>
        <p:nvPicPr>
          <p:cNvPr id="48" name="Picture 3"/>
          <p:cNvPicPr>
            <a:picLocks noChangeAspect="1"/>
          </p:cNvPicPr>
          <p:nvPr/>
        </p:nvPicPr>
        <p:blipFill rotWithShape="1">
          <a:blip r:embed="rId3">
            <a:alphaModFix amt="6000"/>
          </a:blip>
          <a:srcRect l="14942" t="77268" r="32519" b="11675"/>
          <a:stretch/>
        </p:blipFill>
        <p:spPr>
          <a:xfrm>
            <a:off x="24599" y="6091775"/>
            <a:ext cx="9092684" cy="763856"/>
          </a:xfrm>
          <a:prstGeom prst="rect">
            <a:avLst/>
          </a:prstGeom>
          <a:ln>
            <a:noFill/>
          </a:ln>
        </p:spPr>
      </p:pic>
      <p:sp>
        <p:nvSpPr>
          <p:cNvPr id="49" name="12 CuadroTexto"/>
          <p:cNvSpPr txBox="1"/>
          <p:nvPr/>
        </p:nvSpPr>
        <p:spPr>
          <a:xfrm>
            <a:off x="-343179" y="6384414"/>
            <a:ext cx="9144000" cy="27698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ctr"/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Prediction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of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the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n-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Octanol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/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Water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Partition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Coefficients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in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the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SAMPL6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Challenge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from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MST Continuum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Solvation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Calculations</a:t>
            </a:r>
            <a:endParaRPr lang="es-ES" sz="1200" i="1" dirty="0">
              <a:solidFill>
                <a:schemeClr val="bg1"/>
              </a:solidFill>
              <a:latin typeface="Book Antiqua"/>
              <a:cs typeface="Book Antiqua"/>
            </a:endParaRPr>
          </a:p>
        </p:txBody>
      </p:sp>
      <p:cxnSp>
        <p:nvCxnSpPr>
          <p:cNvPr id="50" name="Conector recto 49"/>
          <p:cNvCxnSpPr/>
          <p:nvPr/>
        </p:nvCxnSpPr>
        <p:spPr>
          <a:xfrm>
            <a:off x="396452" y="721134"/>
            <a:ext cx="8404369" cy="0"/>
          </a:xfrm>
          <a:prstGeom prst="line">
            <a:avLst/>
          </a:prstGeom>
          <a:ln w="38100" cmpd="sng">
            <a:solidFill>
              <a:srgbClr val="17375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11 CuadroTexto"/>
          <p:cNvSpPr txBox="1"/>
          <p:nvPr/>
        </p:nvSpPr>
        <p:spPr>
          <a:xfrm rot="16200000">
            <a:off x="-3156390" y="3194109"/>
            <a:ext cx="6780047" cy="391829"/>
          </a:xfrm>
          <a:prstGeom prst="rect">
            <a:avLst/>
          </a:prstGeom>
          <a:noFill/>
        </p:spPr>
        <p:txBody>
          <a:bodyPr wrap="square" lIns="52761" tIns="26380" rIns="52761" bIns="26380" rtlCol="0">
            <a:spAutoFit/>
          </a:bodyPr>
          <a:lstStyle/>
          <a:p>
            <a:pPr algn="ctr"/>
            <a:r>
              <a:rPr lang="es-ES" sz="1100" dirty="0" smtClean="0">
                <a:solidFill>
                  <a:srgbClr val="17375E"/>
                </a:solidFill>
                <a:latin typeface="Book Antiqua"/>
                <a:cs typeface="Book Antiqua"/>
              </a:rPr>
              <a:t>SAMPL6 CHALLENGE  </a:t>
            </a:r>
          </a:p>
          <a:p>
            <a:pPr algn="ctr"/>
            <a:endParaRPr lang="es-ES" sz="1050" dirty="0">
              <a:solidFill>
                <a:schemeClr val="tx2">
                  <a:lumMod val="75000"/>
                </a:schemeClr>
              </a:solidFill>
              <a:latin typeface="Book Antiqua"/>
              <a:cs typeface="Book Antiqua"/>
            </a:endParaRPr>
          </a:p>
        </p:txBody>
      </p:sp>
      <p:sp>
        <p:nvSpPr>
          <p:cNvPr id="23" name="Rectangle 3"/>
          <p:cNvSpPr/>
          <p:nvPr/>
        </p:nvSpPr>
        <p:spPr>
          <a:xfrm>
            <a:off x="282432" y="197875"/>
            <a:ext cx="84043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 smtClean="0">
                <a:solidFill>
                  <a:schemeClr val="tx2"/>
                </a:solidFill>
                <a:latin typeface="Book Antiqua"/>
                <a:cs typeface="Book Antiqua"/>
              </a:rPr>
              <a:t>INTRODUCTION</a:t>
            </a:r>
            <a:endParaRPr lang="es-ES_tradnl" sz="2000" b="1" dirty="0">
              <a:solidFill>
                <a:schemeClr val="tx2"/>
              </a:solidFill>
              <a:latin typeface="Book Antiqua"/>
              <a:cs typeface="Book Antiqua"/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537E9-952B-3049-8D61-96D979EBB552}" type="slidenum">
              <a:rPr lang="es-ES" sz="1400" smtClean="0">
                <a:solidFill>
                  <a:srgbClr val="FFFFFF"/>
                </a:solidFill>
                <a:latin typeface="Book Antiqua"/>
                <a:cs typeface="Book Antiqua"/>
              </a:rPr>
              <a:t>3</a:t>
            </a:fld>
            <a:endParaRPr lang="es-ES" sz="1400" dirty="0">
              <a:solidFill>
                <a:srgbClr val="FFFFFF"/>
              </a:solidFill>
              <a:latin typeface="Book Antiqua"/>
              <a:cs typeface="Book Antiqua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925107" y="823907"/>
            <a:ext cx="5365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1F497D"/>
                </a:solidFill>
                <a:latin typeface="Book Antiqua"/>
                <a:cs typeface="Book Antiqua"/>
              </a:rPr>
              <a:t>The MST Solvation Model for Solvation </a:t>
            </a:r>
            <a:r>
              <a:rPr lang="en-US" i="1" dirty="0" smtClean="0">
                <a:solidFill>
                  <a:srgbClr val="1F497D"/>
                </a:solidFill>
                <a:latin typeface="Book Antiqua"/>
                <a:cs typeface="Book Antiqua"/>
              </a:rPr>
              <a:t>Computations</a:t>
            </a:r>
            <a:endParaRPr lang="es-ES" dirty="0">
              <a:solidFill>
                <a:srgbClr val="1F497D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910211" y="3433706"/>
            <a:ext cx="322891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>
                <a:solidFill>
                  <a:srgbClr val="1F497D"/>
                </a:solidFill>
                <a:latin typeface="Book Antiqua"/>
                <a:cs typeface="Book Antiqua"/>
              </a:rPr>
              <a:t>﻿</a:t>
            </a:r>
            <a:r>
              <a:rPr lang="es-ES" i="1" dirty="0" err="1" smtClean="0">
                <a:solidFill>
                  <a:srgbClr val="1F497D"/>
                </a:solidFill>
                <a:latin typeface="Book Antiqua"/>
                <a:cs typeface="Book Antiqua"/>
              </a:rPr>
              <a:t>Models</a:t>
            </a:r>
            <a:endParaRPr lang="es-ES" i="1" dirty="0" smtClean="0">
              <a:solidFill>
                <a:srgbClr val="1F497D"/>
              </a:solidFill>
              <a:latin typeface="Book Antiqua"/>
              <a:cs typeface="Book Antiqua"/>
            </a:endParaRPr>
          </a:p>
          <a:p>
            <a:endParaRPr lang="es-ES" u="sng" dirty="0" smtClean="0">
              <a:latin typeface="Book Antiqua"/>
              <a:cs typeface="Book Antiqua"/>
            </a:endParaRPr>
          </a:p>
          <a:p>
            <a:pPr algn="ctr"/>
            <a:r>
              <a:rPr lang="es-ES" b="1" dirty="0" smtClean="0">
                <a:latin typeface="Book Antiqua"/>
                <a:cs typeface="Book Antiqua"/>
              </a:rPr>
              <a:t>B3LYP/</a:t>
            </a:r>
            <a:r>
              <a:rPr lang="es-ES" b="1" dirty="0">
                <a:latin typeface="Book Antiqua"/>
                <a:cs typeface="Book Antiqua"/>
              </a:rPr>
              <a:t>6-31G(d) </a:t>
            </a:r>
          </a:p>
          <a:p>
            <a:pPr algn="ctr"/>
            <a:r>
              <a:rPr lang="es-ES" dirty="0" smtClean="0">
                <a:latin typeface="Book Antiqua"/>
                <a:cs typeface="Book Antiqua"/>
              </a:rPr>
              <a:t>HF</a:t>
            </a:r>
            <a:r>
              <a:rPr lang="es-ES" dirty="0">
                <a:latin typeface="Book Antiqua"/>
                <a:cs typeface="Book Antiqua"/>
              </a:rPr>
              <a:t>/6-31G(d</a:t>
            </a:r>
            <a:r>
              <a:rPr lang="es-ES" dirty="0" smtClean="0">
                <a:latin typeface="Book Antiqua"/>
                <a:cs typeface="Book Antiqua"/>
              </a:rPr>
              <a:t>)</a:t>
            </a:r>
          </a:p>
          <a:p>
            <a:pPr algn="ctr"/>
            <a:r>
              <a:rPr lang="es-ES" dirty="0" err="1">
                <a:latin typeface="Book Antiqua"/>
                <a:cs typeface="Book Antiqua"/>
              </a:rPr>
              <a:t>S</a:t>
            </a:r>
            <a:r>
              <a:rPr lang="es-ES" dirty="0" err="1" smtClean="0">
                <a:latin typeface="Book Antiqua"/>
                <a:cs typeface="Book Antiqua"/>
              </a:rPr>
              <a:t>emiempirical</a:t>
            </a:r>
            <a:r>
              <a:rPr lang="es-ES" dirty="0" smtClean="0">
                <a:latin typeface="Book Antiqua"/>
                <a:cs typeface="Book Antiqua"/>
              </a:rPr>
              <a:t> </a:t>
            </a:r>
            <a:r>
              <a:rPr lang="es-ES" dirty="0">
                <a:latin typeface="Book Antiqua"/>
                <a:cs typeface="Book Antiqua"/>
              </a:rPr>
              <a:t>AM1 and </a:t>
            </a:r>
            <a:r>
              <a:rPr lang="es-ES" dirty="0" smtClean="0">
                <a:latin typeface="Book Antiqua"/>
                <a:cs typeface="Book Antiqua"/>
              </a:rPr>
              <a:t>PM3</a:t>
            </a:r>
            <a:endParaRPr lang="es-ES" dirty="0">
              <a:latin typeface="Book Antiqua"/>
              <a:cs typeface="Book Antiqua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990135" y="3433706"/>
            <a:ext cx="369666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i="1" dirty="0" err="1" smtClean="0">
                <a:solidFill>
                  <a:srgbClr val="1F497D"/>
                </a:solidFill>
                <a:latin typeface="Book Antiqua"/>
                <a:cs typeface="Book Antiqua"/>
              </a:rPr>
              <a:t>Solvents</a:t>
            </a:r>
            <a:endParaRPr lang="es-ES" i="1" dirty="0" smtClean="0">
              <a:solidFill>
                <a:srgbClr val="1F497D"/>
              </a:solidFill>
              <a:latin typeface="Book Antiqua"/>
              <a:cs typeface="Book Antiqua"/>
            </a:endParaRPr>
          </a:p>
          <a:p>
            <a:endParaRPr lang="es-ES" dirty="0">
              <a:latin typeface="Book Antiqua"/>
              <a:cs typeface="Book Antiqua"/>
            </a:endParaRPr>
          </a:p>
          <a:p>
            <a:pPr algn="ctr"/>
            <a:r>
              <a:rPr lang="es-ES" dirty="0" err="1" smtClean="0">
                <a:latin typeface="Book Antiqua"/>
                <a:cs typeface="Book Antiqua"/>
              </a:rPr>
              <a:t>water</a:t>
            </a:r>
            <a:r>
              <a:rPr lang="es-ES" dirty="0">
                <a:latin typeface="Book Antiqua"/>
                <a:cs typeface="Book Antiqua"/>
              </a:rPr>
              <a:t>, </a:t>
            </a:r>
            <a:r>
              <a:rPr lang="es-ES" dirty="0" err="1">
                <a:latin typeface="Book Antiqua"/>
                <a:cs typeface="Book Antiqua"/>
              </a:rPr>
              <a:t>dimethylsulfoxide</a:t>
            </a:r>
            <a:r>
              <a:rPr lang="es-ES" dirty="0">
                <a:latin typeface="Book Antiqua"/>
                <a:cs typeface="Book Antiqua"/>
              </a:rPr>
              <a:t>, </a:t>
            </a:r>
            <a:endParaRPr lang="es-ES" dirty="0" smtClean="0">
              <a:latin typeface="Book Antiqua"/>
              <a:cs typeface="Book Antiqua"/>
            </a:endParaRPr>
          </a:p>
          <a:p>
            <a:pPr algn="ctr"/>
            <a:r>
              <a:rPr lang="es-ES" dirty="0" smtClean="0">
                <a:latin typeface="Book Antiqua"/>
                <a:cs typeface="Book Antiqua"/>
              </a:rPr>
              <a:t>n-</a:t>
            </a:r>
            <a:r>
              <a:rPr lang="es-ES" dirty="0" err="1" smtClean="0">
                <a:latin typeface="Book Antiqua"/>
                <a:cs typeface="Book Antiqua"/>
              </a:rPr>
              <a:t>octanol</a:t>
            </a:r>
            <a:r>
              <a:rPr lang="es-ES" dirty="0">
                <a:latin typeface="Book Antiqua"/>
                <a:cs typeface="Book Antiqua"/>
              </a:rPr>
              <a:t>, </a:t>
            </a:r>
            <a:r>
              <a:rPr lang="es-ES" dirty="0" err="1">
                <a:latin typeface="Book Antiqua"/>
                <a:cs typeface="Book Antiqua"/>
              </a:rPr>
              <a:t>chloroform</a:t>
            </a:r>
            <a:r>
              <a:rPr lang="es-ES" dirty="0">
                <a:latin typeface="Book Antiqua"/>
                <a:cs typeface="Book Antiqua"/>
              </a:rPr>
              <a:t> </a:t>
            </a:r>
            <a:r>
              <a:rPr lang="es-ES" dirty="0" smtClean="0">
                <a:latin typeface="Book Antiqua"/>
                <a:cs typeface="Book Antiqua"/>
              </a:rPr>
              <a:t>and</a:t>
            </a:r>
          </a:p>
          <a:p>
            <a:pPr algn="ctr"/>
            <a:r>
              <a:rPr lang="es-ES" dirty="0" err="1" smtClean="0">
                <a:latin typeface="Book Antiqua"/>
                <a:cs typeface="Book Antiqua"/>
              </a:rPr>
              <a:t>carbon</a:t>
            </a:r>
            <a:r>
              <a:rPr lang="es-ES" dirty="0" smtClean="0">
                <a:latin typeface="Book Antiqua"/>
                <a:cs typeface="Book Antiqua"/>
              </a:rPr>
              <a:t> </a:t>
            </a:r>
            <a:r>
              <a:rPr lang="es-ES" dirty="0" err="1">
                <a:latin typeface="Book Antiqua"/>
                <a:cs typeface="Book Antiqua"/>
              </a:rPr>
              <a:t>tetrachloride</a:t>
            </a:r>
            <a:endParaRPr lang="es-ES" dirty="0">
              <a:latin typeface="Book Antiqua"/>
              <a:cs typeface="Book Antiqua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478867" y="1574245"/>
            <a:ext cx="4471184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dirty="0" smtClean="0">
                <a:latin typeface="Book Antiqua"/>
                <a:cs typeface="Book Antiqua"/>
              </a:rPr>
              <a:t>Continuum </a:t>
            </a:r>
            <a:r>
              <a:rPr lang="es-ES" dirty="0" err="1">
                <a:latin typeface="Book Antiqua"/>
                <a:cs typeface="Book Antiqua"/>
              </a:rPr>
              <a:t>S</a:t>
            </a:r>
            <a:r>
              <a:rPr lang="es-ES" dirty="0" err="1" smtClean="0">
                <a:latin typeface="Book Antiqua"/>
                <a:cs typeface="Book Antiqua"/>
              </a:rPr>
              <a:t>olvation</a:t>
            </a:r>
            <a:r>
              <a:rPr lang="es-ES" dirty="0" smtClean="0">
                <a:latin typeface="Book Antiqua"/>
                <a:cs typeface="Book Antiqua"/>
              </a:rPr>
              <a:t> </a:t>
            </a:r>
            <a:r>
              <a:rPr lang="es-ES" dirty="0" err="1" smtClean="0">
                <a:latin typeface="Book Antiqua"/>
                <a:cs typeface="Book Antiqua"/>
              </a:rPr>
              <a:t>Model</a:t>
            </a:r>
            <a:endParaRPr lang="es-ES" dirty="0" smtClean="0">
              <a:latin typeface="Book Antiqua"/>
              <a:cs typeface="Book Antiqua"/>
            </a:endParaRPr>
          </a:p>
          <a:p>
            <a:pPr algn="ctr"/>
            <a:endParaRPr lang="es-ES" dirty="0">
              <a:latin typeface="Book Antiqua"/>
              <a:cs typeface="Book Antiqua"/>
            </a:endParaRPr>
          </a:p>
          <a:p>
            <a:pPr algn="ctr"/>
            <a:endParaRPr lang="es-ES" dirty="0" smtClean="0">
              <a:latin typeface="Book Antiqua"/>
              <a:cs typeface="Book Antiqua"/>
            </a:endParaRPr>
          </a:p>
          <a:p>
            <a:pPr algn="ctr"/>
            <a:endParaRPr lang="es-ES" dirty="0">
              <a:latin typeface="Book Antiqua"/>
              <a:cs typeface="Book Antiqua"/>
            </a:endParaRPr>
          </a:p>
          <a:p>
            <a:pPr algn="ctr"/>
            <a:r>
              <a:rPr lang="en-US" dirty="0">
                <a:latin typeface="Book Antiqua"/>
                <a:cs typeface="Book Antiqua"/>
              </a:rPr>
              <a:t>QM </a:t>
            </a:r>
            <a:r>
              <a:rPr lang="en-US" dirty="0" smtClean="0">
                <a:latin typeface="Book Antiqua"/>
                <a:cs typeface="Book Antiqua"/>
              </a:rPr>
              <a:t>Self-Consistent </a:t>
            </a:r>
            <a:r>
              <a:rPr lang="en-US" dirty="0">
                <a:latin typeface="Book Antiqua"/>
                <a:cs typeface="Book Antiqua"/>
              </a:rPr>
              <a:t>R</a:t>
            </a:r>
            <a:r>
              <a:rPr lang="en-US" dirty="0" smtClean="0">
                <a:latin typeface="Book Antiqua"/>
                <a:cs typeface="Book Antiqua"/>
              </a:rPr>
              <a:t>eaction </a:t>
            </a:r>
            <a:r>
              <a:rPr lang="en-US" dirty="0">
                <a:latin typeface="Book Antiqua"/>
                <a:cs typeface="Book Antiqua"/>
              </a:rPr>
              <a:t>F</a:t>
            </a:r>
            <a:r>
              <a:rPr lang="en-US" dirty="0" smtClean="0">
                <a:latin typeface="Book Antiqua"/>
                <a:cs typeface="Book Antiqua"/>
              </a:rPr>
              <a:t>ield </a:t>
            </a:r>
            <a:r>
              <a:rPr lang="en-US" dirty="0">
                <a:latin typeface="Book Antiqua"/>
                <a:cs typeface="Book Antiqua"/>
              </a:rPr>
              <a:t>(SCRF) </a:t>
            </a:r>
            <a:endParaRPr lang="es-ES" dirty="0" smtClean="0">
              <a:latin typeface="Book Antiqua"/>
              <a:cs typeface="Book Antiqua"/>
            </a:endParaRPr>
          </a:p>
          <a:p>
            <a:endParaRPr lang="es-ES" dirty="0">
              <a:latin typeface="Book Antiqua"/>
              <a:cs typeface="Book Antiqua"/>
            </a:endParaRPr>
          </a:p>
          <a:p>
            <a:r>
              <a:rPr lang="es-ES" dirty="0">
                <a:latin typeface="Book Antiqua"/>
                <a:cs typeface="Book Antiqua"/>
              </a:rPr>
              <a:t>﻿</a:t>
            </a:r>
          </a:p>
        </p:txBody>
      </p:sp>
      <p:graphicFrame>
        <p:nvGraphicFramePr>
          <p:cNvPr id="16" name="Objeto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3929572"/>
              </p:ext>
            </p:extLst>
          </p:nvPr>
        </p:nvGraphicFramePr>
        <p:xfrm>
          <a:off x="3072541" y="2057629"/>
          <a:ext cx="3307080" cy="3733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17" name="EcuaciÛn" r:id="rId4" imgW="2362200" imgH="266700" progId="Equation.3">
                  <p:embed/>
                </p:oleObj>
              </mc:Choice>
              <mc:Fallback>
                <p:oleObj name="EcuaciÛn" r:id="rId4" imgW="23622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72541" y="2057629"/>
                        <a:ext cx="3307080" cy="3733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9" name="Conector recto 18"/>
          <p:cNvCxnSpPr/>
          <p:nvPr/>
        </p:nvCxnSpPr>
        <p:spPr>
          <a:xfrm>
            <a:off x="1126180" y="3898827"/>
            <a:ext cx="2908591" cy="0"/>
          </a:xfrm>
          <a:prstGeom prst="line">
            <a:avLst/>
          </a:prstGeom>
          <a:ln w="12700" cmpd="sng">
            <a:solidFill>
              <a:srgbClr val="17375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/>
          <p:cNvCxnSpPr/>
          <p:nvPr/>
        </p:nvCxnSpPr>
        <p:spPr>
          <a:xfrm>
            <a:off x="5394145" y="3898827"/>
            <a:ext cx="2908591" cy="0"/>
          </a:xfrm>
          <a:prstGeom prst="line">
            <a:avLst/>
          </a:prstGeom>
          <a:ln w="12700" cmpd="sng">
            <a:solidFill>
              <a:srgbClr val="17375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2410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-36" y="6091775"/>
            <a:ext cx="9144000" cy="763856"/>
          </a:xfrm>
          <a:prstGeom prst="rect">
            <a:avLst/>
          </a:prstGeom>
          <a:solidFill>
            <a:srgbClr val="2D70C3">
              <a:alpha val="6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2770" tIns="26385" rIns="52770" bIns="26385" rtlCol="0" anchor="ctr"/>
          <a:lstStyle/>
          <a:p>
            <a:pPr algn="ctr"/>
            <a:endParaRPr lang="es-ES" dirty="0"/>
          </a:p>
        </p:txBody>
      </p:sp>
      <p:pic>
        <p:nvPicPr>
          <p:cNvPr id="48" name="Picture 3"/>
          <p:cNvPicPr>
            <a:picLocks noChangeAspect="1"/>
          </p:cNvPicPr>
          <p:nvPr/>
        </p:nvPicPr>
        <p:blipFill rotWithShape="1">
          <a:blip r:embed="rId2">
            <a:alphaModFix amt="6000"/>
          </a:blip>
          <a:srcRect l="14942" t="77268" r="32519" b="11675"/>
          <a:stretch/>
        </p:blipFill>
        <p:spPr>
          <a:xfrm>
            <a:off x="34599" y="6091775"/>
            <a:ext cx="9092684" cy="763856"/>
          </a:xfrm>
          <a:prstGeom prst="rect">
            <a:avLst/>
          </a:prstGeom>
          <a:ln>
            <a:noFill/>
          </a:ln>
        </p:spPr>
      </p:pic>
      <p:sp>
        <p:nvSpPr>
          <p:cNvPr id="49" name="12 CuadroTexto"/>
          <p:cNvSpPr txBox="1"/>
          <p:nvPr/>
        </p:nvSpPr>
        <p:spPr>
          <a:xfrm>
            <a:off x="-343179" y="6384414"/>
            <a:ext cx="9144000" cy="27698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ctr"/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Prediction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of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the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n-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Octanol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/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Water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Partition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Coefficients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in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the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SAMPL6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Challenge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from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MST Continuum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Solvation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Calculations</a:t>
            </a:r>
            <a:endParaRPr lang="es-ES" sz="1200" i="1" dirty="0">
              <a:solidFill>
                <a:schemeClr val="bg1"/>
              </a:solidFill>
              <a:latin typeface="Book Antiqua"/>
              <a:cs typeface="Book Antiqua"/>
            </a:endParaRPr>
          </a:p>
        </p:txBody>
      </p:sp>
      <p:cxnSp>
        <p:nvCxnSpPr>
          <p:cNvPr id="50" name="Conector recto 49"/>
          <p:cNvCxnSpPr/>
          <p:nvPr/>
        </p:nvCxnSpPr>
        <p:spPr>
          <a:xfrm>
            <a:off x="396452" y="721134"/>
            <a:ext cx="8404369" cy="0"/>
          </a:xfrm>
          <a:prstGeom prst="line">
            <a:avLst/>
          </a:prstGeom>
          <a:ln w="38100" cmpd="sng">
            <a:solidFill>
              <a:srgbClr val="17375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11 CuadroTexto"/>
          <p:cNvSpPr txBox="1"/>
          <p:nvPr/>
        </p:nvSpPr>
        <p:spPr>
          <a:xfrm rot="16200000">
            <a:off x="-3156390" y="3194109"/>
            <a:ext cx="6780047" cy="391829"/>
          </a:xfrm>
          <a:prstGeom prst="rect">
            <a:avLst/>
          </a:prstGeom>
          <a:noFill/>
        </p:spPr>
        <p:txBody>
          <a:bodyPr wrap="square" lIns="52761" tIns="26380" rIns="52761" bIns="26380" rtlCol="0">
            <a:spAutoFit/>
          </a:bodyPr>
          <a:lstStyle/>
          <a:p>
            <a:pPr algn="ctr"/>
            <a:r>
              <a:rPr lang="es-ES" sz="1100" dirty="0" smtClean="0">
                <a:solidFill>
                  <a:srgbClr val="17375E"/>
                </a:solidFill>
                <a:latin typeface="Book Antiqua"/>
                <a:cs typeface="Book Antiqua"/>
              </a:rPr>
              <a:t>SAMPL6 CHALLENGE  </a:t>
            </a:r>
          </a:p>
          <a:p>
            <a:pPr algn="ctr"/>
            <a:endParaRPr lang="es-ES" sz="1050" dirty="0">
              <a:solidFill>
                <a:schemeClr val="tx2">
                  <a:lumMod val="75000"/>
                </a:schemeClr>
              </a:solidFill>
              <a:latin typeface="Book Antiqua"/>
              <a:cs typeface="Book Antiqua"/>
            </a:endParaRPr>
          </a:p>
        </p:txBody>
      </p:sp>
      <p:sp>
        <p:nvSpPr>
          <p:cNvPr id="23" name="Rectangle 3"/>
          <p:cNvSpPr/>
          <p:nvPr/>
        </p:nvSpPr>
        <p:spPr>
          <a:xfrm>
            <a:off x="70137" y="197875"/>
            <a:ext cx="84043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 smtClean="0">
                <a:solidFill>
                  <a:schemeClr val="tx2"/>
                </a:solidFill>
                <a:latin typeface="Book Antiqua"/>
                <a:cs typeface="Book Antiqua"/>
              </a:rPr>
              <a:t>INTRODUCTION</a:t>
            </a:r>
            <a:endParaRPr lang="es-ES_tradnl" sz="2000" b="1" dirty="0">
              <a:solidFill>
                <a:schemeClr val="tx2"/>
              </a:solidFill>
              <a:latin typeface="Book Antiqua"/>
              <a:cs typeface="Book Antiqua"/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537E9-952B-3049-8D61-96D979EBB552}" type="slidenum">
              <a:rPr lang="es-ES" sz="1400" smtClean="0">
                <a:solidFill>
                  <a:srgbClr val="FFFFFF"/>
                </a:solidFill>
                <a:latin typeface="Book Antiqua"/>
                <a:cs typeface="Book Antiqua"/>
              </a:rPr>
              <a:t>4</a:t>
            </a:fld>
            <a:endParaRPr lang="es-ES" sz="1400" dirty="0">
              <a:solidFill>
                <a:srgbClr val="FFFFFF"/>
              </a:solidFill>
              <a:latin typeface="Book Antiqua"/>
              <a:cs typeface="Book Antiqua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925107" y="823907"/>
            <a:ext cx="5365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1F497D"/>
                </a:solidFill>
                <a:latin typeface="Book Antiqua"/>
                <a:cs typeface="Book Antiqua"/>
              </a:rPr>
              <a:t>The MST Solvation Model for Solvation </a:t>
            </a:r>
            <a:r>
              <a:rPr lang="en-US" i="1" dirty="0" smtClean="0">
                <a:solidFill>
                  <a:srgbClr val="1F497D"/>
                </a:solidFill>
                <a:latin typeface="Book Antiqua"/>
                <a:cs typeface="Book Antiqua"/>
              </a:rPr>
              <a:t>Computations</a:t>
            </a:r>
            <a:endParaRPr lang="es-ES" dirty="0">
              <a:solidFill>
                <a:srgbClr val="1F497D"/>
              </a:solidFill>
            </a:endParaRPr>
          </a:p>
        </p:txBody>
      </p:sp>
      <p:grpSp>
        <p:nvGrpSpPr>
          <p:cNvPr id="13" name="Group 2"/>
          <p:cNvGrpSpPr/>
          <p:nvPr/>
        </p:nvGrpSpPr>
        <p:grpSpPr>
          <a:xfrm>
            <a:off x="505172" y="1185166"/>
            <a:ext cx="7746480" cy="3851610"/>
            <a:chOff x="705495" y="1593614"/>
            <a:chExt cx="7746480" cy="3851610"/>
          </a:xfrm>
        </p:grpSpPr>
        <p:grpSp>
          <p:nvGrpSpPr>
            <p:cNvPr id="14" name="Agrupar 30"/>
            <p:cNvGrpSpPr/>
            <p:nvPr/>
          </p:nvGrpSpPr>
          <p:grpSpPr>
            <a:xfrm>
              <a:off x="705495" y="1844824"/>
              <a:ext cx="1296144" cy="1008112"/>
              <a:chOff x="2447199" y="1898664"/>
              <a:chExt cx="2831397" cy="2071407"/>
            </a:xfrm>
            <a:solidFill>
              <a:srgbClr val="FECC66"/>
            </a:solidFill>
            <a:effectLst/>
          </p:grpSpPr>
          <p:sp>
            <p:nvSpPr>
              <p:cNvPr id="225" name="Elipse 31"/>
              <p:cNvSpPr/>
              <p:nvPr/>
            </p:nvSpPr>
            <p:spPr>
              <a:xfrm>
                <a:off x="2934465" y="1898664"/>
                <a:ext cx="676656" cy="67665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600">
                  <a:latin typeface="Book Antiqua"/>
                  <a:cs typeface="Book Antiqua"/>
                </a:endParaRPr>
              </a:p>
            </p:txBody>
          </p:sp>
          <p:sp>
            <p:nvSpPr>
              <p:cNvPr id="226" name="Elipse 32"/>
              <p:cNvSpPr/>
              <p:nvPr/>
            </p:nvSpPr>
            <p:spPr>
              <a:xfrm>
                <a:off x="2447199" y="2666075"/>
                <a:ext cx="676656" cy="676656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600">
                  <a:latin typeface="Book Antiqua"/>
                  <a:cs typeface="Book Antiqua"/>
                </a:endParaRPr>
              </a:p>
            </p:txBody>
          </p:sp>
          <p:sp>
            <p:nvSpPr>
              <p:cNvPr id="227" name="Elipse 33"/>
              <p:cNvSpPr/>
              <p:nvPr/>
            </p:nvSpPr>
            <p:spPr>
              <a:xfrm>
                <a:off x="3235803" y="3293415"/>
                <a:ext cx="676656" cy="67665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600">
                  <a:latin typeface="Book Antiqua"/>
                  <a:cs typeface="Book Antiqua"/>
                </a:endParaRPr>
              </a:p>
            </p:txBody>
          </p:sp>
          <p:sp>
            <p:nvSpPr>
              <p:cNvPr id="228" name="Elipse 34"/>
              <p:cNvSpPr/>
              <p:nvPr/>
            </p:nvSpPr>
            <p:spPr>
              <a:xfrm>
                <a:off x="4177302" y="3107487"/>
                <a:ext cx="676656" cy="676656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600">
                  <a:latin typeface="Book Antiqua"/>
                  <a:cs typeface="Book Antiqua"/>
                </a:endParaRPr>
              </a:p>
            </p:txBody>
          </p:sp>
          <p:sp>
            <p:nvSpPr>
              <p:cNvPr id="229" name="Elipse 35"/>
              <p:cNvSpPr/>
              <p:nvPr/>
            </p:nvSpPr>
            <p:spPr>
              <a:xfrm>
                <a:off x="4601940" y="2352405"/>
                <a:ext cx="676656" cy="67665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600">
                  <a:latin typeface="Book Antiqua"/>
                  <a:cs typeface="Book Antiqua"/>
                </a:endParaRPr>
              </a:p>
            </p:txBody>
          </p:sp>
          <p:sp>
            <p:nvSpPr>
              <p:cNvPr id="230" name="Elipse 36"/>
              <p:cNvSpPr/>
              <p:nvPr/>
            </p:nvSpPr>
            <p:spPr>
              <a:xfrm>
                <a:off x="3706316" y="2200005"/>
                <a:ext cx="676656" cy="67665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600">
                  <a:latin typeface="Book Antiqua"/>
                  <a:cs typeface="Book Antiqua"/>
                </a:endParaRPr>
              </a:p>
            </p:txBody>
          </p:sp>
          <p:sp>
            <p:nvSpPr>
              <p:cNvPr id="231" name="Elipse 37"/>
              <p:cNvSpPr/>
              <p:nvPr/>
            </p:nvSpPr>
            <p:spPr>
              <a:xfrm>
                <a:off x="3123855" y="2575320"/>
                <a:ext cx="676656" cy="67665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600">
                  <a:latin typeface="Book Antiqua"/>
                  <a:cs typeface="Book Antiqua"/>
                </a:endParaRPr>
              </a:p>
            </p:txBody>
          </p:sp>
          <p:sp>
            <p:nvSpPr>
              <p:cNvPr id="232" name="Elipse 38"/>
              <p:cNvSpPr/>
              <p:nvPr/>
            </p:nvSpPr>
            <p:spPr>
              <a:xfrm>
                <a:off x="3672296" y="2769159"/>
                <a:ext cx="676656" cy="67665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600">
                  <a:latin typeface="Book Antiqua"/>
                  <a:cs typeface="Book Antiqua"/>
                </a:endParaRPr>
              </a:p>
            </p:txBody>
          </p:sp>
          <p:sp>
            <p:nvSpPr>
              <p:cNvPr id="233" name="Elipse 39"/>
              <p:cNvSpPr/>
              <p:nvPr/>
            </p:nvSpPr>
            <p:spPr>
              <a:xfrm>
                <a:off x="4197044" y="2452030"/>
                <a:ext cx="676656" cy="676656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600">
                  <a:latin typeface="Book Antiqua"/>
                  <a:cs typeface="Book Antiqua"/>
                </a:endParaRPr>
              </a:p>
            </p:txBody>
          </p:sp>
          <p:sp>
            <p:nvSpPr>
              <p:cNvPr id="234" name="Elipse 40"/>
              <p:cNvSpPr/>
              <p:nvPr/>
            </p:nvSpPr>
            <p:spPr>
              <a:xfrm>
                <a:off x="3281696" y="2175347"/>
                <a:ext cx="676656" cy="676656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600">
                  <a:latin typeface="Book Antiqua"/>
                  <a:cs typeface="Book Antiqua"/>
                </a:endParaRPr>
              </a:p>
            </p:txBody>
          </p:sp>
          <p:sp>
            <p:nvSpPr>
              <p:cNvPr id="235" name="Elipse 41"/>
              <p:cNvSpPr/>
              <p:nvPr/>
            </p:nvSpPr>
            <p:spPr>
              <a:xfrm>
                <a:off x="2860485" y="2352405"/>
                <a:ext cx="676656" cy="676656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600">
                  <a:latin typeface="Book Antiqua"/>
                  <a:cs typeface="Book Antiqua"/>
                </a:endParaRPr>
              </a:p>
            </p:txBody>
          </p:sp>
          <p:sp>
            <p:nvSpPr>
              <p:cNvPr id="236" name="Elipse 42"/>
              <p:cNvSpPr/>
              <p:nvPr/>
            </p:nvSpPr>
            <p:spPr>
              <a:xfrm>
                <a:off x="3706316" y="3004403"/>
                <a:ext cx="676656" cy="676656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600">
                  <a:latin typeface="Book Antiqua"/>
                  <a:cs typeface="Book Antiqua"/>
                </a:endParaRPr>
              </a:p>
            </p:txBody>
          </p:sp>
          <p:sp>
            <p:nvSpPr>
              <p:cNvPr id="237" name="Elipse 43"/>
              <p:cNvSpPr/>
              <p:nvPr/>
            </p:nvSpPr>
            <p:spPr>
              <a:xfrm>
                <a:off x="2968010" y="2827345"/>
                <a:ext cx="676656" cy="676656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600">
                  <a:latin typeface="Book Antiqua"/>
                  <a:cs typeface="Book Antiqua"/>
                </a:endParaRPr>
              </a:p>
            </p:txBody>
          </p:sp>
          <p:sp>
            <p:nvSpPr>
              <p:cNvPr id="238" name="Elipse 44"/>
              <p:cNvSpPr/>
              <p:nvPr/>
            </p:nvSpPr>
            <p:spPr>
              <a:xfrm>
                <a:off x="3367988" y="2690733"/>
                <a:ext cx="676656" cy="676656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600">
                  <a:latin typeface="Book Antiqua"/>
                  <a:cs typeface="Book Antiqua"/>
                </a:endParaRPr>
              </a:p>
            </p:txBody>
          </p:sp>
          <p:sp>
            <p:nvSpPr>
              <p:cNvPr id="239" name="Elipse 45"/>
              <p:cNvSpPr/>
              <p:nvPr/>
            </p:nvSpPr>
            <p:spPr>
              <a:xfrm>
                <a:off x="3944545" y="2812139"/>
                <a:ext cx="676656" cy="676656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600">
                  <a:latin typeface="Book Antiqua"/>
                  <a:cs typeface="Book Antiqua"/>
                </a:endParaRPr>
              </a:p>
            </p:txBody>
          </p:sp>
          <p:sp>
            <p:nvSpPr>
              <p:cNvPr id="240" name="Elipse 46"/>
              <p:cNvSpPr/>
              <p:nvPr/>
            </p:nvSpPr>
            <p:spPr>
              <a:xfrm>
                <a:off x="4251282" y="2719843"/>
                <a:ext cx="676656" cy="676656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600">
                  <a:latin typeface="Book Antiqua"/>
                  <a:cs typeface="Book Antiqua"/>
                </a:endParaRPr>
              </a:p>
            </p:txBody>
          </p:sp>
        </p:grpSp>
        <p:sp>
          <p:nvSpPr>
            <p:cNvPr id="15" name="Rectángulo redondeado 47"/>
            <p:cNvSpPr/>
            <p:nvPr/>
          </p:nvSpPr>
          <p:spPr>
            <a:xfrm>
              <a:off x="2361679" y="1628800"/>
              <a:ext cx="1728192" cy="1440160"/>
            </a:xfrm>
            <a:prstGeom prst="roundRect">
              <a:avLst/>
            </a:prstGeom>
            <a:solidFill>
              <a:srgbClr val="00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" name="Flecha derecha 409"/>
            <p:cNvSpPr/>
            <p:nvPr/>
          </p:nvSpPr>
          <p:spPr>
            <a:xfrm>
              <a:off x="4305895" y="2276872"/>
              <a:ext cx="864096" cy="288032"/>
            </a:xfrm>
            <a:prstGeom prst="rightArrow">
              <a:avLst>
                <a:gd name="adj1" fmla="val 57874"/>
                <a:gd name="adj2" fmla="val 50000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b="1" cap="all">
                <a:ln w="9000" cmpd="sng">
                  <a:solidFill>
                    <a:schemeClr val="bg2"/>
                  </a:solidFill>
                  <a:prstDash val="solid"/>
                </a:ln>
                <a:solidFill>
                  <a:schemeClr val="bg2"/>
                </a:soli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  <p:sp>
          <p:nvSpPr>
            <p:cNvPr id="17" name="Flecha curvada hacia la izquierda 410"/>
            <p:cNvSpPr/>
            <p:nvPr/>
          </p:nvSpPr>
          <p:spPr>
            <a:xfrm rot="20945285">
              <a:off x="7803903" y="2519811"/>
              <a:ext cx="648072" cy="2402395"/>
            </a:xfrm>
            <a:prstGeom prst="curvedLeftArrow">
              <a:avLst/>
            </a:prstGeom>
            <a:solidFill>
              <a:srgbClr val="BFBFBF"/>
            </a:solidFill>
            <a:ln>
              <a:solidFill>
                <a:srgbClr val="80808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18" name="CuadroTexto 414"/>
            <p:cNvSpPr txBox="1"/>
            <p:nvPr/>
          </p:nvSpPr>
          <p:spPr>
            <a:xfrm>
              <a:off x="4089871" y="3429000"/>
              <a:ext cx="10608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200" b="1" i="1" dirty="0" smtClean="0">
                  <a:solidFill>
                    <a:schemeClr val="bg1"/>
                  </a:solidFill>
                  <a:latin typeface="Book Antiqua"/>
                  <a:cs typeface="Book Antiqua"/>
                </a:rPr>
                <a:t>vdW surface</a:t>
              </a:r>
              <a:endParaRPr lang="es-ES" sz="1200" b="1" i="1" dirty="0">
                <a:solidFill>
                  <a:schemeClr val="bg1"/>
                </a:solidFill>
                <a:latin typeface="Book Antiqua"/>
                <a:cs typeface="Book Antiqua"/>
              </a:endParaRPr>
            </a:p>
          </p:txBody>
        </p:sp>
        <p:sp>
          <p:nvSpPr>
            <p:cNvPr id="19" name="CuadroTexto 432"/>
            <p:cNvSpPr txBox="1"/>
            <p:nvPr/>
          </p:nvSpPr>
          <p:spPr>
            <a:xfrm>
              <a:off x="2862540" y="2204864"/>
              <a:ext cx="9232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600" b="1" i="1" dirty="0" smtClean="0">
                  <a:solidFill>
                    <a:schemeClr val="bg1"/>
                  </a:solidFill>
                  <a:latin typeface="Book Antiqua"/>
                  <a:cs typeface="Book Antiqua"/>
                </a:rPr>
                <a:t>Solvent</a:t>
              </a:r>
              <a:endParaRPr lang="es-ES" sz="1600" b="1" i="1" dirty="0">
                <a:solidFill>
                  <a:schemeClr val="bg1"/>
                </a:solidFill>
                <a:latin typeface="Book Antiqua"/>
                <a:cs typeface="Book Antiqua"/>
              </a:endParaRPr>
            </a:p>
          </p:txBody>
        </p:sp>
        <p:sp>
          <p:nvSpPr>
            <p:cNvPr id="20" name="CuadroTexto 433"/>
            <p:cNvSpPr txBox="1"/>
            <p:nvPr/>
          </p:nvSpPr>
          <p:spPr>
            <a:xfrm>
              <a:off x="970580" y="2130736"/>
              <a:ext cx="821887" cy="369332"/>
            </a:xfrm>
            <a:prstGeom prst="rect">
              <a:avLst/>
            </a:prstGeom>
            <a:solidFill>
              <a:srgbClr val="FECC66"/>
            </a:solidFill>
          </p:spPr>
          <p:txBody>
            <a:bodyPr wrap="none" rtlCol="0">
              <a:spAutoFit/>
            </a:bodyPr>
            <a:lstStyle/>
            <a:p>
              <a:r>
                <a:rPr lang="es-ES" i="1" dirty="0" smtClean="0">
                  <a:latin typeface="Book Antiqua"/>
                  <a:cs typeface="Book Antiqua"/>
                </a:rPr>
                <a:t>Solute</a:t>
              </a:r>
              <a:endParaRPr lang="es-ES" i="1" dirty="0">
                <a:latin typeface="Book Antiqua"/>
                <a:cs typeface="Book Antiqua"/>
              </a:endParaRPr>
            </a:p>
          </p:txBody>
        </p:sp>
        <p:sp>
          <p:nvSpPr>
            <p:cNvPr id="21" name="Rectángulo redondeado 412"/>
            <p:cNvSpPr/>
            <p:nvPr/>
          </p:nvSpPr>
          <p:spPr>
            <a:xfrm>
              <a:off x="2227509" y="1628800"/>
              <a:ext cx="1862362" cy="1440160"/>
            </a:xfrm>
            <a:prstGeom prst="roundRect">
              <a:avLst/>
            </a:prstGeom>
            <a:solidFill>
              <a:schemeClr val="tx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2"/>
                </a:solidFill>
              </a:endParaRPr>
            </a:p>
          </p:txBody>
        </p:sp>
        <p:grpSp>
          <p:nvGrpSpPr>
            <p:cNvPr id="22" name="Agrupar 413"/>
            <p:cNvGrpSpPr/>
            <p:nvPr/>
          </p:nvGrpSpPr>
          <p:grpSpPr>
            <a:xfrm>
              <a:off x="5395861" y="1593614"/>
              <a:ext cx="2006378" cy="1619362"/>
              <a:chOff x="1692266" y="3608445"/>
              <a:chExt cx="2006378" cy="1619362"/>
            </a:xfrm>
          </p:grpSpPr>
          <p:sp>
            <p:nvSpPr>
              <p:cNvPr id="207" name="Rectángulo redondeado 416"/>
              <p:cNvSpPr/>
              <p:nvPr/>
            </p:nvSpPr>
            <p:spPr>
              <a:xfrm>
                <a:off x="1692266" y="3608445"/>
                <a:ext cx="2006378" cy="1619362"/>
              </a:xfrm>
              <a:prstGeom prst="roundRect">
                <a:avLst/>
              </a:prstGeom>
              <a:solidFill>
                <a:srgbClr val="1F497D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grpSp>
            <p:nvGrpSpPr>
              <p:cNvPr id="208" name="Agrupar 418"/>
              <p:cNvGrpSpPr/>
              <p:nvPr/>
            </p:nvGrpSpPr>
            <p:grpSpPr>
              <a:xfrm>
                <a:off x="1858153" y="3722445"/>
                <a:ext cx="1698838" cy="1242844"/>
                <a:chOff x="2447199" y="1898664"/>
                <a:chExt cx="2831397" cy="2071407"/>
              </a:xfrm>
              <a:solidFill>
                <a:srgbClr val="FFFFFF"/>
              </a:solidFill>
              <a:effectLst/>
            </p:grpSpPr>
            <p:sp>
              <p:nvSpPr>
                <p:cNvPr id="209" name="Elipse 419"/>
                <p:cNvSpPr/>
                <p:nvPr/>
              </p:nvSpPr>
              <p:spPr>
                <a:xfrm>
                  <a:off x="2934465" y="1898664"/>
                  <a:ext cx="676656" cy="67665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210" name="Elipse 420"/>
                <p:cNvSpPr/>
                <p:nvPr/>
              </p:nvSpPr>
              <p:spPr>
                <a:xfrm>
                  <a:off x="2447199" y="2666075"/>
                  <a:ext cx="676656" cy="676656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211" name="Elipse 422"/>
                <p:cNvSpPr/>
                <p:nvPr/>
              </p:nvSpPr>
              <p:spPr>
                <a:xfrm>
                  <a:off x="3235803" y="3293415"/>
                  <a:ext cx="676656" cy="67665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212" name="Elipse 423"/>
                <p:cNvSpPr/>
                <p:nvPr/>
              </p:nvSpPr>
              <p:spPr>
                <a:xfrm>
                  <a:off x="4177302" y="3107487"/>
                  <a:ext cx="676656" cy="676656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213" name="Elipse 425"/>
                <p:cNvSpPr/>
                <p:nvPr/>
              </p:nvSpPr>
              <p:spPr>
                <a:xfrm>
                  <a:off x="4601940" y="2352405"/>
                  <a:ext cx="676656" cy="67665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214" name="Elipse 427"/>
                <p:cNvSpPr/>
                <p:nvPr/>
              </p:nvSpPr>
              <p:spPr>
                <a:xfrm>
                  <a:off x="3706316" y="2200005"/>
                  <a:ext cx="676656" cy="67665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215" name="Elipse 429"/>
                <p:cNvSpPr/>
                <p:nvPr/>
              </p:nvSpPr>
              <p:spPr>
                <a:xfrm>
                  <a:off x="3123855" y="2575320"/>
                  <a:ext cx="676656" cy="67665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216" name="Elipse 430"/>
                <p:cNvSpPr/>
                <p:nvPr/>
              </p:nvSpPr>
              <p:spPr>
                <a:xfrm>
                  <a:off x="3672296" y="2769159"/>
                  <a:ext cx="676656" cy="67665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217" name="Elipse 431"/>
                <p:cNvSpPr/>
                <p:nvPr/>
              </p:nvSpPr>
              <p:spPr>
                <a:xfrm>
                  <a:off x="4197044" y="2452030"/>
                  <a:ext cx="676656" cy="676656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218" name="Elipse 435"/>
                <p:cNvSpPr/>
                <p:nvPr/>
              </p:nvSpPr>
              <p:spPr>
                <a:xfrm>
                  <a:off x="3281696" y="2175347"/>
                  <a:ext cx="676656" cy="676656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219" name="Elipse 436"/>
                <p:cNvSpPr/>
                <p:nvPr/>
              </p:nvSpPr>
              <p:spPr>
                <a:xfrm>
                  <a:off x="2860485" y="2352405"/>
                  <a:ext cx="676656" cy="676656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220" name="Elipse 437"/>
                <p:cNvSpPr/>
                <p:nvPr/>
              </p:nvSpPr>
              <p:spPr>
                <a:xfrm>
                  <a:off x="3706316" y="3004403"/>
                  <a:ext cx="676656" cy="676656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221" name="Elipse 438"/>
                <p:cNvSpPr/>
                <p:nvPr/>
              </p:nvSpPr>
              <p:spPr>
                <a:xfrm>
                  <a:off x="2968010" y="2827345"/>
                  <a:ext cx="676656" cy="676656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222" name="Elipse 439"/>
                <p:cNvSpPr/>
                <p:nvPr/>
              </p:nvSpPr>
              <p:spPr>
                <a:xfrm>
                  <a:off x="3367988" y="2690733"/>
                  <a:ext cx="676656" cy="676656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223" name="Elipse 440"/>
                <p:cNvSpPr/>
                <p:nvPr/>
              </p:nvSpPr>
              <p:spPr>
                <a:xfrm>
                  <a:off x="3944545" y="2812139"/>
                  <a:ext cx="676656" cy="676656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224" name="Elipse 441"/>
                <p:cNvSpPr/>
                <p:nvPr/>
              </p:nvSpPr>
              <p:spPr>
                <a:xfrm>
                  <a:off x="4251282" y="2719843"/>
                  <a:ext cx="676656" cy="676656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</p:grpSp>
        <p:sp>
          <p:nvSpPr>
            <p:cNvPr id="24" name="Flecha derecha 385"/>
            <p:cNvSpPr/>
            <p:nvPr/>
          </p:nvSpPr>
          <p:spPr>
            <a:xfrm rot="10800000">
              <a:off x="5025975" y="4437112"/>
              <a:ext cx="864096" cy="288032"/>
            </a:xfrm>
            <a:prstGeom prst="rightArrow">
              <a:avLst>
                <a:gd name="adj1" fmla="val 57874"/>
                <a:gd name="adj2" fmla="val 50000"/>
              </a:avLst>
            </a:prstGeom>
            <a:solidFill>
              <a:srgbClr val="BFBFBF"/>
            </a:solidFill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b="1" cap="all">
                <a:ln w="9000" cmpd="sng">
                  <a:solidFill>
                    <a:schemeClr val="bg2"/>
                  </a:solidFill>
                  <a:prstDash val="solid"/>
                </a:ln>
                <a:solidFill>
                  <a:schemeClr val="bg2"/>
                </a:soli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  <p:grpSp>
          <p:nvGrpSpPr>
            <p:cNvPr id="25" name="Agrupar 386"/>
            <p:cNvGrpSpPr/>
            <p:nvPr/>
          </p:nvGrpSpPr>
          <p:grpSpPr>
            <a:xfrm>
              <a:off x="2865735" y="3789040"/>
              <a:ext cx="2088232" cy="1656184"/>
              <a:chOff x="2708280" y="2420923"/>
              <a:chExt cx="3687207" cy="3068300"/>
            </a:xfrm>
          </p:grpSpPr>
          <p:grpSp>
            <p:nvGrpSpPr>
              <p:cNvPr id="57" name="Agrupar 387"/>
              <p:cNvGrpSpPr/>
              <p:nvPr/>
            </p:nvGrpSpPr>
            <p:grpSpPr>
              <a:xfrm>
                <a:off x="2708280" y="2420923"/>
                <a:ext cx="3687207" cy="3068300"/>
                <a:chOff x="1308372" y="1549512"/>
                <a:chExt cx="6253125" cy="4571912"/>
              </a:xfrm>
              <a:solidFill>
                <a:srgbClr val="3366FF"/>
              </a:solidFill>
            </p:grpSpPr>
            <p:sp>
              <p:nvSpPr>
                <p:cNvPr id="189" name="Rectángulo redondeado 555"/>
                <p:cNvSpPr/>
                <p:nvPr/>
              </p:nvSpPr>
              <p:spPr>
                <a:xfrm>
                  <a:off x="1308372" y="1549512"/>
                  <a:ext cx="6253125" cy="4571912"/>
                </a:xfrm>
                <a:prstGeom prst="roundRect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grpSp>
              <p:nvGrpSpPr>
                <p:cNvPr id="190" name="Agrupar 556"/>
                <p:cNvGrpSpPr/>
                <p:nvPr/>
              </p:nvGrpSpPr>
              <p:grpSpPr>
                <a:xfrm>
                  <a:off x="2787677" y="2427246"/>
                  <a:ext cx="3467100" cy="2745840"/>
                  <a:chOff x="858693" y="3858016"/>
                  <a:chExt cx="3467100" cy="2745840"/>
                </a:xfrm>
                <a:grpFill/>
              </p:grpSpPr>
              <p:sp>
                <p:nvSpPr>
                  <p:cNvPr id="200" name="Elipse 566"/>
                  <p:cNvSpPr/>
                  <p:nvPr/>
                </p:nvSpPr>
                <p:spPr>
                  <a:xfrm>
                    <a:off x="1333402" y="3858016"/>
                    <a:ext cx="1325880" cy="1325880"/>
                  </a:xfrm>
                  <a:prstGeom prst="ellipse">
                    <a:avLst/>
                  </a:prstGeom>
                  <a:grpFill/>
                  <a:ln w="0">
                    <a:solidFill>
                      <a:srgbClr val="FFFFFF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grpSp>
                <p:nvGrpSpPr>
                  <p:cNvPr id="201" name="Agrupar 567"/>
                  <p:cNvGrpSpPr/>
                  <p:nvPr/>
                </p:nvGrpSpPr>
                <p:grpSpPr>
                  <a:xfrm>
                    <a:off x="858693" y="4182881"/>
                    <a:ext cx="3467100" cy="2420975"/>
                    <a:chOff x="858693" y="4182881"/>
                    <a:chExt cx="3467100" cy="2420975"/>
                  </a:xfrm>
                  <a:grpFill/>
                </p:grpSpPr>
                <p:sp>
                  <p:nvSpPr>
                    <p:cNvPr id="202" name="Elipse 568"/>
                    <p:cNvSpPr/>
                    <p:nvPr/>
                  </p:nvSpPr>
                  <p:spPr>
                    <a:xfrm>
                      <a:off x="858693" y="4657676"/>
                      <a:ext cx="1325880" cy="1325880"/>
                    </a:xfrm>
                    <a:prstGeom prst="ellipse">
                      <a:avLst/>
                    </a:prstGeom>
                    <a:grpFill/>
                    <a:ln w="0">
                      <a:solidFill>
                        <a:srgbClr val="FFFFFF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/>
                    </a:p>
                  </p:txBody>
                </p:sp>
                <p:sp>
                  <p:nvSpPr>
                    <p:cNvPr id="203" name="Elipse 569"/>
                    <p:cNvSpPr/>
                    <p:nvPr/>
                  </p:nvSpPr>
                  <p:spPr>
                    <a:xfrm>
                      <a:off x="1631379" y="5277976"/>
                      <a:ext cx="1325880" cy="1325880"/>
                    </a:xfrm>
                    <a:prstGeom prst="ellipse">
                      <a:avLst/>
                    </a:prstGeom>
                    <a:grpFill/>
                    <a:ln w="0">
                      <a:solidFill>
                        <a:srgbClr val="FFFFFF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/>
                    </a:p>
                  </p:txBody>
                </p:sp>
                <p:sp>
                  <p:nvSpPr>
                    <p:cNvPr id="204" name="Elipse 570"/>
                    <p:cNvSpPr/>
                    <p:nvPr/>
                  </p:nvSpPr>
                  <p:spPr>
                    <a:xfrm>
                      <a:off x="2587821" y="5069739"/>
                      <a:ext cx="1325880" cy="1325880"/>
                    </a:xfrm>
                    <a:prstGeom prst="ellipse">
                      <a:avLst/>
                    </a:prstGeom>
                    <a:grpFill/>
                    <a:ln w="0">
                      <a:solidFill>
                        <a:srgbClr val="FFFFFF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/>
                    </a:p>
                  </p:txBody>
                </p:sp>
                <p:sp>
                  <p:nvSpPr>
                    <p:cNvPr id="205" name="Elipse 571"/>
                    <p:cNvSpPr/>
                    <p:nvPr/>
                  </p:nvSpPr>
                  <p:spPr>
                    <a:xfrm>
                      <a:off x="2999913" y="4328399"/>
                      <a:ext cx="1325880" cy="1325880"/>
                    </a:xfrm>
                    <a:prstGeom prst="ellipse">
                      <a:avLst/>
                    </a:prstGeom>
                    <a:grpFill/>
                    <a:ln w="0">
                      <a:solidFill>
                        <a:srgbClr val="FFFFFF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/>
                    </a:p>
                  </p:txBody>
                </p:sp>
                <p:sp>
                  <p:nvSpPr>
                    <p:cNvPr id="206" name="Elipse 572"/>
                    <p:cNvSpPr/>
                    <p:nvPr/>
                  </p:nvSpPr>
                  <p:spPr>
                    <a:xfrm>
                      <a:off x="2121861" y="4182881"/>
                      <a:ext cx="1325880" cy="1471398"/>
                    </a:xfrm>
                    <a:prstGeom prst="ellipse">
                      <a:avLst/>
                    </a:prstGeom>
                    <a:grpFill/>
                    <a:ln w="0">
                      <a:solidFill>
                        <a:srgbClr val="FFFFFF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/>
                    </a:p>
                  </p:txBody>
                </p:sp>
              </p:grpSp>
            </p:grpSp>
            <p:grpSp>
              <p:nvGrpSpPr>
                <p:cNvPr id="191" name="Agrupar 557"/>
                <p:cNvGrpSpPr/>
                <p:nvPr/>
              </p:nvGrpSpPr>
              <p:grpSpPr>
                <a:xfrm>
                  <a:off x="2610353" y="2380206"/>
                  <a:ext cx="3467100" cy="2745840"/>
                  <a:chOff x="858693" y="3858016"/>
                  <a:chExt cx="3467100" cy="2745840"/>
                </a:xfrm>
                <a:grpFill/>
              </p:grpSpPr>
              <p:sp>
                <p:nvSpPr>
                  <p:cNvPr id="193" name="Elipse 559"/>
                  <p:cNvSpPr/>
                  <p:nvPr/>
                </p:nvSpPr>
                <p:spPr>
                  <a:xfrm>
                    <a:off x="1333402" y="3858016"/>
                    <a:ext cx="1325880" cy="1325880"/>
                  </a:xfrm>
                  <a:prstGeom prst="ellipse">
                    <a:avLst/>
                  </a:prstGeom>
                  <a:grpFill/>
                  <a:ln w="0">
                    <a:solidFill>
                      <a:srgbClr val="FFFFFF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grpSp>
                <p:nvGrpSpPr>
                  <p:cNvPr id="194" name="Agrupar 560"/>
                  <p:cNvGrpSpPr/>
                  <p:nvPr/>
                </p:nvGrpSpPr>
                <p:grpSpPr>
                  <a:xfrm>
                    <a:off x="858693" y="4182881"/>
                    <a:ext cx="3467100" cy="2420975"/>
                    <a:chOff x="858693" y="4182881"/>
                    <a:chExt cx="3467100" cy="2420975"/>
                  </a:xfrm>
                  <a:grpFill/>
                </p:grpSpPr>
                <p:sp>
                  <p:nvSpPr>
                    <p:cNvPr id="195" name="Elipse 561"/>
                    <p:cNvSpPr/>
                    <p:nvPr/>
                  </p:nvSpPr>
                  <p:spPr>
                    <a:xfrm>
                      <a:off x="858693" y="4657676"/>
                      <a:ext cx="1325880" cy="1325880"/>
                    </a:xfrm>
                    <a:prstGeom prst="ellipse">
                      <a:avLst/>
                    </a:prstGeom>
                    <a:grpFill/>
                    <a:ln w="0">
                      <a:solidFill>
                        <a:srgbClr val="FFFFFF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/>
                    </a:p>
                  </p:txBody>
                </p:sp>
                <p:sp>
                  <p:nvSpPr>
                    <p:cNvPr id="196" name="Elipse 562"/>
                    <p:cNvSpPr/>
                    <p:nvPr/>
                  </p:nvSpPr>
                  <p:spPr>
                    <a:xfrm>
                      <a:off x="1631379" y="5277976"/>
                      <a:ext cx="1325880" cy="1325880"/>
                    </a:xfrm>
                    <a:prstGeom prst="ellipse">
                      <a:avLst/>
                    </a:prstGeom>
                    <a:grpFill/>
                    <a:ln w="0">
                      <a:solidFill>
                        <a:srgbClr val="FFFFFF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/>
                    </a:p>
                  </p:txBody>
                </p:sp>
                <p:sp>
                  <p:nvSpPr>
                    <p:cNvPr id="197" name="Elipse 563"/>
                    <p:cNvSpPr/>
                    <p:nvPr/>
                  </p:nvSpPr>
                  <p:spPr>
                    <a:xfrm>
                      <a:off x="2587821" y="5069739"/>
                      <a:ext cx="1325880" cy="1325880"/>
                    </a:xfrm>
                    <a:prstGeom prst="ellipse">
                      <a:avLst/>
                    </a:prstGeom>
                    <a:grpFill/>
                    <a:ln w="0">
                      <a:solidFill>
                        <a:srgbClr val="FFFFFF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/>
                    </a:p>
                  </p:txBody>
                </p:sp>
                <p:sp>
                  <p:nvSpPr>
                    <p:cNvPr id="198" name="Elipse 564"/>
                    <p:cNvSpPr/>
                    <p:nvPr/>
                  </p:nvSpPr>
                  <p:spPr>
                    <a:xfrm>
                      <a:off x="2999913" y="4328399"/>
                      <a:ext cx="1325880" cy="1325880"/>
                    </a:xfrm>
                    <a:prstGeom prst="ellipse">
                      <a:avLst/>
                    </a:prstGeom>
                    <a:grpFill/>
                    <a:ln w="0">
                      <a:solidFill>
                        <a:srgbClr val="FFFFFF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/>
                    </a:p>
                  </p:txBody>
                </p:sp>
                <p:sp>
                  <p:nvSpPr>
                    <p:cNvPr id="199" name="Elipse 565"/>
                    <p:cNvSpPr/>
                    <p:nvPr/>
                  </p:nvSpPr>
                  <p:spPr>
                    <a:xfrm>
                      <a:off x="2121861" y="4182881"/>
                      <a:ext cx="1325880" cy="1471398"/>
                    </a:xfrm>
                    <a:prstGeom prst="ellipse">
                      <a:avLst/>
                    </a:prstGeom>
                    <a:grpFill/>
                    <a:ln w="0">
                      <a:solidFill>
                        <a:srgbClr val="FFFFFF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/>
                    </a:p>
                  </p:txBody>
                </p:sp>
              </p:grpSp>
            </p:grpSp>
            <p:sp>
              <p:nvSpPr>
                <p:cNvPr id="192" name="Rectángulo redondeado 558"/>
                <p:cNvSpPr/>
                <p:nvPr/>
              </p:nvSpPr>
              <p:spPr>
                <a:xfrm>
                  <a:off x="1308372" y="1549512"/>
                  <a:ext cx="6253125" cy="4571912"/>
                </a:xfrm>
                <a:prstGeom prst="roundRect">
                  <a:avLst/>
                </a:prstGeom>
                <a:solidFill>
                  <a:srgbClr val="1F497D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>
                    <a:solidFill>
                      <a:srgbClr val="1F497D"/>
                    </a:solidFill>
                  </a:endParaRPr>
                </a:p>
              </p:txBody>
            </p:sp>
          </p:grpSp>
          <p:grpSp>
            <p:nvGrpSpPr>
              <p:cNvPr id="58" name="Agrupar 388"/>
              <p:cNvGrpSpPr/>
              <p:nvPr/>
            </p:nvGrpSpPr>
            <p:grpSpPr>
              <a:xfrm>
                <a:off x="2875329" y="2554556"/>
                <a:ext cx="3397676" cy="2505292"/>
                <a:chOff x="3101106" y="2752111"/>
                <a:chExt cx="2831397" cy="2087743"/>
              </a:xfrm>
            </p:grpSpPr>
            <p:grpSp>
              <p:nvGrpSpPr>
                <p:cNvPr id="76" name="Agrupar 406"/>
                <p:cNvGrpSpPr/>
                <p:nvPr/>
              </p:nvGrpSpPr>
              <p:grpSpPr>
                <a:xfrm>
                  <a:off x="3101106" y="2752111"/>
                  <a:ext cx="2831397" cy="2087743"/>
                  <a:chOff x="3101106" y="2752111"/>
                  <a:chExt cx="2831397" cy="2087743"/>
                </a:xfrm>
              </p:grpSpPr>
              <p:grpSp>
                <p:nvGrpSpPr>
                  <p:cNvPr id="82" name="Agrupar 447"/>
                  <p:cNvGrpSpPr/>
                  <p:nvPr/>
                </p:nvGrpSpPr>
                <p:grpSpPr>
                  <a:xfrm>
                    <a:off x="3101106" y="2752111"/>
                    <a:ext cx="2831397" cy="2087743"/>
                    <a:chOff x="2447199" y="1898664"/>
                    <a:chExt cx="2831397" cy="2087743"/>
                  </a:xfrm>
                  <a:solidFill>
                    <a:srgbClr val="FFFFFF"/>
                  </a:solidFill>
                  <a:effectLst/>
                </p:grpSpPr>
                <p:sp>
                  <p:nvSpPr>
                    <p:cNvPr id="173" name="Elipse 539"/>
                    <p:cNvSpPr/>
                    <p:nvPr/>
                  </p:nvSpPr>
                  <p:spPr>
                    <a:xfrm>
                      <a:off x="2934465" y="1898664"/>
                      <a:ext cx="676656" cy="676656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/>
                    </a:p>
                  </p:txBody>
                </p:sp>
                <p:sp>
                  <p:nvSpPr>
                    <p:cNvPr id="174" name="Elipse 540"/>
                    <p:cNvSpPr/>
                    <p:nvPr/>
                  </p:nvSpPr>
                  <p:spPr>
                    <a:xfrm>
                      <a:off x="2447199" y="2690579"/>
                      <a:ext cx="676656" cy="676656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  <a:prstDash val="sysDash"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/>
                    </a:p>
                  </p:txBody>
                </p:sp>
                <p:sp>
                  <p:nvSpPr>
                    <p:cNvPr id="175" name="Elipse 541"/>
                    <p:cNvSpPr/>
                    <p:nvPr/>
                  </p:nvSpPr>
                  <p:spPr>
                    <a:xfrm>
                      <a:off x="3231719" y="3309751"/>
                      <a:ext cx="676656" cy="676656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/>
                    </a:p>
                  </p:txBody>
                </p:sp>
                <p:sp>
                  <p:nvSpPr>
                    <p:cNvPr id="176" name="Elipse 542"/>
                    <p:cNvSpPr/>
                    <p:nvPr/>
                  </p:nvSpPr>
                  <p:spPr>
                    <a:xfrm>
                      <a:off x="4177302" y="3107487"/>
                      <a:ext cx="676656" cy="676656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  <a:prstDash val="sysDash"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/>
                    </a:p>
                  </p:txBody>
                </p:sp>
                <p:sp>
                  <p:nvSpPr>
                    <p:cNvPr id="177" name="Elipse 543"/>
                    <p:cNvSpPr/>
                    <p:nvPr/>
                  </p:nvSpPr>
                  <p:spPr>
                    <a:xfrm>
                      <a:off x="4601940" y="2361930"/>
                      <a:ext cx="676656" cy="676656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/>
                    </a:p>
                  </p:txBody>
                </p:sp>
                <p:sp>
                  <p:nvSpPr>
                    <p:cNvPr id="178" name="Elipse 544"/>
                    <p:cNvSpPr/>
                    <p:nvPr/>
                  </p:nvSpPr>
                  <p:spPr>
                    <a:xfrm>
                      <a:off x="3706316" y="2200005"/>
                      <a:ext cx="676656" cy="676656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/>
                    </a:p>
                  </p:txBody>
                </p:sp>
                <p:sp>
                  <p:nvSpPr>
                    <p:cNvPr id="179" name="Elipse 545"/>
                    <p:cNvSpPr/>
                    <p:nvPr/>
                  </p:nvSpPr>
                  <p:spPr>
                    <a:xfrm>
                      <a:off x="3123855" y="2575320"/>
                      <a:ext cx="676656" cy="676656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/>
                    </a:p>
                  </p:txBody>
                </p:sp>
                <p:sp>
                  <p:nvSpPr>
                    <p:cNvPr id="180" name="Elipse 546"/>
                    <p:cNvSpPr/>
                    <p:nvPr/>
                  </p:nvSpPr>
                  <p:spPr>
                    <a:xfrm>
                      <a:off x="3672296" y="2769159"/>
                      <a:ext cx="676656" cy="676656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/>
                    </a:p>
                  </p:txBody>
                </p:sp>
                <p:sp>
                  <p:nvSpPr>
                    <p:cNvPr id="181" name="Elipse 547"/>
                    <p:cNvSpPr/>
                    <p:nvPr/>
                  </p:nvSpPr>
                  <p:spPr>
                    <a:xfrm>
                      <a:off x="4197044" y="2452030"/>
                      <a:ext cx="676656" cy="676656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  <a:prstDash val="sysDash"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/>
                    </a:p>
                  </p:txBody>
                </p:sp>
                <p:sp>
                  <p:nvSpPr>
                    <p:cNvPr id="182" name="Elipse 548"/>
                    <p:cNvSpPr/>
                    <p:nvPr/>
                  </p:nvSpPr>
                  <p:spPr>
                    <a:xfrm>
                      <a:off x="3281696" y="2175347"/>
                      <a:ext cx="676656" cy="676656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  <a:prstDash val="sysDash"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/>
                    </a:p>
                  </p:txBody>
                </p:sp>
                <p:sp>
                  <p:nvSpPr>
                    <p:cNvPr id="183" name="Elipse 549"/>
                    <p:cNvSpPr/>
                    <p:nvPr/>
                  </p:nvSpPr>
                  <p:spPr>
                    <a:xfrm>
                      <a:off x="2860485" y="2352405"/>
                      <a:ext cx="676656" cy="676656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  <a:prstDash val="sysDash"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/>
                    </a:p>
                  </p:txBody>
                </p:sp>
                <p:sp>
                  <p:nvSpPr>
                    <p:cNvPr id="184" name="Elipse 550"/>
                    <p:cNvSpPr/>
                    <p:nvPr/>
                  </p:nvSpPr>
                  <p:spPr>
                    <a:xfrm>
                      <a:off x="3706316" y="3004403"/>
                      <a:ext cx="676656" cy="676656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  <a:prstDash val="sysDash"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/>
                    </a:p>
                  </p:txBody>
                </p:sp>
                <p:sp>
                  <p:nvSpPr>
                    <p:cNvPr id="185" name="Elipse 551"/>
                    <p:cNvSpPr/>
                    <p:nvPr/>
                  </p:nvSpPr>
                  <p:spPr>
                    <a:xfrm>
                      <a:off x="2968010" y="2827345"/>
                      <a:ext cx="676656" cy="676656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  <a:prstDash val="sysDash"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/>
                    </a:p>
                  </p:txBody>
                </p:sp>
                <p:sp>
                  <p:nvSpPr>
                    <p:cNvPr id="186" name="Elipse 552"/>
                    <p:cNvSpPr/>
                    <p:nvPr/>
                  </p:nvSpPr>
                  <p:spPr>
                    <a:xfrm>
                      <a:off x="3367988" y="2690733"/>
                      <a:ext cx="676656" cy="676656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  <a:prstDash val="sysDash"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/>
                    </a:p>
                  </p:txBody>
                </p:sp>
                <p:sp>
                  <p:nvSpPr>
                    <p:cNvPr id="187" name="Elipse 553"/>
                    <p:cNvSpPr/>
                    <p:nvPr/>
                  </p:nvSpPr>
                  <p:spPr>
                    <a:xfrm>
                      <a:off x="3944545" y="2812139"/>
                      <a:ext cx="676656" cy="676656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  <a:prstDash val="sysDash"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/>
                    </a:p>
                  </p:txBody>
                </p:sp>
                <p:sp>
                  <p:nvSpPr>
                    <p:cNvPr id="188" name="Elipse 554"/>
                    <p:cNvSpPr/>
                    <p:nvPr/>
                  </p:nvSpPr>
                  <p:spPr>
                    <a:xfrm>
                      <a:off x="4251282" y="2719843"/>
                      <a:ext cx="676656" cy="676656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/>
                      </a:solidFill>
                      <a:prstDash val="sysDash"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/>
                    </a:p>
                  </p:txBody>
                </p:sp>
              </p:grpSp>
              <p:sp>
                <p:nvSpPr>
                  <p:cNvPr id="83" name="Elipse 448"/>
                  <p:cNvSpPr/>
                  <p:nvPr/>
                </p:nvSpPr>
                <p:spPr>
                  <a:xfrm>
                    <a:off x="3717168" y="2896634"/>
                    <a:ext cx="676656" cy="676656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solidFill>
                      <a:schemeClr val="tx1"/>
                    </a:solidFill>
                    <a:prstDash val="sys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84" name="Elipse 449"/>
                  <p:cNvSpPr/>
                  <p:nvPr/>
                </p:nvSpPr>
                <p:spPr>
                  <a:xfrm>
                    <a:off x="4154236" y="3065754"/>
                    <a:ext cx="676656" cy="676656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solidFill>
                      <a:schemeClr val="tx1"/>
                    </a:solidFill>
                    <a:prstDash val="sys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85" name="Elipse 450"/>
                  <p:cNvSpPr/>
                  <p:nvPr/>
                </p:nvSpPr>
                <p:spPr>
                  <a:xfrm>
                    <a:off x="4522745" y="3181806"/>
                    <a:ext cx="676656" cy="676656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solidFill>
                      <a:schemeClr val="tx1"/>
                    </a:solidFill>
                    <a:prstDash val="sys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86" name="Elipse 451"/>
                  <p:cNvSpPr/>
                  <p:nvPr/>
                </p:nvSpPr>
                <p:spPr>
                  <a:xfrm>
                    <a:off x="4653468" y="3250505"/>
                    <a:ext cx="676656" cy="676656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solidFill>
                      <a:schemeClr val="tx1"/>
                    </a:solidFill>
                    <a:prstDash val="sys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87" name="Elipse 452"/>
                  <p:cNvSpPr/>
                  <p:nvPr/>
                </p:nvSpPr>
                <p:spPr>
                  <a:xfrm>
                    <a:off x="5157290" y="3251606"/>
                    <a:ext cx="676656" cy="676656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solidFill>
                      <a:schemeClr val="tx1"/>
                    </a:solidFill>
                    <a:prstDash val="sys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88" name="Elipse 454"/>
                  <p:cNvSpPr/>
                  <p:nvPr/>
                </p:nvSpPr>
                <p:spPr>
                  <a:xfrm>
                    <a:off x="4834294" y="3295021"/>
                    <a:ext cx="676656" cy="676656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solidFill>
                      <a:schemeClr val="tx1"/>
                    </a:solidFill>
                    <a:prstDash val="sys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89" name="Elipse 455"/>
                  <p:cNvSpPr/>
                  <p:nvPr/>
                </p:nvSpPr>
                <p:spPr>
                  <a:xfrm>
                    <a:off x="5016137" y="3414798"/>
                    <a:ext cx="676656" cy="676656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solidFill>
                      <a:schemeClr val="tx1"/>
                    </a:solidFill>
                    <a:prstDash val="sys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90" name="Elipse 456"/>
                  <p:cNvSpPr/>
                  <p:nvPr/>
                </p:nvSpPr>
                <p:spPr>
                  <a:xfrm>
                    <a:off x="4978355" y="3295021"/>
                    <a:ext cx="676656" cy="676656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solidFill>
                      <a:schemeClr val="tx1"/>
                    </a:solidFill>
                    <a:prstDash val="sys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91" name="Elipse 457"/>
                  <p:cNvSpPr/>
                  <p:nvPr/>
                </p:nvSpPr>
                <p:spPr>
                  <a:xfrm>
                    <a:off x="4339481" y="3445062"/>
                    <a:ext cx="676656" cy="676656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solidFill>
                      <a:schemeClr val="tx1"/>
                    </a:solidFill>
                    <a:prstDash val="sys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92" name="Elipse 458"/>
                  <p:cNvSpPr/>
                  <p:nvPr/>
                </p:nvSpPr>
                <p:spPr>
                  <a:xfrm>
                    <a:off x="3567952" y="2754717"/>
                    <a:ext cx="676656" cy="676656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solidFill>
                      <a:schemeClr val="tx1"/>
                    </a:solidFill>
                    <a:prstDash val="sys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93" name="Elipse 459"/>
                  <p:cNvSpPr/>
                  <p:nvPr/>
                </p:nvSpPr>
                <p:spPr>
                  <a:xfrm>
                    <a:off x="3579523" y="2988930"/>
                    <a:ext cx="676656" cy="676656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solidFill>
                      <a:schemeClr val="tx1"/>
                    </a:solidFill>
                    <a:prstDash val="sys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94" name="Elipse 460"/>
                  <p:cNvSpPr/>
                  <p:nvPr/>
                </p:nvSpPr>
                <p:spPr>
                  <a:xfrm>
                    <a:off x="3328634" y="3405082"/>
                    <a:ext cx="676656" cy="676656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solidFill>
                      <a:schemeClr val="tx1"/>
                    </a:solidFill>
                    <a:prstDash val="sys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95" name="Elipse 461"/>
                  <p:cNvSpPr/>
                  <p:nvPr/>
                </p:nvSpPr>
                <p:spPr>
                  <a:xfrm>
                    <a:off x="3453623" y="3275252"/>
                    <a:ext cx="676656" cy="676656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solidFill>
                      <a:schemeClr val="tx1"/>
                    </a:solidFill>
                    <a:prstDash val="sys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96" name="Elipse 462"/>
                  <p:cNvSpPr/>
                  <p:nvPr/>
                </p:nvSpPr>
                <p:spPr>
                  <a:xfrm>
                    <a:off x="3531625" y="3123510"/>
                    <a:ext cx="676656" cy="676656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solidFill>
                      <a:schemeClr val="tx1"/>
                    </a:solidFill>
                    <a:prstDash val="sys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97" name="Elipse 463"/>
                  <p:cNvSpPr/>
                  <p:nvPr/>
                </p:nvSpPr>
                <p:spPr>
                  <a:xfrm>
                    <a:off x="3597905" y="2988930"/>
                    <a:ext cx="676656" cy="676656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solidFill>
                      <a:schemeClr val="tx1"/>
                    </a:solidFill>
                    <a:prstDash val="sys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98" name="Elipse 464"/>
                  <p:cNvSpPr/>
                  <p:nvPr/>
                </p:nvSpPr>
                <p:spPr>
                  <a:xfrm>
                    <a:off x="3579523" y="2875601"/>
                    <a:ext cx="676656" cy="676656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solidFill>
                      <a:schemeClr val="tx1"/>
                    </a:solidFill>
                    <a:prstDash val="sys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99" name="Elipse 465"/>
                  <p:cNvSpPr/>
                  <p:nvPr/>
                </p:nvSpPr>
                <p:spPr>
                  <a:xfrm>
                    <a:off x="3567952" y="2967149"/>
                    <a:ext cx="676656" cy="676656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solidFill>
                      <a:schemeClr val="tx1"/>
                    </a:solidFill>
                    <a:prstDash val="sys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100" name="Elipse 466"/>
                  <p:cNvSpPr/>
                  <p:nvPr/>
                </p:nvSpPr>
                <p:spPr>
                  <a:xfrm>
                    <a:off x="3378840" y="3567997"/>
                    <a:ext cx="676656" cy="676656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solidFill>
                      <a:schemeClr val="tx1"/>
                    </a:solidFill>
                    <a:prstDash val="sys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101" name="Elipse 467"/>
                  <p:cNvSpPr/>
                  <p:nvPr/>
                </p:nvSpPr>
                <p:spPr>
                  <a:xfrm>
                    <a:off x="3176064" y="3499813"/>
                    <a:ext cx="676656" cy="676656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solidFill>
                      <a:schemeClr val="tx1"/>
                    </a:solidFill>
                    <a:prstDash val="sys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102" name="Elipse 468"/>
                  <p:cNvSpPr/>
                  <p:nvPr/>
                </p:nvSpPr>
                <p:spPr>
                  <a:xfrm>
                    <a:off x="3613388" y="3687035"/>
                    <a:ext cx="676656" cy="676656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solidFill>
                      <a:schemeClr val="tx1"/>
                    </a:solidFill>
                    <a:prstDash val="sys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103" name="Elipse 469"/>
                  <p:cNvSpPr/>
                  <p:nvPr/>
                </p:nvSpPr>
                <p:spPr>
                  <a:xfrm>
                    <a:off x="3765788" y="3847206"/>
                    <a:ext cx="676656" cy="676656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solidFill>
                      <a:schemeClr val="tx1"/>
                    </a:solidFill>
                    <a:prstDash val="sys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104" name="Elipse 470"/>
                  <p:cNvSpPr/>
                  <p:nvPr/>
                </p:nvSpPr>
                <p:spPr>
                  <a:xfrm>
                    <a:off x="4123606" y="3973965"/>
                    <a:ext cx="676656" cy="676656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solidFill>
                      <a:schemeClr val="tx1"/>
                    </a:solidFill>
                    <a:prstDash val="sys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105" name="Elipse 471"/>
                  <p:cNvSpPr/>
                  <p:nvPr/>
                </p:nvSpPr>
                <p:spPr>
                  <a:xfrm>
                    <a:off x="4448616" y="3858462"/>
                    <a:ext cx="676656" cy="676656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solidFill>
                      <a:schemeClr val="tx1"/>
                    </a:solidFill>
                    <a:prstDash val="sys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106" name="Elipse 472"/>
                  <p:cNvSpPr/>
                  <p:nvPr/>
                </p:nvSpPr>
                <p:spPr>
                  <a:xfrm>
                    <a:off x="4612259" y="3876130"/>
                    <a:ext cx="676656" cy="676656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solidFill>
                      <a:schemeClr val="tx1"/>
                    </a:solidFill>
                    <a:prstDash val="sys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107" name="Elipse 473"/>
                  <p:cNvSpPr/>
                  <p:nvPr/>
                </p:nvSpPr>
                <p:spPr>
                  <a:xfrm>
                    <a:off x="4360223" y="3876130"/>
                    <a:ext cx="676656" cy="676656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solidFill>
                      <a:schemeClr val="tx1"/>
                    </a:solidFill>
                    <a:prstDash val="sys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108" name="Elipse 474"/>
                  <p:cNvSpPr/>
                  <p:nvPr/>
                </p:nvSpPr>
                <p:spPr>
                  <a:xfrm>
                    <a:off x="3977120" y="4081738"/>
                    <a:ext cx="676656" cy="676656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solidFill>
                      <a:schemeClr val="tx1"/>
                    </a:solidFill>
                    <a:prstDash val="sys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109" name="Elipse 475"/>
                  <p:cNvSpPr/>
                  <p:nvPr/>
                </p:nvSpPr>
                <p:spPr>
                  <a:xfrm>
                    <a:off x="3840149" y="4019120"/>
                    <a:ext cx="676656" cy="676656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solidFill>
                      <a:schemeClr val="tx1"/>
                    </a:solidFill>
                    <a:prstDash val="sys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110" name="Elipse 476"/>
                  <p:cNvSpPr/>
                  <p:nvPr/>
                </p:nvSpPr>
                <p:spPr>
                  <a:xfrm>
                    <a:off x="4846746" y="3747459"/>
                    <a:ext cx="676656" cy="676656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solidFill>
                      <a:schemeClr val="tx1"/>
                    </a:solidFill>
                    <a:prstDash val="sys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111" name="Elipse 477"/>
                  <p:cNvSpPr/>
                  <p:nvPr/>
                </p:nvSpPr>
                <p:spPr>
                  <a:xfrm>
                    <a:off x="4831209" y="3882354"/>
                    <a:ext cx="676656" cy="676656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solidFill>
                      <a:schemeClr val="tx1"/>
                    </a:solidFill>
                    <a:prstDash val="sys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112" name="Elipse 478"/>
                  <p:cNvSpPr/>
                  <p:nvPr/>
                </p:nvSpPr>
                <p:spPr>
                  <a:xfrm>
                    <a:off x="4751573" y="3342464"/>
                    <a:ext cx="676656" cy="676656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solidFill>
                      <a:schemeClr val="tx1"/>
                    </a:solidFill>
                    <a:prstDash val="sys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113" name="Elipse 479"/>
                  <p:cNvSpPr/>
                  <p:nvPr/>
                </p:nvSpPr>
                <p:spPr>
                  <a:xfrm>
                    <a:off x="3522797" y="3630231"/>
                    <a:ext cx="676656" cy="676656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solidFill>
                      <a:schemeClr val="tx1"/>
                    </a:solidFill>
                    <a:prstDash val="sys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114" name="Elipse 480"/>
                  <p:cNvSpPr/>
                  <p:nvPr/>
                </p:nvSpPr>
                <p:spPr>
                  <a:xfrm>
                    <a:off x="3208970" y="3544026"/>
                    <a:ext cx="676656" cy="676656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solidFill>
                      <a:schemeClr val="tx1"/>
                    </a:solidFill>
                    <a:prstDash val="sys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115" name="Elipse 481"/>
                  <p:cNvSpPr/>
                  <p:nvPr/>
                </p:nvSpPr>
                <p:spPr>
                  <a:xfrm>
                    <a:off x="4496896" y="3871162"/>
                    <a:ext cx="676656" cy="676656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solidFill>
                      <a:schemeClr val="tx1"/>
                    </a:solidFill>
                    <a:prstDash val="sys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116" name="Elipse 482"/>
                  <p:cNvSpPr/>
                  <p:nvPr/>
                </p:nvSpPr>
                <p:spPr>
                  <a:xfrm>
                    <a:off x="3791951" y="2953575"/>
                    <a:ext cx="676656" cy="676656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solidFill>
                      <a:schemeClr val="tx1"/>
                    </a:solidFill>
                    <a:prstDash val="sys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117" name="Elipse 483"/>
                  <p:cNvSpPr/>
                  <p:nvPr/>
                </p:nvSpPr>
                <p:spPr>
                  <a:xfrm>
                    <a:off x="4273931" y="3896800"/>
                    <a:ext cx="676656" cy="676656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solidFill>
                      <a:schemeClr val="tx1"/>
                    </a:solidFill>
                    <a:prstDash val="sys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118" name="Elipse 484"/>
                  <p:cNvSpPr/>
                  <p:nvPr/>
                </p:nvSpPr>
                <p:spPr>
                  <a:xfrm>
                    <a:off x="3944351" y="3105975"/>
                    <a:ext cx="676656" cy="676656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  <a:prstDash val="sys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119" name="Elipse 485"/>
                  <p:cNvSpPr/>
                  <p:nvPr/>
                </p:nvSpPr>
                <p:spPr>
                  <a:xfrm>
                    <a:off x="3489669" y="3253601"/>
                    <a:ext cx="676656" cy="676656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  <a:prstDash val="sys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120" name="Elipse 486"/>
                  <p:cNvSpPr/>
                  <p:nvPr/>
                </p:nvSpPr>
                <p:spPr>
                  <a:xfrm>
                    <a:off x="3591893" y="2763639"/>
                    <a:ext cx="676656" cy="676656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  <a:prstDash val="sys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121" name="Elipse 487"/>
                  <p:cNvSpPr/>
                  <p:nvPr/>
                </p:nvSpPr>
                <p:spPr>
                  <a:xfrm>
                    <a:off x="3154979" y="3537532"/>
                    <a:ext cx="676656" cy="676656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  <a:prstDash val="sys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122" name="Elipse 488"/>
                  <p:cNvSpPr/>
                  <p:nvPr/>
                </p:nvSpPr>
                <p:spPr>
                  <a:xfrm>
                    <a:off x="3926700" y="3700860"/>
                    <a:ext cx="676656" cy="676656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  <a:prstDash val="sys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123" name="Elipse 489"/>
                  <p:cNvSpPr/>
                  <p:nvPr/>
                </p:nvSpPr>
                <p:spPr>
                  <a:xfrm>
                    <a:off x="4360223" y="3123510"/>
                    <a:ext cx="676656" cy="676656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  <a:prstDash val="sys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124" name="Elipse 490"/>
                  <p:cNvSpPr/>
                  <p:nvPr/>
                </p:nvSpPr>
                <p:spPr>
                  <a:xfrm>
                    <a:off x="3828844" y="3930366"/>
                    <a:ext cx="676656" cy="676656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  <a:prstDash val="sys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125" name="Elipse 491"/>
                  <p:cNvSpPr/>
                  <p:nvPr/>
                </p:nvSpPr>
                <p:spPr>
                  <a:xfrm>
                    <a:off x="3453623" y="3582645"/>
                    <a:ext cx="676656" cy="676656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  <a:prstDash val="sys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126" name="Elipse 492"/>
                  <p:cNvSpPr/>
                  <p:nvPr/>
                </p:nvSpPr>
                <p:spPr>
                  <a:xfrm>
                    <a:off x="3488210" y="3913808"/>
                    <a:ext cx="275616" cy="304491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  <a:prstDash val="sys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127" name="Elipse 493"/>
                  <p:cNvSpPr/>
                  <p:nvPr/>
                </p:nvSpPr>
                <p:spPr>
                  <a:xfrm>
                    <a:off x="3183648" y="3588316"/>
                    <a:ext cx="275616" cy="304491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  <a:prstDash val="sys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128" name="Elipse 494"/>
                  <p:cNvSpPr/>
                  <p:nvPr/>
                </p:nvSpPr>
                <p:spPr>
                  <a:xfrm>
                    <a:off x="3422555" y="3442968"/>
                    <a:ext cx="275616" cy="304491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  <a:prstDash val="sys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129" name="Elipse 495"/>
                  <p:cNvSpPr/>
                  <p:nvPr/>
                </p:nvSpPr>
                <p:spPr>
                  <a:xfrm>
                    <a:off x="3562369" y="3211238"/>
                    <a:ext cx="275616" cy="304491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  <a:prstDash val="sys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130" name="Elipse 496"/>
                  <p:cNvSpPr/>
                  <p:nvPr/>
                </p:nvSpPr>
                <p:spPr>
                  <a:xfrm>
                    <a:off x="3579629" y="2991648"/>
                    <a:ext cx="275616" cy="304491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  <a:prstDash val="sys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131" name="Elipse 497"/>
                  <p:cNvSpPr/>
                  <p:nvPr/>
                </p:nvSpPr>
                <p:spPr>
                  <a:xfrm>
                    <a:off x="3522520" y="3362516"/>
                    <a:ext cx="188370" cy="151329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  <a:prstDash val="sys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132" name="Elipse 498"/>
                  <p:cNvSpPr/>
                  <p:nvPr/>
                </p:nvSpPr>
                <p:spPr>
                  <a:xfrm>
                    <a:off x="3387215" y="3493463"/>
                    <a:ext cx="188370" cy="151329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  <a:prstDash val="sys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133" name="Elipse 499"/>
                  <p:cNvSpPr/>
                  <p:nvPr/>
                </p:nvSpPr>
                <p:spPr>
                  <a:xfrm>
                    <a:off x="3767121" y="4176834"/>
                    <a:ext cx="188370" cy="151329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  <a:prstDash val="sys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134" name="Elipse 500"/>
                  <p:cNvSpPr/>
                  <p:nvPr/>
                </p:nvSpPr>
                <p:spPr>
                  <a:xfrm>
                    <a:off x="3816521" y="4259277"/>
                    <a:ext cx="188370" cy="151329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  <a:prstDash val="sys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135" name="Elipse 501"/>
                  <p:cNvSpPr/>
                  <p:nvPr/>
                </p:nvSpPr>
                <p:spPr>
                  <a:xfrm>
                    <a:off x="3737950" y="4171433"/>
                    <a:ext cx="188370" cy="151329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  <a:prstDash val="sys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136" name="Elipse 502"/>
                  <p:cNvSpPr/>
                  <p:nvPr/>
                </p:nvSpPr>
                <p:spPr>
                  <a:xfrm>
                    <a:off x="3602877" y="4095949"/>
                    <a:ext cx="188370" cy="151329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  <a:prstDash val="sys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137" name="Elipse 503"/>
                  <p:cNvSpPr/>
                  <p:nvPr/>
                </p:nvSpPr>
                <p:spPr>
                  <a:xfrm>
                    <a:off x="4103213" y="2949954"/>
                    <a:ext cx="188370" cy="151329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  <a:prstDash val="sys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138" name="Elipse 504"/>
                  <p:cNvSpPr/>
                  <p:nvPr/>
                </p:nvSpPr>
                <p:spPr>
                  <a:xfrm>
                    <a:off x="4255511" y="3048787"/>
                    <a:ext cx="188370" cy="151329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  <a:prstDash val="sys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139" name="Elipse 505"/>
                  <p:cNvSpPr/>
                  <p:nvPr/>
                </p:nvSpPr>
                <p:spPr>
                  <a:xfrm>
                    <a:off x="4515578" y="3076374"/>
                    <a:ext cx="188370" cy="151329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  <a:prstDash val="sys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140" name="Elipse 506"/>
                  <p:cNvSpPr/>
                  <p:nvPr/>
                </p:nvSpPr>
                <p:spPr>
                  <a:xfrm>
                    <a:off x="4769852" y="3144810"/>
                    <a:ext cx="188370" cy="151329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  <a:prstDash val="sys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141" name="Elipse 507"/>
                  <p:cNvSpPr/>
                  <p:nvPr/>
                </p:nvSpPr>
                <p:spPr>
                  <a:xfrm>
                    <a:off x="4892548" y="3227895"/>
                    <a:ext cx="188370" cy="151329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  <a:prstDash val="sys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142" name="Elipse 508"/>
                  <p:cNvSpPr/>
                  <p:nvPr/>
                </p:nvSpPr>
                <p:spPr>
                  <a:xfrm>
                    <a:off x="4787677" y="3158389"/>
                    <a:ext cx="188370" cy="151329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  <a:prstDash val="sys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143" name="Elipse 509"/>
                  <p:cNvSpPr/>
                  <p:nvPr/>
                </p:nvSpPr>
                <p:spPr>
                  <a:xfrm>
                    <a:off x="5420722" y="3238299"/>
                    <a:ext cx="188370" cy="151329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  <a:prstDash val="sys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144" name="Elipse 510"/>
                  <p:cNvSpPr/>
                  <p:nvPr/>
                </p:nvSpPr>
                <p:spPr>
                  <a:xfrm>
                    <a:off x="5010972" y="3288858"/>
                    <a:ext cx="188370" cy="151329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  <a:prstDash val="sys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145" name="Elipse 511"/>
                  <p:cNvSpPr/>
                  <p:nvPr/>
                </p:nvSpPr>
                <p:spPr>
                  <a:xfrm>
                    <a:off x="5137972" y="3301558"/>
                    <a:ext cx="188370" cy="151329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  <a:prstDash val="sys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146" name="Elipse 512"/>
                  <p:cNvSpPr/>
                  <p:nvPr/>
                </p:nvSpPr>
                <p:spPr>
                  <a:xfrm>
                    <a:off x="5311074" y="3282616"/>
                    <a:ext cx="188370" cy="151329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  <a:prstDash val="sys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147" name="Elipse 513"/>
                  <p:cNvSpPr/>
                  <p:nvPr/>
                </p:nvSpPr>
                <p:spPr>
                  <a:xfrm>
                    <a:off x="5562795" y="3724172"/>
                    <a:ext cx="188370" cy="151329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  <a:prstDash val="sys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148" name="Elipse 514"/>
                  <p:cNvSpPr/>
                  <p:nvPr/>
                </p:nvSpPr>
                <p:spPr>
                  <a:xfrm>
                    <a:off x="5320599" y="4055158"/>
                    <a:ext cx="188370" cy="151329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  <a:prstDash val="sys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149" name="Elipse 515"/>
                  <p:cNvSpPr/>
                  <p:nvPr/>
                </p:nvSpPr>
                <p:spPr>
                  <a:xfrm>
                    <a:off x="5371445" y="3936998"/>
                    <a:ext cx="188370" cy="151329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  <a:prstDash val="sys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150" name="Elipse 516"/>
                  <p:cNvSpPr/>
                  <p:nvPr/>
                </p:nvSpPr>
                <p:spPr>
                  <a:xfrm>
                    <a:off x="5315097" y="4251334"/>
                    <a:ext cx="188370" cy="151329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  <a:prstDash val="sys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151" name="Elipse 517"/>
                  <p:cNvSpPr/>
                  <p:nvPr/>
                </p:nvSpPr>
                <p:spPr>
                  <a:xfrm>
                    <a:off x="4522656" y="4432309"/>
                    <a:ext cx="188370" cy="151329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  <a:prstDash val="sys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152" name="Elipse 518"/>
                  <p:cNvSpPr/>
                  <p:nvPr/>
                </p:nvSpPr>
                <p:spPr>
                  <a:xfrm>
                    <a:off x="4911999" y="4411610"/>
                    <a:ext cx="188370" cy="151329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  <a:prstDash val="sys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153" name="Elipse 519"/>
                  <p:cNvSpPr/>
                  <p:nvPr/>
                </p:nvSpPr>
                <p:spPr>
                  <a:xfrm>
                    <a:off x="4834177" y="4390139"/>
                    <a:ext cx="188370" cy="151329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  <a:prstDash val="sys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154" name="Elipse 520"/>
                  <p:cNvSpPr/>
                  <p:nvPr/>
                </p:nvSpPr>
                <p:spPr>
                  <a:xfrm>
                    <a:off x="4693044" y="4389527"/>
                    <a:ext cx="188370" cy="151329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  <a:prstDash val="sys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155" name="Elipse 521"/>
                  <p:cNvSpPr/>
                  <p:nvPr/>
                </p:nvSpPr>
                <p:spPr>
                  <a:xfrm>
                    <a:off x="4929487" y="4423714"/>
                    <a:ext cx="188370" cy="151329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  <a:prstDash val="sys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156" name="Elipse 522"/>
                  <p:cNvSpPr/>
                  <p:nvPr/>
                </p:nvSpPr>
                <p:spPr>
                  <a:xfrm>
                    <a:off x="4448616" y="3670348"/>
                    <a:ext cx="676656" cy="676656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  <a:prstDash val="sys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157" name="Elipse 523"/>
                  <p:cNvSpPr/>
                  <p:nvPr/>
                </p:nvSpPr>
                <p:spPr>
                  <a:xfrm>
                    <a:off x="4835224" y="3372353"/>
                    <a:ext cx="676656" cy="676656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  <a:prstDash val="sys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158" name="Elipse 524"/>
                  <p:cNvSpPr/>
                  <p:nvPr/>
                </p:nvSpPr>
                <p:spPr>
                  <a:xfrm>
                    <a:off x="5336713" y="3250023"/>
                    <a:ext cx="553870" cy="614440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  <a:prstDash val="sys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159" name="Elipse 525"/>
                  <p:cNvSpPr/>
                  <p:nvPr/>
                </p:nvSpPr>
                <p:spPr>
                  <a:xfrm>
                    <a:off x="4679112" y="3857850"/>
                    <a:ext cx="676656" cy="676656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  <a:prstDash val="sys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160" name="Elipse 526"/>
                  <p:cNvSpPr/>
                  <p:nvPr/>
                </p:nvSpPr>
                <p:spPr>
                  <a:xfrm>
                    <a:off x="4917519" y="3433945"/>
                    <a:ext cx="676656" cy="676656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  <a:prstDash val="sys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161" name="Elipse 527"/>
                  <p:cNvSpPr/>
                  <p:nvPr/>
                </p:nvSpPr>
                <p:spPr>
                  <a:xfrm>
                    <a:off x="3861125" y="4055158"/>
                    <a:ext cx="676656" cy="676656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  <a:prstDash val="sys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162" name="Elipse 528"/>
                  <p:cNvSpPr/>
                  <p:nvPr/>
                </p:nvSpPr>
                <p:spPr>
                  <a:xfrm>
                    <a:off x="4113557" y="4613684"/>
                    <a:ext cx="261036" cy="169958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  <a:prstDash val="sys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163" name="Elipse 529"/>
                  <p:cNvSpPr/>
                  <p:nvPr/>
                </p:nvSpPr>
                <p:spPr>
                  <a:xfrm>
                    <a:off x="4313363" y="4480663"/>
                    <a:ext cx="261036" cy="169958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  <a:prstDash val="sys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164" name="Elipse 530"/>
                  <p:cNvSpPr/>
                  <p:nvPr/>
                </p:nvSpPr>
                <p:spPr>
                  <a:xfrm>
                    <a:off x="5043034" y="4426201"/>
                    <a:ext cx="261036" cy="169958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  <a:prstDash val="sys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165" name="Elipse 531"/>
                  <p:cNvSpPr/>
                  <p:nvPr/>
                </p:nvSpPr>
                <p:spPr>
                  <a:xfrm>
                    <a:off x="5144590" y="4388286"/>
                    <a:ext cx="261036" cy="169958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  <a:prstDash val="sys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166" name="Elipse 532"/>
                  <p:cNvSpPr/>
                  <p:nvPr/>
                </p:nvSpPr>
                <p:spPr>
                  <a:xfrm>
                    <a:off x="5218392" y="4306151"/>
                    <a:ext cx="261036" cy="169958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  <a:prstDash val="sys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167" name="Elipse 533"/>
                  <p:cNvSpPr/>
                  <p:nvPr/>
                </p:nvSpPr>
                <p:spPr>
                  <a:xfrm>
                    <a:off x="5153658" y="4347004"/>
                    <a:ext cx="261036" cy="169958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  <a:prstDash val="sys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168" name="Elipse 534"/>
                  <p:cNvSpPr/>
                  <p:nvPr/>
                </p:nvSpPr>
                <p:spPr>
                  <a:xfrm>
                    <a:off x="4170317" y="4456383"/>
                    <a:ext cx="338328" cy="32725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  <a:prstDash val="sys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>
                      <a:solidFill>
                        <a:schemeClr val="accent2"/>
                      </a:solidFill>
                    </a:endParaRPr>
                  </a:p>
                </p:txBody>
              </p:sp>
              <p:sp>
                <p:nvSpPr>
                  <p:cNvPr id="169" name="Elipse 535"/>
                  <p:cNvSpPr/>
                  <p:nvPr/>
                </p:nvSpPr>
                <p:spPr>
                  <a:xfrm>
                    <a:off x="4365620" y="4299125"/>
                    <a:ext cx="338328" cy="32725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  <a:prstDash val="sys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>
                      <a:solidFill>
                        <a:schemeClr val="accent2"/>
                      </a:solidFill>
                    </a:endParaRPr>
                  </a:p>
                </p:txBody>
              </p:sp>
              <p:sp>
                <p:nvSpPr>
                  <p:cNvPr id="170" name="Elipse 536"/>
                  <p:cNvSpPr/>
                  <p:nvPr/>
                </p:nvSpPr>
                <p:spPr>
                  <a:xfrm>
                    <a:off x="3889623" y="4348472"/>
                    <a:ext cx="338328" cy="32725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  <a:prstDash val="sys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>
                      <a:solidFill>
                        <a:schemeClr val="accent2"/>
                      </a:solidFill>
                    </a:endParaRPr>
                  </a:p>
                </p:txBody>
              </p:sp>
              <p:sp>
                <p:nvSpPr>
                  <p:cNvPr id="171" name="Elipse 537"/>
                  <p:cNvSpPr/>
                  <p:nvPr/>
                </p:nvSpPr>
                <p:spPr>
                  <a:xfrm>
                    <a:off x="5167009" y="3983270"/>
                    <a:ext cx="338328" cy="327259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  <a:prstDash val="sys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>
                      <a:solidFill>
                        <a:schemeClr val="accent2"/>
                      </a:solidFill>
                    </a:endParaRPr>
                  </a:p>
                </p:txBody>
              </p:sp>
              <p:sp>
                <p:nvSpPr>
                  <p:cNvPr id="172" name="Elipse 538"/>
                  <p:cNvSpPr/>
                  <p:nvPr/>
                </p:nvSpPr>
                <p:spPr>
                  <a:xfrm>
                    <a:off x="5236462" y="3799343"/>
                    <a:ext cx="338328" cy="327259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  <a:prstDash val="sysDash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>
                      <a:solidFill>
                        <a:schemeClr val="accent2"/>
                      </a:solidFill>
                    </a:endParaRPr>
                  </a:p>
                </p:txBody>
              </p:sp>
            </p:grpSp>
            <p:sp>
              <p:nvSpPr>
                <p:cNvPr id="77" name="Elipse 407"/>
                <p:cNvSpPr/>
                <p:nvPr/>
              </p:nvSpPr>
              <p:spPr>
                <a:xfrm>
                  <a:off x="4260450" y="3066306"/>
                  <a:ext cx="275616" cy="30449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ash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78" name="Elipse 442"/>
                <p:cNvSpPr/>
                <p:nvPr/>
              </p:nvSpPr>
              <p:spPr>
                <a:xfrm>
                  <a:off x="4743118" y="3158783"/>
                  <a:ext cx="275616" cy="30449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ash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79" name="Elipse 443"/>
                <p:cNvSpPr/>
                <p:nvPr/>
              </p:nvSpPr>
              <p:spPr>
                <a:xfrm>
                  <a:off x="5243223" y="3288858"/>
                  <a:ext cx="275616" cy="30449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ash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80" name="Elipse 444"/>
                <p:cNvSpPr/>
                <p:nvPr/>
              </p:nvSpPr>
              <p:spPr>
                <a:xfrm>
                  <a:off x="4179530" y="3033296"/>
                  <a:ext cx="275616" cy="30449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ash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81" name="Elipse 446"/>
                <p:cNvSpPr/>
                <p:nvPr/>
              </p:nvSpPr>
              <p:spPr>
                <a:xfrm>
                  <a:off x="5356112" y="3244452"/>
                  <a:ext cx="275616" cy="30449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  <a:prstDash val="sysDash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grpSp>
            <p:nvGrpSpPr>
              <p:cNvPr id="59" name="Agrupar 389"/>
              <p:cNvGrpSpPr/>
              <p:nvPr/>
            </p:nvGrpSpPr>
            <p:grpSpPr>
              <a:xfrm>
                <a:off x="3162800" y="2790747"/>
                <a:ext cx="2831397" cy="2071407"/>
                <a:chOff x="2447199" y="1898664"/>
                <a:chExt cx="2831397" cy="2071407"/>
              </a:xfrm>
              <a:solidFill>
                <a:srgbClr val="E47428"/>
              </a:solidFill>
              <a:effectLst/>
            </p:grpSpPr>
            <p:sp>
              <p:nvSpPr>
                <p:cNvPr id="60" name="Elipse 390"/>
                <p:cNvSpPr/>
                <p:nvPr/>
              </p:nvSpPr>
              <p:spPr>
                <a:xfrm>
                  <a:off x="2934465" y="1898664"/>
                  <a:ext cx="676656" cy="676656"/>
                </a:xfrm>
                <a:prstGeom prst="ellipse">
                  <a:avLst/>
                </a:prstGeom>
                <a:solidFill>
                  <a:srgbClr val="FECC66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61" name="Elipse 391"/>
                <p:cNvSpPr/>
                <p:nvPr/>
              </p:nvSpPr>
              <p:spPr>
                <a:xfrm>
                  <a:off x="2447199" y="2666075"/>
                  <a:ext cx="676656" cy="676656"/>
                </a:xfrm>
                <a:prstGeom prst="ellipse">
                  <a:avLst/>
                </a:prstGeom>
                <a:solidFill>
                  <a:srgbClr val="FECC66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62" name="Elipse 392"/>
                <p:cNvSpPr/>
                <p:nvPr/>
              </p:nvSpPr>
              <p:spPr>
                <a:xfrm>
                  <a:off x="3235803" y="3293415"/>
                  <a:ext cx="676656" cy="676656"/>
                </a:xfrm>
                <a:prstGeom prst="ellipse">
                  <a:avLst/>
                </a:prstGeom>
                <a:solidFill>
                  <a:srgbClr val="FECC66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63" name="Elipse 393"/>
                <p:cNvSpPr/>
                <p:nvPr/>
              </p:nvSpPr>
              <p:spPr>
                <a:xfrm>
                  <a:off x="4177302" y="3107487"/>
                  <a:ext cx="676656" cy="676656"/>
                </a:xfrm>
                <a:prstGeom prst="ellipse">
                  <a:avLst/>
                </a:prstGeom>
                <a:solidFill>
                  <a:srgbClr val="FECC66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64" name="Elipse 394"/>
                <p:cNvSpPr/>
                <p:nvPr/>
              </p:nvSpPr>
              <p:spPr>
                <a:xfrm>
                  <a:off x="4601940" y="2352405"/>
                  <a:ext cx="676656" cy="676656"/>
                </a:xfrm>
                <a:prstGeom prst="ellipse">
                  <a:avLst/>
                </a:prstGeom>
                <a:solidFill>
                  <a:srgbClr val="FECC66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65" name="Elipse 395"/>
                <p:cNvSpPr/>
                <p:nvPr/>
              </p:nvSpPr>
              <p:spPr>
                <a:xfrm>
                  <a:off x="3706315" y="2200008"/>
                  <a:ext cx="676656" cy="676656"/>
                </a:xfrm>
                <a:prstGeom prst="ellipse">
                  <a:avLst/>
                </a:prstGeom>
                <a:solidFill>
                  <a:srgbClr val="FECC66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66" name="Elipse 396"/>
                <p:cNvSpPr/>
                <p:nvPr/>
              </p:nvSpPr>
              <p:spPr>
                <a:xfrm>
                  <a:off x="3123855" y="2575320"/>
                  <a:ext cx="676656" cy="67665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67" name="Elipse 397"/>
                <p:cNvSpPr/>
                <p:nvPr/>
              </p:nvSpPr>
              <p:spPr>
                <a:xfrm>
                  <a:off x="3672296" y="2769159"/>
                  <a:ext cx="676656" cy="676656"/>
                </a:xfrm>
                <a:prstGeom prst="ellipse">
                  <a:avLst/>
                </a:prstGeom>
                <a:solidFill>
                  <a:srgbClr val="FECC66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68" name="Elipse 398"/>
                <p:cNvSpPr/>
                <p:nvPr/>
              </p:nvSpPr>
              <p:spPr>
                <a:xfrm>
                  <a:off x="4197044" y="2452030"/>
                  <a:ext cx="676656" cy="676656"/>
                </a:xfrm>
                <a:prstGeom prst="ellipse">
                  <a:avLst/>
                </a:prstGeom>
                <a:solidFill>
                  <a:srgbClr val="FECC66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69" name="Elipse 399"/>
                <p:cNvSpPr/>
                <p:nvPr/>
              </p:nvSpPr>
              <p:spPr>
                <a:xfrm>
                  <a:off x="3281695" y="2175347"/>
                  <a:ext cx="676656" cy="676655"/>
                </a:xfrm>
                <a:prstGeom prst="ellipse">
                  <a:avLst/>
                </a:prstGeom>
                <a:solidFill>
                  <a:srgbClr val="FECC66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70" name="Elipse 400"/>
                <p:cNvSpPr/>
                <p:nvPr/>
              </p:nvSpPr>
              <p:spPr>
                <a:xfrm>
                  <a:off x="2860486" y="2352406"/>
                  <a:ext cx="676656" cy="676655"/>
                </a:xfrm>
                <a:prstGeom prst="ellipse">
                  <a:avLst/>
                </a:prstGeom>
                <a:solidFill>
                  <a:srgbClr val="FECC66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71" name="Elipse 401"/>
                <p:cNvSpPr/>
                <p:nvPr/>
              </p:nvSpPr>
              <p:spPr>
                <a:xfrm>
                  <a:off x="3706316" y="3004403"/>
                  <a:ext cx="676656" cy="676656"/>
                </a:xfrm>
                <a:prstGeom prst="ellipse">
                  <a:avLst/>
                </a:prstGeom>
                <a:solidFill>
                  <a:srgbClr val="FECC66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72" name="Elipse 402"/>
                <p:cNvSpPr/>
                <p:nvPr/>
              </p:nvSpPr>
              <p:spPr>
                <a:xfrm>
                  <a:off x="2968010" y="2827346"/>
                  <a:ext cx="676656" cy="676655"/>
                </a:xfrm>
                <a:prstGeom prst="ellipse">
                  <a:avLst/>
                </a:prstGeom>
                <a:solidFill>
                  <a:srgbClr val="FECC66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73" name="Elipse 403"/>
                <p:cNvSpPr/>
                <p:nvPr/>
              </p:nvSpPr>
              <p:spPr>
                <a:xfrm>
                  <a:off x="3367987" y="2690732"/>
                  <a:ext cx="676656" cy="676655"/>
                </a:xfrm>
                <a:prstGeom prst="ellipse">
                  <a:avLst/>
                </a:prstGeom>
                <a:solidFill>
                  <a:srgbClr val="FECC66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74" name="Elipse 404"/>
                <p:cNvSpPr/>
                <p:nvPr/>
              </p:nvSpPr>
              <p:spPr>
                <a:xfrm>
                  <a:off x="3944545" y="2812139"/>
                  <a:ext cx="676656" cy="676656"/>
                </a:xfrm>
                <a:prstGeom prst="ellipse">
                  <a:avLst/>
                </a:prstGeom>
                <a:solidFill>
                  <a:srgbClr val="FECC66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75" name="Elipse 405"/>
                <p:cNvSpPr/>
                <p:nvPr/>
              </p:nvSpPr>
              <p:spPr>
                <a:xfrm>
                  <a:off x="4251283" y="2719841"/>
                  <a:ext cx="676656" cy="676655"/>
                </a:xfrm>
                <a:prstGeom prst="ellipse">
                  <a:avLst/>
                </a:prstGeom>
                <a:solidFill>
                  <a:srgbClr val="FECC66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</p:grpSp>
        <p:sp>
          <p:nvSpPr>
            <p:cNvPr id="26" name="CuadroTexto 573"/>
            <p:cNvSpPr txBox="1"/>
            <p:nvPr/>
          </p:nvSpPr>
          <p:spPr>
            <a:xfrm>
              <a:off x="2694097" y="2109271"/>
              <a:ext cx="937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i="1" dirty="0" smtClean="0">
                  <a:solidFill>
                    <a:schemeClr val="bg1"/>
                  </a:solidFill>
                  <a:latin typeface="Book Antiqua"/>
                  <a:cs typeface="Book Antiqua"/>
                </a:rPr>
                <a:t>Solvent</a:t>
              </a:r>
              <a:endParaRPr lang="es-ES" i="1" dirty="0">
                <a:solidFill>
                  <a:schemeClr val="bg1"/>
                </a:solidFill>
                <a:latin typeface="Book Antiqua"/>
                <a:cs typeface="Book Antiqua"/>
              </a:endParaRPr>
            </a:p>
          </p:txBody>
        </p:sp>
        <p:sp>
          <p:nvSpPr>
            <p:cNvPr id="27" name="Rectángulo 7"/>
            <p:cNvSpPr/>
            <p:nvPr/>
          </p:nvSpPr>
          <p:spPr>
            <a:xfrm>
              <a:off x="2865735" y="4365104"/>
              <a:ext cx="432048" cy="504056"/>
            </a:xfrm>
            <a:prstGeom prst="rect">
              <a:avLst/>
            </a:prstGeom>
            <a:noFill/>
            <a:ln w="19050" cmpd="sng">
              <a:solidFill>
                <a:srgbClr val="77933C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Rectángulo 574"/>
            <p:cNvSpPr/>
            <p:nvPr/>
          </p:nvSpPr>
          <p:spPr>
            <a:xfrm>
              <a:off x="993527" y="3861048"/>
              <a:ext cx="1296144" cy="1368152"/>
            </a:xfrm>
            <a:prstGeom prst="rect">
              <a:avLst/>
            </a:prstGeom>
            <a:noFill/>
            <a:ln w="28575" cmpd="sng">
              <a:solidFill>
                <a:schemeClr val="accent3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29" name="Conector recto 9"/>
            <p:cNvCxnSpPr/>
            <p:nvPr/>
          </p:nvCxnSpPr>
          <p:spPr>
            <a:xfrm>
              <a:off x="2289671" y="3861048"/>
              <a:ext cx="576064" cy="504056"/>
            </a:xfrm>
            <a:prstGeom prst="line">
              <a:avLst/>
            </a:prstGeom>
            <a:ln>
              <a:solidFill>
                <a:srgbClr val="77933C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ector recto 575"/>
            <p:cNvCxnSpPr/>
            <p:nvPr/>
          </p:nvCxnSpPr>
          <p:spPr>
            <a:xfrm flipV="1">
              <a:off x="2289671" y="4869160"/>
              <a:ext cx="576064" cy="360040"/>
            </a:xfrm>
            <a:prstGeom prst="line">
              <a:avLst/>
            </a:prstGeom>
            <a:ln>
              <a:solidFill>
                <a:srgbClr val="77933C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CuadroTexto 580"/>
            <p:cNvSpPr txBox="1"/>
            <p:nvPr/>
          </p:nvSpPr>
          <p:spPr>
            <a:xfrm>
              <a:off x="6309789" y="2826982"/>
              <a:ext cx="11271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400" i="1" dirty="0" smtClean="0">
                  <a:solidFill>
                    <a:schemeClr val="bg1"/>
                  </a:solidFill>
                  <a:latin typeface="Book Antiqua"/>
                  <a:cs typeface="Book Antiqua"/>
                </a:rPr>
                <a:t>vdW surface</a:t>
              </a:r>
              <a:endParaRPr lang="es-ES" sz="1400" i="1" dirty="0">
                <a:solidFill>
                  <a:schemeClr val="bg1"/>
                </a:solidFill>
                <a:latin typeface="Book Antiqua"/>
                <a:cs typeface="Book Antiqua"/>
              </a:endParaRPr>
            </a:p>
          </p:txBody>
        </p:sp>
        <p:sp>
          <p:nvSpPr>
            <p:cNvPr id="32" name="Rectángulo redondeado 412"/>
            <p:cNvSpPr/>
            <p:nvPr/>
          </p:nvSpPr>
          <p:spPr>
            <a:xfrm>
              <a:off x="5967742" y="3865429"/>
              <a:ext cx="1862362" cy="1440160"/>
            </a:xfrm>
            <a:prstGeom prst="roundRect">
              <a:avLst/>
            </a:prstGeom>
            <a:solidFill>
              <a:schemeClr val="tx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2"/>
                </a:solidFill>
              </a:endParaRPr>
            </a:p>
          </p:txBody>
        </p:sp>
        <p:grpSp>
          <p:nvGrpSpPr>
            <p:cNvPr id="33" name="Agrupar 30"/>
            <p:cNvGrpSpPr/>
            <p:nvPr/>
          </p:nvGrpSpPr>
          <p:grpSpPr>
            <a:xfrm>
              <a:off x="6218077" y="4031118"/>
              <a:ext cx="1296144" cy="1008112"/>
              <a:chOff x="2447199" y="1898664"/>
              <a:chExt cx="2831397" cy="2071407"/>
            </a:xfrm>
            <a:solidFill>
              <a:srgbClr val="FECC66"/>
            </a:solidFill>
            <a:effectLst/>
          </p:grpSpPr>
          <p:sp>
            <p:nvSpPr>
              <p:cNvPr id="37" name="Elipse 31"/>
              <p:cNvSpPr/>
              <p:nvPr/>
            </p:nvSpPr>
            <p:spPr>
              <a:xfrm>
                <a:off x="2934465" y="1898664"/>
                <a:ext cx="676656" cy="67665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8" name="Elipse 32"/>
              <p:cNvSpPr/>
              <p:nvPr/>
            </p:nvSpPr>
            <p:spPr>
              <a:xfrm>
                <a:off x="2447199" y="2666075"/>
                <a:ext cx="676656" cy="676656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9" name="Elipse 33"/>
              <p:cNvSpPr/>
              <p:nvPr/>
            </p:nvSpPr>
            <p:spPr>
              <a:xfrm>
                <a:off x="3235803" y="3293415"/>
                <a:ext cx="676656" cy="67665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0" name="Elipse 34"/>
              <p:cNvSpPr/>
              <p:nvPr/>
            </p:nvSpPr>
            <p:spPr>
              <a:xfrm>
                <a:off x="4177302" y="3107487"/>
                <a:ext cx="676656" cy="676656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1" name="Elipse 35"/>
              <p:cNvSpPr/>
              <p:nvPr/>
            </p:nvSpPr>
            <p:spPr>
              <a:xfrm>
                <a:off x="4601940" y="2352405"/>
                <a:ext cx="676656" cy="67665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2" name="Elipse 36"/>
              <p:cNvSpPr/>
              <p:nvPr/>
            </p:nvSpPr>
            <p:spPr>
              <a:xfrm>
                <a:off x="3706316" y="2200005"/>
                <a:ext cx="676656" cy="67665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3" name="Elipse 37"/>
              <p:cNvSpPr/>
              <p:nvPr/>
            </p:nvSpPr>
            <p:spPr>
              <a:xfrm>
                <a:off x="3123855" y="2575320"/>
                <a:ext cx="676656" cy="67665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4" name="Elipse 38"/>
              <p:cNvSpPr/>
              <p:nvPr/>
            </p:nvSpPr>
            <p:spPr>
              <a:xfrm>
                <a:off x="3672296" y="2769159"/>
                <a:ext cx="676656" cy="67665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5" name="Elipse 39"/>
              <p:cNvSpPr/>
              <p:nvPr/>
            </p:nvSpPr>
            <p:spPr>
              <a:xfrm>
                <a:off x="4197044" y="2452030"/>
                <a:ext cx="676656" cy="676656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6" name="Elipse 40"/>
              <p:cNvSpPr/>
              <p:nvPr/>
            </p:nvSpPr>
            <p:spPr>
              <a:xfrm>
                <a:off x="3281696" y="2175347"/>
                <a:ext cx="676656" cy="676656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7" name="Elipse 41"/>
              <p:cNvSpPr/>
              <p:nvPr/>
            </p:nvSpPr>
            <p:spPr>
              <a:xfrm>
                <a:off x="2860485" y="2352405"/>
                <a:ext cx="676656" cy="676656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1" name="Elipse 42"/>
              <p:cNvSpPr/>
              <p:nvPr/>
            </p:nvSpPr>
            <p:spPr>
              <a:xfrm>
                <a:off x="3706316" y="3004403"/>
                <a:ext cx="676656" cy="676656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3" name="Elipse 43"/>
              <p:cNvSpPr/>
              <p:nvPr/>
            </p:nvSpPr>
            <p:spPr>
              <a:xfrm>
                <a:off x="2968010" y="2827345"/>
                <a:ext cx="676656" cy="676656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4" name="Elipse 44"/>
              <p:cNvSpPr/>
              <p:nvPr/>
            </p:nvSpPr>
            <p:spPr>
              <a:xfrm>
                <a:off x="3367988" y="2690733"/>
                <a:ext cx="676656" cy="676656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5" name="Elipse 45"/>
              <p:cNvSpPr/>
              <p:nvPr/>
            </p:nvSpPr>
            <p:spPr>
              <a:xfrm>
                <a:off x="3944545" y="2812139"/>
                <a:ext cx="676656" cy="676656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6" name="Elipse 46"/>
              <p:cNvSpPr/>
              <p:nvPr/>
            </p:nvSpPr>
            <p:spPr>
              <a:xfrm>
                <a:off x="4251282" y="2719843"/>
                <a:ext cx="676656" cy="676656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pic>
          <p:nvPicPr>
            <p:cNvPr id="34" name="Picture 27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4547" y="3864471"/>
              <a:ext cx="1295124" cy="1350042"/>
            </a:xfrm>
            <a:prstGeom prst="rect">
              <a:avLst/>
            </a:prstGeom>
          </p:spPr>
        </p:pic>
        <p:cxnSp>
          <p:nvCxnSpPr>
            <p:cNvPr id="35" name="Conector recto de flecha 577"/>
            <p:cNvCxnSpPr/>
            <p:nvPr/>
          </p:nvCxnSpPr>
          <p:spPr>
            <a:xfrm>
              <a:off x="1293800" y="4523617"/>
              <a:ext cx="432048" cy="0"/>
            </a:xfrm>
            <a:prstGeom prst="straightConnector1">
              <a:avLst/>
            </a:prstGeom>
            <a:ln w="6350" cmpd="sng">
              <a:solidFill>
                <a:srgbClr val="000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CuadroTexto 576"/>
            <p:cNvSpPr txBox="1"/>
            <p:nvPr/>
          </p:nvSpPr>
          <p:spPr>
            <a:xfrm flipH="1">
              <a:off x="1329293" y="4195122"/>
              <a:ext cx="2759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600" b="1" dirty="0" err="1" smtClean="0">
                  <a:latin typeface="Book Antiqua"/>
                  <a:cs typeface="Book Antiqua"/>
                </a:rPr>
                <a:t>λ</a:t>
              </a:r>
              <a:endParaRPr lang="es-ES" sz="1600" b="1" dirty="0">
                <a:latin typeface="Book Antiqua"/>
                <a:cs typeface="Book Antiqua"/>
              </a:endParaRPr>
            </a:p>
          </p:txBody>
        </p:sp>
      </p:grp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506" y="2726311"/>
            <a:ext cx="1943100" cy="381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4277" y="2771181"/>
            <a:ext cx="3073400" cy="685800"/>
          </a:xfrm>
          <a:prstGeom prst="rect">
            <a:avLst/>
          </a:prstGeom>
        </p:spPr>
      </p:pic>
      <p:grpSp>
        <p:nvGrpSpPr>
          <p:cNvPr id="9" name="Agrupar 8"/>
          <p:cNvGrpSpPr/>
          <p:nvPr/>
        </p:nvGrpSpPr>
        <p:grpSpPr>
          <a:xfrm>
            <a:off x="7236598" y="1052143"/>
            <a:ext cx="1564223" cy="1187072"/>
            <a:chOff x="7236598" y="1193239"/>
            <a:chExt cx="1564223" cy="1187072"/>
          </a:xfrm>
        </p:grpSpPr>
        <p:sp>
          <p:nvSpPr>
            <p:cNvPr id="7" name="Rectángulo 6"/>
            <p:cNvSpPr/>
            <p:nvPr/>
          </p:nvSpPr>
          <p:spPr>
            <a:xfrm>
              <a:off x="7309575" y="1346022"/>
              <a:ext cx="1380268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100" dirty="0" err="1">
                  <a:latin typeface="Book Antiqua"/>
                  <a:cs typeface="Book Antiqua"/>
                </a:rPr>
                <a:t>Pierotti’s</a:t>
              </a:r>
              <a:r>
                <a:rPr lang="en-US" sz="1100" dirty="0">
                  <a:latin typeface="Book Antiqua"/>
                  <a:cs typeface="Book Antiqua"/>
                </a:rPr>
                <a:t> scaled </a:t>
              </a:r>
              <a:endParaRPr lang="en-US" sz="1100" dirty="0" smtClean="0">
                <a:latin typeface="Book Antiqua"/>
                <a:cs typeface="Book Antiqua"/>
              </a:endParaRPr>
            </a:p>
            <a:p>
              <a:pPr algn="ctr"/>
              <a:r>
                <a:rPr lang="en-US" sz="1100" dirty="0" smtClean="0">
                  <a:latin typeface="Book Antiqua"/>
                  <a:cs typeface="Book Antiqua"/>
                </a:rPr>
                <a:t>particle theory</a:t>
              </a:r>
            </a:p>
            <a:p>
              <a:pPr algn="ctr"/>
              <a:r>
                <a:rPr lang="en-US" sz="1100" dirty="0" smtClean="0">
                  <a:latin typeface="Book Antiqua"/>
                  <a:cs typeface="Book Antiqua"/>
                </a:rPr>
                <a:t> &amp;</a:t>
              </a:r>
            </a:p>
            <a:p>
              <a:pPr algn="ctr"/>
              <a:r>
                <a:rPr lang="en-US" sz="1100" dirty="0" err="1">
                  <a:latin typeface="Book Antiqua"/>
                  <a:cs typeface="Book Antiqua"/>
                </a:rPr>
                <a:t>Claverie</a:t>
              </a:r>
              <a:r>
                <a:rPr lang="es-ES" sz="1100" dirty="0">
                  <a:latin typeface="Book Antiqua"/>
                  <a:cs typeface="Book Antiqua"/>
                </a:rPr>
                <a:t> </a:t>
              </a:r>
              <a:r>
                <a:rPr lang="es-ES" sz="1100" dirty="0" err="1" smtClean="0">
                  <a:latin typeface="Book Antiqua"/>
                  <a:cs typeface="Book Antiqua"/>
                </a:rPr>
                <a:t>procedure</a:t>
              </a:r>
              <a:r>
                <a:rPr lang="es-ES" sz="1100" dirty="0" smtClean="0">
                  <a:latin typeface="Book Antiqua"/>
                  <a:cs typeface="Book Antiqua"/>
                </a:rPr>
                <a:t> </a:t>
              </a:r>
              <a:endParaRPr lang="es-ES" sz="1100" dirty="0">
                <a:latin typeface="Book Antiqua"/>
                <a:cs typeface="Book Antiqua"/>
              </a:endParaRPr>
            </a:p>
          </p:txBody>
        </p:sp>
        <p:sp>
          <p:nvSpPr>
            <p:cNvPr id="8" name="Elipse 7"/>
            <p:cNvSpPr/>
            <p:nvPr/>
          </p:nvSpPr>
          <p:spPr>
            <a:xfrm>
              <a:off x="7236598" y="1193239"/>
              <a:ext cx="1564223" cy="1187072"/>
            </a:xfrm>
            <a:prstGeom prst="ellipse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243" name="Picture 27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1864" y="5189630"/>
            <a:ext cx="2969260" cy="497840"/>
          </a:xfrm>
          <a:prstGeom prst="rect">
            <a:avLst/>
          </a:prstGeom>
        </p:spPr>
      </p:pic>
      <p:sp>
        <p:nvSpPr>
          <p:cNvPr id="244" name="CuadroTexto 573"/>
          <p:cNvSpPr txBox="1"/>
          <p:nvPr/>
        </p:nvSpPr>
        <p:spPr>
          <a:xfrm>
            <a:off x="5898798" y="1705160"/>
            <a:ext cx="603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 err="1" smtClean="0">
                <a:latin typeface="Book Antiqua"/>
                <a:cs typeface="Book Antiqua"/>
              </a:rPr>
              <a:t>Cav</a:t>
            </a:r>
            <a:endParaRPr lang="es-ES" i="1" dirty="0">
              <a:latin typeface="Book Antiqua"/>
              <a:cs typeface="Book Antiqua"/>
            </a:endParaRPr>
          </a:p>
        </p:txBody>
      </p:sp>
      <p:sp>
        <p:nvSpPr>
          <p:cNvPr id="245" name="CuadroTexto 573"/>
          <p:cNvSpPr txBox="1"/>
          <p:nvPr/>
        </p:nvSpPr>
        <p:spPr>
          <a:xfrm>
            <a:off x="6341668" y="3904068"/>
            <a:ext cx="680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 err="1" smtClean="0">
                <a:latin typeface="Book Antiqua"/>
                <a:cs typeface="Book Antiqua"/>
              </a:rPr>
              <a:t>vdW</a:t>
            </a:r>
            <a:endParaRPr lang="es-ES" i="1" dirty="0">
              <a:latin typeface="Book Antiqua"/>
              <a:cs typeface="Book Antiqua"/>
            </a:endParaRPr>
          </a:p>
        </p:txBody>
      </p:sp>
      <p:sp>
        <p:nvSpPr>
          <p:cNvPr id="246" name="CuadroTexto 573"/>
          <p:cNvSpPr txBox="1"/>
          <p:nvPr/>
        </p:nvSpPr>
        <p:spPr>
          <a:xfrm>
            <a:off x="3457909" y="3975389"/>
            <a:ext cx="526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 smtClean="0">
                <a:latin typeface="Book Antiqua"/>
                <a:cs typeface="Book Antiqua"/>
              </a:rPr>
              <a:t>Ele</a:t>
            </a:r>
            <a:endParaRPr lang="es-ES" i="1" dirty="0">
              <a:latin typeface="Book Antiqua"/>
              <a:cs typeface="Book Antiqua"/>
            </a:endParaRPr>
          </a:p>
        </p:txBody>
      </p:sp>
      <p:pic>
        <p:nvPicPr>
          <p:cNvPr id="247" name="Imagen 24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116" y="5089859"/>
            <a:ext cx="40640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29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-36" y="6091775"/>
            <a:ext cx="9144000" cy="763856"/>
          </a:xfrm>
          <a:prstGeom prst="rect">
            <a:avLst/>
          </a:prstGeom>
          <a:solidFill>
            <a:srgbClr val="2D70C3">
              <a:alpha val="6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2770" tIns="26385" rIns="52770" bIns="26385" rtlCol="0" anchor="ctr"/>
          <a:lstStyle/>
          <a:p>
            <a:pPr algn="ctr"/>
            <a:endParaRPr lang="es-ES" dirty="0"/>
          </a:p>
        </p:txBody>
      </p:sp>
      <p:pic>
        <p:nvPicPr>
          <p:cNvPr id="48" name="Picture 3"/>
          <p:cNvPicPr>
            <a:picLocks noChangeAspect="1"/>
          </p:cNvPicPr>
          <p:nvPr/>
        </p:nvPicPr>
        <p:blipFill rotWithShape="1">
          <a:blip r:embed="rId2">
            <a:alphaModFix amt="6000"/>
          </a:blip>
          <a:srcRect l="14942" t="77268" r="32519" b="11675"/>
          <a:stretch/>
        </p:blipFill>
        <p:spPr>
          <a:xfrm>
            <a:off x="34599" y="6091775"/>
            <a:ext cx="9092684" cy="763856"/>
          </a:xfrm>
          <a:prstGeom prst="rect">
            <a:avLst/>
          </a:prstGeom>
          <a:ln>
            <a:noFill/>
          </a:ln>
        </p:spPr>
      </p:pic>
      <p:sp>
        <p:nvSpPr>
          <p:cNvPr id="49" name="12 CuadroTexto"/>
          <p:cNvSpPr txBox="1"/>
          <p:nvPr/>
        </p:nvSpPr>
        <p:spPr>
          <a:xfrm>
            <a:off x="-343179" y="6384414"/>
            <a:ext cx="9144000" cy="27698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ctr"/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Prediction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of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the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n-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Octanol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/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Water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Partition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Coefficients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in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the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SAMPL6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Challenge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from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MST Continuum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Solvation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Calculations</a:t>
            </a:r>
            <a:endParaRPr lang="es-ES" sz="1200" i="1" dirty="0">
              <a:solidFill>
                <a:schemeClr val="bg1"/>
              </a:solidFill>
              <a:latin typeface="Book Antiqua"/>
              <a:cs typeface="Book Antiqua"/>
            </a:endParaRPr>
          </a:p>
        </p:txBody>
      </p:sp>
      <p:cxnSp>
        <p:nvCxnSpPr>
          <p:cNvPr id="50" name="Conector recto 49"/>
          <p:cNvCxnSpPr/>
          <p:nvPr/>
        </p:nvCxnSpPr>
        <p:spPr>
          <a:xfrm>
            <a:off x="396452" y="721134"/>
            <a:ext cx="8404369" cy="0"/>
          </a:xfrm>
          <a:prstGeom prst="line">
            <a:avLst/>
          </a:prstGeom>
          <a:ln w="38100" cmpd="sng">
            <a:solidFill>
              <a:srgbClr val="17375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11 CuadroTexto"/>
          <p:cNvSpPr txBox="1"/>
          <p:nvPr/>
        </p:nvSpPr>
        <p:spPr>
          <a:xfrm rot="16200000">
            <a:off x="-3156390" y="3194109"/>
            <a:ext cx="6780047" cy="391829"/>
          </a:xfrm>
          <a:prstGeom prst="rect">
            <a:avLst/>
          </a:prstGeom>
          <a:noFill/>
        </p:spPr>
        <p:txBody>
          <a:bodyPr wrap="square" lIns="52761" tIns="26380" rIns="52761" bIns="26380" rtlCol="0">
            <a:spAutoFit/>
          </a:bodyPr>
          <a:lstStyle/>
          <a:p>
            <a:pPr algn="ctr"/>
            <a:r>
              <a:rPr lang="es-ES" sz="1100" dirty="0" smtClean="0">
                <a:solidFill>
                  <a:srgbClr val="17375E"/>
                </a:solidFill>
                <a:latin typeface="Book Antiqua"/>
                <a:cs typeface="Book Antiqua"/>
              </a:rPr>
              <a:t>SAMPL6 CHALLENGE  </a:t>
            </a:r>
          </a:p>
          <a:p>
            <a:pPr algn="ctr"/>
            <a:endParaRPr lang="es-ES" sz="1050" dirty="0">
              <a:solidFill>
                <a:schemeClr val="tx2">
                  <a:lumMod val="75000"/>
                </a:schemeClr>
              </a:solidFill>
              <a:latin typeface="Book Antiqua"/>
              <a:cs typeface="Book Antiqua"/>
            </a:endParaRPr>
          </a:p>
        </p:txBody>
      </p:sp>
      <p:sp>
        <p:nvSpPr>
          <p:cNvPr id="23" name="Rectangle 3"/>
          <p:cNvSpPr/>
          <p:nvPr/>
        </p:nvSpPr>
        <p:spPr>
          <a:xfrm>
            <a:off x="282432" y="197875"/>
            <a:ext cx="84043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 smtClean="0">
                <a:solidFill>
                  <a:schemeClr val="tx2"/>
                </a:solidFill>
                <a:latin typeface="Book Antiqua"/>
                <a:cs typeface="Book Antiqua"/>
              </a:rPr>
              <a:t>INTRODUCTION</a:t>
            </a:r>
            <a:endParaRPr lang="es-ES_tradnl" sz="2000" b="1" dirty="0">
              <a:solidFill>
                <a:schemeClr val="tx2"/>
              </a:solidFill>
              <a:latin typeface="Book Antiqua"/>
              <a:cs typeface="Book Antiqua"/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537E9-952B-3049-8D61-96D979EBB552}" type="slidenum">
              <a:rPr lang="es-ES" sz="1400" smtClean="0">
                <a:solidFill>
                  <a:srgbClr val="FFFFFF"/>
                </a:solidFill>
                <a:latin typeface="Book Antiqua"/>
                <a:cs typeface="Book Antiqua"/>
              </a:rPr>
              <a:t>5</a:t>
            </a:fld>
            <a:endParaRPr lang="es-ES" sz="1400" dirty="0">
              <a:solidFill>
                <a:srgbClr val="FFFFFF"/>
              </a:solidFill>
              <a:latin typeface="Book Antiqua"/>
              <a:cs typeface="Book Antiqua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925107" y="823907"/>
            <a:ext cx="5365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tx2"/>
                </a:solidFill>
                <a:latin typeface="Book Antiqua"/>
                <a:cs typeface="Book Antiqua"/>
              </a:rPr>
              <a:t>Recent Lipophilic Computations using MST </a:t>
            </a:r>
            <a:r>
              <a:rPr lang="en-US" i="1" dirty="0" smtClean="0">
                <a:solidFill>
                  <a:schemeClr val="tx2"/>
                </a:solidFill>
                <a:latin typeface="Book Antiqua"/>
                <a:cs typeface="Book Antiqua"/>
              </a:rPr>
              <a:t>Model</a:t>
            </a:r>
            <a:endParaRPr lang="es-ES" dirty="0">
              <a:solidFill>
                <a:schemeClr val="tx2"/>
              </a:solidFill>
            </a:endParaRPr>
          </a:p>
        </p:txBody>
      </p:sp>
      <p:pic>
        <p:nvPicPr>
          <p:cNvPr id="17" name="Imagen 1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426" y="3122925"/>
            <a:ext cx="3278384" cy="2692191"/>
          </a:xfrm>
          <a:prstGeom prst="rect">
            <a:avLst/>
          </a:prstGeom>
        </p:spPr>
      </p:pic>
      <p:pic>
        <p:nvPicPr>
          <p:cNvPr id="18" name="Picture 3" descr="Screen Shot 2019-02-19 at 18.16.0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745" y="1507864"/>
            <a:ext cx="4190857" cy="1473962"/>
          </a:xfrm>
          <a:prstGeom prst="rect">
            <a:avLst/>
          </a:prstGeom>
        </p:spPr>
      </p:pic>
      <p:pic>
        <p:nvPicPr>
          <p:cNvPr id="20" name="Imagen 19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8" t="18151" r="31038" b="17540"/>
          <a:stretch/>
        </p:blipFill>
        <p:spPr bwMode="auto">
          <a:xfrm>
            <a:off x="834881" y="2840958"/>
            <a:ext cx="2865176" cy="28330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3" descr="Screen Shot 2019-02-19 at 18.19.2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2" y="1364371"/>
            <a:ext cx="4593313" cy="129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381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-36" y="6091775"/>
            <a:ext cx="9144000" cy="763856"/>
          </a:xfrm>
          <a:prstGeom prst="rect">
            <a:avLst/>
          </a:prstGeom>
          <a:solidFill>
            <a:srgbClr val="2D70C3">
              <a:alpha val="6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2770" tIns="26385" rIns="52770" bIns="26385" rtlCol="0" anchor="ctr"/>
          <a:lstStyle/>
          <a:p>
            <a:pPr algn="ctr"/>
            <a:endParaRPr lang="es-ES" dirty="0"/>
          </a:p>
        </p:txBody>
      </p:sp>
      <p:pic>
        <p:nvPicPr>
          <p:cNvPr id="48" name="Picture 3"/>
          <p:cNvPicPr>
            <a:picLocks noChangeAspect="1"/>
          </p:cNvPicPr>
          <p:nvPr/>
        </p:nvPicPr>
        <p:blipFill rotWithShape="1">
          <a:blip r:embed="rId3">
            <a:alphaModFix amt="6000"/>
          </a:blip>
          <a:srcRect l="14942" t="77268" r="32519" b="11675"/>
          <a:stretch/>
        </p:blipFill>
        <p:spPr>
          <a:xfrm>
            <a:off x="44599" y="6091775"/>
            <a:ext cx="9092684" cy="763856"/>
          </a:xfrm>
          <a:prstGeom prst="rect">
            <a:avLst/>
          </a:prstGeom>
          <a:ln>
            <a:noFill/>
          </a:ln>
        </p:spPr>
      </p:pic>
      <p:sp>
        <p:nvSpPr>
          <p:cNvPr id="49" name="12 CuadroTexto"/>
          <p:cNvSpPr txBox="1"/>
          <p:nvPr/>
        </p:nvSpPr>
        <p:spPr>
          <a:xfrm>
            <a:off x="-343179" y="6384414"/>
            <a:ext cx="9144000" cy="27698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ctr"/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Prediction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of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the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n-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Octanol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/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Water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Partition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Coefficients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in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the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SAMPL6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Challenge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from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MST Continuum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Solvation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Calculations</a:t>
            </a:r>
            <a:endParaRPr lang="es-ES" sz="1200" i="1" dirty="0">
              <a:solidFill>
                <a:schemeClr val="bg1"/>
              </a:solidFill>
              <a:latin typeface="Book Antiqua"/>
              <a:cs typeface="Book Antiqua"/>
            </a:endParaRPr>
          </a:p>
        </p:txBody>
      </p:sp>
      <p:cxnSp>
        <p:nvCxnSpPr>
          <p:cNvPr id="50" name="Conector recto 49"/>
          <p:cNvCxnSpPr/>
          <p:nvPr/>
        </p:nvCxnSpPr>
        <p:spPr>
          <a:xfrm>
            <a:off x="396452" y="721134"/>
            <a:ext cx="8404369" cy="0"/>
          </a:xfrm>
          <a:prstGeom prst="line">
            <a:avLst/>
          </a:prstGeom>
          <a:ln w="38100" cmpd="sng">
            <a:solidFill>
              <a:srgbClr val="17375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11 CuadroTexto"/>
          <p:cNvSpPr txBox="1"/>
          <p:nvPr/>
        </p:nvSpPr>
        <p:spPr>
          <a:xfrm rot="16200000">
            <a:off x="-3156390" y="3194109"/>
            <a:ext cx="6780047" cy="391829"/>
          </a:xfrm>
          <a:prstGeom prst="rect">
            <a:avLst/>
          </a:prstGeom>
          <a:noFill/>
        </p:spPr>
        <p:txBody>
          <a:bodyPr wrap="square" lIns="52761" tIns="26380" rIns="52761" bIns="26380" rtlCol="0">
            <a:spAutoFit/>
          </a:bodyPr>
          <a:lstStyle/>
          <a:p>
            <a:pPr algn="ctr"/>
            <a:r>
              <a:rPr lang="es-ES" sz="1100" dirty="0" smtClean="0">
                <a:solidFill>
                  <a:srgbClr val="17375E"/>
                </a:solidFill>
                <a:latin typeface="Book Antiqua"/>
                <a:cs typeface="Book Antiqua"/>
              </a:rPr>
              <a:t>SAMPL6 CHALLENGE  </a:t>
            </a:r>
          </a:p>
          <a:p>
            <a:pPr algn="ctr"/>
            <a:endParaRPr lang="es-ES" sz="1050" dirty="0">
              <a:solidFill>
                <a:schemeClr val="tx2">
                  <a:lumMod val="75000"/>
                </a:schemeClr>
              </a:solidFill>
              <a:latin typeface="Book Antiqua"/>
              <a:cs typeface="Book Antiqua"/>
            </a:endParaRPr>
          </a:p>
        </p:txBody>
      </p:sp>
      <p:sp>
        <p:nvSpPr>
          <p:cNvPr id="23" name="Rectangle 3"/>
          <p:cNvSpPr/>
          <p:nvPr/>
        </p:nvSpPr>
        <p:spPr>
          <a:xfrm>
            <a:off x="282432" y="197875"/>
            <a:ext cx="84043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 smtClean="0">
                <a:solidFill>
                  <a:schemeClr val="tx2"/>
                </a:solidFill>
                <a:latin typeface="Book Antiqua"/>
                <a:cs typeface="Book Antiqua"/>
              </a:rPr>
              <a:t>INTRODUCTION</a:t>
            </a:r>
            <a:endParaRPr lang="es-ES_tradnl" sz="2000" b="1" dirty="0">
              <a:solidFill>
                <a:schemeClr val="tx2"/>
              </a:solidFill>
              <a:latin typeface="Book Antiqua"/>
              <a:cs typeface="Book Antiqua"/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537E9-952B-3049-8D61-96D979EBB552}" type="slidenum">
              <a:rPr lang="es-ES" sz="1400" smtClean="0">
                <a:solidFill>
                  <a:srgbClr val="FFFFFF"/>
                </a:solidFill>
                <a:latin typeface="Book Antiqua"/>
                <a:cs typeface="Book Antiqua"/>
              </a:rPr>
              <a:t>6</a:t>
            </a:fld>
            <a:endParaRPr lang="es-ES" sz="1400" dirty="0">
              <a:solidFill>
                <a:srgbClr val="FFFFFF"/>
              </a:solidFill>
              <a:latin typeface="Book Antiqua"/>
              <a:cs typeface="Book Antiqua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728554" y="823907"/>
            <a:ext cx="59970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tx2"/>
                </a:solidFill>
                <a:latin typeface="Book Antiqua"/>
                <a:cs typeface="Book Antiqua"/>
              </a:rPr>
              <a:t>Refinement for Nitrogen-Containing Heterocyclic</a:t>
            </a:r>
            <a:r>
              <a:rPr lang="es-ES" i="1" dirty="0">
                <a:solidFill>
                  <a:schemeClr val="tx2"/>
                </a:solidFill>
                <a:latin typeface="Book Antiqua"/>
                <a:cs typeface="Book Antiqua"/>
              </a:rPr>
              <a:t> </a:t>
            </a:r>
            <a:r>
              <a:rPr lang="en-US" i="1" dirty="0" smtClean="0">
                <a:solidFill>
                  <a:schemeClr val="tx2"/>
                </a:solidFill>
                <a:latin typeface="Book Antiqua"/>
                <a:cs typeface="Book Antiqua"/>
              </a:rPr>
              <a:t>Compounds</a:t>
            </a:r>
            <a:endParaRPr lang="en-US" i="1" dirty="0">
              <a:solidFill>
                <a:schemeClr val="tx2"/>
              </a:solidFill>
              <a:latin typeface="Book Antiqua"/>
              <a:cs typeface="Book Antiqua"/>
            </a:endParaRPr>
          </a:p>
        </p:txBody>
      </p:sp>
      <p:pic>
        <p:nvPicPr>
          <p:cNvPr id="14" name="Imagen 129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137"/>
          <a:stretch/>
        </p:blipFill>
        <p:spPr bwMode="auto">
          <a:xfrm>
            <a:off x="1500573" y="1535462"/>
            <a:ext cx="1459865" cy="9353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Imagen 14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97"/>
          <a:stretch/>
        </p:blipFill>
        <p:spPr bwMode="auto">
          <a:xfrm>
            <a:off x="1217838" y="2577284"/>
            <a:ext cx="2044700" cy="55848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6" name="Objeto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6211884"/>
              </p:ext>
            </p:extLst>
          </p:nvPr>
        </p:nvGraphicFramePr>
        <p:xfrm>
          <a:off x="4431283" y="1236635"/>
          <a:ext cx="4605526" cy="49675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99" name="Documento" r:id="rId5" imgW="5981700" imgH="6451600" progId="Word.Document.12">
                  <p:embed/>
                </p:oleObj>
              </mc:Choice>
              <mc:Fallback>
                <p:oleObj name="Documento" r:id="rId5" imgW="5981700" imgH="64516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31283" y="1236635"/>
                        <a:ext cx="4605526" cy="49675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0" name="Conector recto 19"/>
          <p:cNvCxnSpPr/>
          <p:nvPr/>
        </p:nvCxnSpPr>
        <p:spPr>
          <a:xfrm>
            <a:off x="824164" y="4007605"/>
            <a:ext cx="1485569" cy="0"/>
          </a:xfrm>
          <a:prstGeom prst="line">
            <a:avLst/>
          </a:prstGeom>
          <a:ln w="12700" cmpd="sng">
            <a:solidFill>
              <a:srgbClr val="17375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/>
          <p:cNvCxnSpPr/>
          <p:nvPr/>
        </p:nvCxnSpPr>
        <p:spPr>
          <a:xfrm>
            <a:off x="2494624" y="4007605"/>
            <a:ext cx="1458251" cy="0"/>
          </a:xfrm>
          <a:prstGeom prst="line">
            <a:avLst/>
          </a:prstGeom>
          <a:ln w="12700" cmpd="sng">
            <a:solidFill>
              <a:srgbClr val="17375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CuadroTexto 23"/>
          <p:cNvSpPr txBox="1"/>
          <p:nvPr/>
        </p:nvSpPr>
        <p:spPr>
          <a:xfrm>
            <a:off x="804164" y="3344189"/>
            <a:ext cx="1575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i="1" dirty="0" smtClean="0">
                <a:solidFill>
                  <a:srgbClr val="1F497D"/>
                </a:solidFill>
                <a:latin typeface="Book Antiqua"/>
                <a:cs typeface="Book Antiqua"/>
              </a:rPr>
              <a:t>Original</a:t>
            </a:r>
          </a:p>
          <a:p>
            <a:pPr algn="ctr"/>
            <a:r>
              <a:rPr lang="es-ES" i="1" dirty="0" smtClean="0">
                <a:solidFill>
                  <a:srgbClr val="1F497D"/>
                </a:solidFill>
                <a:latin typeface="Book Antiqua"/>
                <a:cs typeface="Book Antiqua"/>
              </a:rPr>
              <a:t>(kcal mol</a:t>
            </a:r>
            <a:r>
              <a:rPr lang="es-ES" i="1" baseline="30000" dirty="0" smtClean="0">
                <a:solidFill>
                  <a:srgbClr val="1F497D"/>
                </a:solidFill>
                <a:latin typeface="Book Antiqua"/>
                <a:cs typeface="Book Antiqua"/>
              </a:rPr>
              <a:t>-1</a:t>
            </a:r>
            <a:r>
              <a:rPr lang="es-ES" i="1" dirty="0" smtClean="0">
                <a:solidFill>
                  <a:srgbClr val="1F497D"/>
                </a:solidFill>
                <a:latin typeface="Book Antiqua"/>
                <a:cs typeface="Book Antiqua"/>
              </a:rPr>
              <a:t>Å</a:t>
            </a:r>
            <a:r>
              <a:rPr lang="es-ES" i="1" baseline="30000" dirty="0" smtClean="0">
                <a:solidFill>
                  <a:srgbClr val="1F497D"/>
                </a:solidFill>
                <a:latin typeface="Book Antiqua"/>
                <a:cs typeface="Book Antiqua"/>
              </a:rPr>
              <a:t>-2</a:t>
            </a:r>
            <a:r>
              <a:rPr lang="es-ES" i="1" dirty="0" smtClean="0">
                <a:solidFill>
                  <a:srgbClr val="1F497D"/>
                </a:solidFill>
                <a:latin typeface="Book Antiqua"/>
                <a:cs typeface="Book Antiqua"/>
              </a:rPr>
              <a:t>) </a:t>
            </a:r>
            <a:endParaRPr lang="es-ES" i="1" dirty="0">
              <a:solidFill>
                <a:srgbClr val="1F497D"/>
              </a:solidFill>
              <a:latin typeface="Book Antiqua"/>
              <a:cs typeface="Book Antiqua"/>
            </a:endParaRPr>
          </a:p>
        </p:txBody>
      </p:sp>
      <p:sp>
        <p:nvSpPr>
          <p:cNvPr id="30" name="CuadroTexto 29"/>
          <p:cNvSpPr txBox="1"/>
          <p:nvPr/>
        </p:nvSpPr>
        <p:spPr>
          <a:xfrm>
            <a:off x="2454763" y="3344189"/>
            <a:ext cx="1575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i="1" dirty="0" err="1" smtClean="0">
                <a:solidFill>
                  <a:srgbClr val="1F497D"/>
                </a:solidFill>
                <a:latin typeface="Book Antiqua"/>
                <a:cs typeface="Book Antiqua"/>
              </a:rPr>
              <a:t>Refined</a:t>
            </a:r>
            <a:endParaRPr lang="es-ES" i="1" dirty="0" smtClean="0">
              <a:solidFill>
                <a:srgbClr val="1F497D"/>
              </a:solidFill>
              <a:latin typeface="Book Antiqua"/>
              <a:cs typeface="Book Antiqua"/>
            </a:endParaRPr>
          </a:p>
          <a:p>
            <a:pPr algn="ctr"/>
            <a:r>
              <a:rPr lang="es-ES" i="1" dirty="0">
                <a:solidFill>
                  <a:srgbClr val="1F497D"/>
                </a:solidFill>
                <a:latin typeface="Book Antiqua"/>
                <a:cs typeface="Book Antiqua"/>
              </a:rPr>
              <a:t>(kcal mol</a:t>
            </a:r>
            <a:r>
              <a:rPr lang="es-ES" i="1" baseline="30000" dirty="0">
                <a:solidFill>
                  <a:srgbClr val="1F497D"/>
                </a:solidFill>
                <a:latin typeface="Book Antiqua"/>
                <a:cs typeface="Book Antiqua"/>
              </a:rPr>
              <a:t>-1</a:t>
            </a:r>
            <a:r>
              <a:rPr lang="es-ES" i="1" dirty="0">
                <a:solidFill>
                  <a:srgbClr val="1F497D"/>
                </a:solidFill>
                <a:latin typeface="Book Antiqua"/>
                <a:cs typeface="Book Antiqua"/>
              </a:rPr>
              <a:t>Å</a:t>
            </a:r>
            <a:r>
              <a:rPr lang="es-ES" i="1" baseline="30000" dirty="0">
                <a:solidFill>
                  <a:srgbClr val="1F497D"/>
                </a:solidFill>
                <a:latin typeface="Book Antiqua"/>
                <a:cs typeface="Book Antiqua"/>
              </a:rPr>
              <a:t>-2</a:t>
            </a:r>
            <a:r>
              <a:rPr lang="es-ES" i="1" dirty="0">
                <a:solidFill>
                  <a:srgbClr val="1F497D"/>
                </a:solidFill>
                <a:latin typeface="Book Antiqua"/>
                <a:cs typeface="Book Antiqua"/>
              </a:rPr>
              <a:t>) </a:t>
            </a:r>
          </a:p>
        </p:txBody>
      </p:sp>
      <p:graphicFrame>
        <p:nvGraphicFramePr>
          <p:cNvPr id="31" name="Objeto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5470157"/>
              </p:ext>
            </p:extLst>
          </p:nvPr>
        </p:nvGraphicFramePr>
        <p:xfrm>
          <a:off x="934164" y="4144702"/>
          <a:ext cx="1254125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00" name="EcuaciÛn" r:id="rId7" imgW="863600" imgH="266700" progId="Equation.3">
                  <p:embed/>
                </p:oleObj>
              </mc:Choice>
              <mc:Fallback>
                <p:oleObj name="EcuaciÛn" r:id="rId7" imgW="8636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34164" y="4144702"/>
                        <a:ext cx="1254125" cy="387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to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0074974"/>
              </p:ext>
            </p:extLst>
          </p:nvPr>
        </p:nvGraphicFramePr>
        <p:xfrm>
          <a:off x="877888" y="4532052"/>
          <a:ext cx="1365250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01" name="EcuaciÛn" r:id="rId9" imgW="939800" imgH="266700" progId="Equation.3">
                  <p:embed/>
                </p:oleObj>
              </mc:Choice>
              <mc:Fallback>
                <p:oleObj name="EcuaciÛn" r:id="rId9" imgW="9398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77888" y="4532052"/>
                        <a:ext cx="1365250" cy="387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to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4756746"/>
              </p:ext>
            </p:extLst>
          </p:nvPr>
        </p:nvGraphicFramePr>
        <p:xfrm>
          <a:off x="2570073" y="4141907"/>
          <a:ext cx="1254125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02" name="EcuaciÛn" r:id="rId11" imgW="863600" imgH="266700" progId="Equation.3">
                  <p:embed/>
                </p:oleObj>
              </mc:Choice>
              <mc:Fallback>
                <p:oleObj name="EcuaciÛn" r:id="rId11" imgW="8636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570073" y="4141907"/>
                        <a:ext cx="1254125" cy="387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to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0893150"/>
              </p:ext>
            </p:extLst>
          </p:nvPr>
        </p:nvGraphicFramePr>
        <p:xfrm>
          <a:off x="2494624" y="4529257"/>
          <a:ext cx="1365250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03" name="EcuaciÛn" r:id="rId13" imgW="939800" imgH="266700" progId="Equation.3">
                  <p:embed/>
                </p:oleObj>
              </mc:Choice>
              <mc:Fallback>
                <p:oleObj name="EcuaciÛn" r:id="rId13" imgW="9398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494624" y="4529257"/>
                        <a:ext cx="1365250" cy="387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5" name="Conector recto 34"/>
          <p:cNvCxnSpPr/>
          <p:nvPr/>
        </p:nvCxnSpPr>
        <p:spPr>
          <a:xfrm>
            <a:off x="824164" y="5070070"/>
            <a:ext cx="3128711" cy="0"/>
          </a:xfrm>
          <a:prstGeom prst="line">
            <a:avLst/>
          </a:prstGeom>
          <a:ln w="12700" cmpd="sng">
            <a:solidFill>
              <a:srgbClr val="17375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3181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-36" y="6091775"/>
            <a:ext cx="9144000" cy="763856"/>
          </a:xfrm>
          <a:prstGeom prst="rect">
            <a:avLst/>
          </a:prstGeom>
          <a:solidFill>
            <a:srgbClr val="2D70C3">
              <a:alpha val="6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2770" tIns="26385" rIns="52770" bIns="26385" rtlCol="0" anchor="ctr"/>
          <a:lstStyle/>
          <a:p>
            <a:pPr algn="ctr"/>
            <a:endParaRPr lang="es-ES" dirty="0"/>
          </a:p>
        </p:txBody>
      </p:sp>
      <p:pic>
        <p:nvPicPr>
          <p:cNvPr id="48" name="Picture 3"/>
          <p:cNvPicPr>
            <a:picLocks noChangeAspect="1"/>
          </p:cNvPicPr>
          <p:nvPr/>
        </p:nvPicPr>
        <p:blipFill rotWithShape="1">
          <a:blip r:embed="rId2">
            <a:alphaModFix amt="6000"/>
          </a:blip>
          <a:srcRect l="14942" t="77268" r="32519" b="11675"/>
          <a:stretch/>
        </p:blipFill>
        <p:spPr>
          <a:xfrm>
            <a:off x="4598" y="6091775"/>
            <a:ext cx="9139401" cy="763856"/>
          </a:xfrm>
          <a:prstGeom prst="rect">
            <a:avLst/>
          </a:prstGeom>
          <a:ln>
            <a:noFill/>
          </a:ln>
        </p:spPr>
      </p:pic>
      <p:sp>
        <p:nvSpPr>
          <p:cNvPr id="49" name="12 CuadroTexto"/>
          <p:cNvSpPr txBox="1"/>
          <p:nvPr/>
        </p:nvSpPr>
        <p:spPr>
          <a:xfrm>
            <a:off x="-343179" y="6384414"/>
            <a:ext cx="9144000" cy="27698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ctr"/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Prediction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of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the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n-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Octanol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/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Water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Partition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Coefficients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in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the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SAMPL6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Challenge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from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MST Continuum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Solvation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Calculations</a:t>
            </a:r>
            <a:endParaRPr lang="es-ES" sz="1200" i="1" dirty="0">
              <a:solidFill>
                <a:schemeClr val="bg1"/>
              </a:solidFill>
              <a:latin typeface="Book Antiqua"/>
              <a:cs typeface="Book Antiqua"/>
            </a:endParaRPr>
          </a:p>
        </p:txBody>
      </p:sp>
      <p:cxnSp>
        <p:nvCxnSpPr>
          <p:cNvPr id="50" name="Conector recto 49"/>
          <p:cNvCxnSpPr/>
          <p:nvPr/>
        </p:nvCxnSpPr>
        <p:spPr>
          <a:xfrm>
            <a:off x="396452" y="721134"/>
            <a:ext cx="8404369" cy="0"/>
          </a:xfrm>
          <a:prstGeom prst="line">
            <a:avLst/>
          </a:prstGeom>
          <a:ln w="38100" cmpd="sng">
            <a:solidFill>
              <a:srgbClr val="17375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11 CuadroTexto"/>
          <p:cNvSpPr txBox="1"/>
          <p:nvPr/>
        </p:nvSpPr>
        <p:spPr>
          <a:xfrm rot="16200000">
            <a:off x="-3156390" y="3194109"/>
            <a:ext cx="6780047" cy="391829"/>
          </a:xfrm>
          <a:prstGeom prst="rect">
            <a:avLst/>
          </a:prstGeom>
          <a:noFill/>
        </p:spPr>
        <p:txBody>
          <a:bodyPr wrap="square" lIns="52761" tIns="26380" rIns="52761" bIns="26380" rtlCol="0">
            <a:spAutoFit/>
          </a:bodyPr>
          <a:lstStyle/>
          <a:p>
            <a:pPr algn="ctr"/>
            <a:r>
              <a:rPr lang="es-ES" sz="1100" dirty="0" smtClean="0">
                <a:solidFill>
                  <a:srgbClr val="17375E"/>
                </a:solidFill>
                <a:latin typeface="Book Antiqua"/>
                <a:cs typeface="Book Antiqua"/>
              </a:rPr>
              <a:t>SAMPL6 CHALLENGE  </a:t>
            </a:r>
          </a:p>
          <a:p>
            <a:pPr algn="ctr"/>
            <a:endParaRPr lang="es-ES" sz="1050" dirty="0">
              <a:solidFill>
                <a:schemeClr val="tx2">
                  <a:lumMod val="75000"/>
                </a:schemeClr>
              </a:solidFill>
              <a:latin typeface="Book Antiqua"/>
              <a:cs typeface="Book Antiqua"/>
            </a:endParaRPr>
          </a:p>
        </p:txBody>
      </p:sp>
      <p:sp>
        <p:nvSpPr>
          <p:cNvPr id="23" name="Rectangle 3"/>
          <p:cNvSpPr/>
          <p:nvPr/>
        </p:nvSpPr>
        <p:spPr>
          <a:xfrm>
            <a:off x="282432" y="197875"/>
            <a:ext cx="84043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 smtClean="0">
                <a:solidFill>
                  <a:schemeClr val="tx2"/>
                </a:solidFill>
                <a:latin typeface="Book Antiqua"/>
                <a:cs typeface="Book Antiqua"/>
              </a:rPr>
              <a:t>INTRODUCTION</a:t>
            </a:r>
            <a:endParaRPr lang="es-ES_tradnl" sz="2000" b="1" dirty="0">
              <a:solidFill>
                <a:schemeClr val="tx2"/>
              </a:solidFill>
              <a:latin typeface="Book Antiqua"/>
              <a:cs typeface="Book Antiqua"/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537E9-952B-3049-8D61-96D979EBB552}" type="slidenum">
              <a:rPr lang="es-ES" sz="1400" smtClean="0">
                <a:solidFill>
                  <a:srgbClr val="FFFFFF"/>
                </a:solidFill>
                <a:latin typeface="Book Antiqua"/>
                <a:cs typeface="Book Antiqua"/>
              </a:rPr>
              <a:t>7</a:t>
            </a:fld>
            <a:endParaRPr lang="es-ES" sz="1400" dirty="0">
              <a:solidFill>
                <a:srgbClr val="FFFFFF"/>
              </a:solidFill>
              <a:latin typeface="Book Antiqua"/>
              <a:cs typeface="Book Antiqua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728554" y="823907"/>
            <a:ext cx="59970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tx2"/>
                </a:solidFill>
                <a:latin typeface="Book Antiqua"/>
                <a:cs typeface="Book Antiqua"/>
              </a:rPr>
              <a:t>Refinement for Nitrogen-Containing Aromatic </a:t>
            </a:r>
            <a:r>
              <a:rPr lang="en-US" i="1" dirty="0" smtClean="0">
                <a:solidFill>
                  <a:schemeClr val="tx2"/>
                </a:solidFill>
                <a:latin typeface="Book Antiqua"/>
                <a:cs typeface="Book Antiqua"/>
              </a:rPr>
              <a:t>Compounds</a:t>
            </a:r>
            <a:endParaRPr lang="en-US" i="1" dirty="0">
              <a:solidFill>
                <a:schemeClr val="tx2"/>
              </a:solidFill>
              <a:latin typeface="Book Antiqua"/>
              <a:cs typeface="Book Antiqua"/>
            </a:endParaRPr>
          </a:p>
        </p:txBody>
      </p:sp>
      <p:pic>
        <p:nvPicPr>
          <p:cNvPr id="10" name="Imagen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" t="8586" r="53290" b="53058"/>
          <a:stretch>
            <a:fillRect/>
          </a:stretch>
        </p:blipFill>
        <p:spPr bwMode="auto">
          <a:xfrm>
            <a:off x="4798638" y="2138758"/>
            <a:ext cx="3143190" cy="270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 descr="Screen Shot 2019-06-14 at 11.05.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49" y="1230438"/>
            <a:ext cx="3317531" cy="4800003"/>
          </a:xfrm>
          <a:prstGeom prst="rect">
            <a:avLst/>
          </a:prstGeom>
        </p:spPr>
      </p:pic>
      <p:cxnSp>
        <p:nvCxnSpPr>
          <p:cNvPr id="5" name="Conector recto de flecha 4"/>
          <p:cNvCxnSpPr/>
          <p:nvPr/>
        </p:nvCxnSpPr>
        <p:spPr>
          <a:xfrm>
            <a:off x="3470095" y="5420395"/>
            <a:ext cx="215005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uadroTexto 5"/>
          <p:cNvSpPr txBox="1"/>
          <p:nvPr/>
        </p:nvSpPr>
        <p:spPr>
          <a:xfrm>
            <a:off x="5765024" y="5220380"/>
            <a:ext cx="1250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 err="1" smtClean="0">
                <a:solidFill>
                  <a:srgbClr val="1F497D"/>
                </a:solidFill>
                <a:latin typeface="Book Antiqua"/>
                <a:cs typeface="Book Antiqua"/>
              </a:rPr>
              <a:t>rsmd</a:t>
            </a:r>
            <a:r>
              <a:rPr lang="es-ES" i="1" dirty="0" smtClean="0">
                <a:solidFill>
                  <a:srgbClr val="1F497D"/>
                </a:solidFill>
                <a:latin typeface="Book Antiqua"/>
                <a:cs typeface="Book Antiqua"/>
              </a:rPr>
              <a:t> = 0.8</a:t>
            </a:r>
            <a:endParaRPr lang="es-ES" i="1" dirty="0">
              <a:solidFill>
                <a:srgbClr val="1F497D"/>
              </a:solidFill>
              <a:latin typeface="Book Antiqua"/>
              <a:cs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2794918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-36" y="6091775"/>
            <a:ext cx="9144000" cy="763856"/>
          </a:xfrm>
          <a:prstGeom prst="rect">
            <a:avLst/>
          </a:prstGeom>
          <a:solidFill>
            <a:srgbClr val="2D70C3">
              <a:alpha val="6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2770" tIns="26385" rIns="52770" bIns="26385" rtlCol="0" anchor="ctr"/>
          <a:lstStyle/>
          <a:p>
            <a:pPr algn="ctr"/>
            <a:endParaRPr lang="es-ES" dirty="0"/>
          </a:p>
        </p:txBody>
      </p:sp>
      <p:pic>
        <p:nvPicPr>
          <p:cNvPr id="48" name="Picture 3"/>
          <p:cNvPicPr>
            <a:picLocks noChangeAspect="1"/>
          </p:cNvPicPr>
          <p:nvPr/>
        </p:nvPicPr>
        <p:blipFill rotWithShape="1">
          <a:blip r:embed="rId2">
            <a:alphaModFix amt="6000"/>
          </a:blip>
          <a:srcRect l="14942" t="77268" r="32519" b="11675"/>
          <a:stretch/>
        </p:blipFill>
        <p:spPr>
          <a:xfrm>
            <a:off x="34599" y="6091775"/>
            <a:ext cx="9092684" cy="763856"/>
          </a:xfrm>
          <a:prstGeom prst="rect">
            <a:avLst/>
          </a:prstGeom>
          <a:ln>
            <a:noFill/>
          </a:ln>
        </p:spPr>
      </p:pic>
      <p:sp>
        <p:nvSpPr>
          <p:cNvPr id="49" name="12 CuadroTexto"/>
          <p:cNvSpPr txBox="1"/>
          <p:nvPr/>
        </p:nvSpPr>
        <p:spPr>
          <a:xfrm>
            <a:off x="-343179" y="6384414"/>
            <a:ext cx="9144000" cy="27698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ctr"/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Prediction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of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the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n-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Octanol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/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Water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Partition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Coefficients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in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the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SAMPL6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Challenge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from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MST Continuum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Solvation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Calculations</a:t>
            </a:r>
            <a:endParaRPr lang="es-ES" sz="1200" i="1" dirty="0">
              <a:solidFill>
                <a:schemeClr val="bg1"/>
              </a:solidFill>
              <a:latin typeface="Book Antiqua"/>
              <a:cs typeface="Book Antiqua"/>
            </a:endParaRPr>
          </a:p>
        </p:txBody>
      </p:sp>
      <p:cxnSp>
        <p:nvCxnSpPr>
          <p:cNvPr id="50" name="Conector recto 49"/>
          <p:cNvCxnSpPr/>
          <p:nvPr/>
        </p:nvCxnSpPr>
        <p:spPr>
          <a:xfrm>
            <a:off x="396452" y="721134"/>
            <a:ext cx="8404369" cy="0"/>
          </a:xfrm>
          <a:prstGeom prst="line">
            <a:avLst/>
          </a:prstGeom>
          <a:ln w="38100" cmpd="sng">
            <a:solidFill>
              <a:srgbClr val="17375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11 CuadroTexto"/>
          <p:cNvSpPr txBox="1"/>
          <p:nvPr/>
        </p:nvSpPr>
        <p:spPr>
          <a:xfrm rot="16200000">
            <a:off x="-3156390" y="3194109"/>
            <a:ext cx="6780047" cy="391829"/>
          </a:xfrm>
          <a:prstGeom prst="rect">
            <a:avLst/>
          </a:prstGeom>
          <a:noFill/>
        </p:spPr>
        <p:txBody>
          <a:bodyPr wrap="square" lIns="52761" tIns="26380" rIns="52761" bIns="26380" rtlCol="0">
            <a:spAutoFit/>
          </a:bodyPr>
          <a:lstStyle/>
          <a:p>
            <a:pPr algn="ctr"/>
            <a:r>
              <a:rPr lang="es-ES" sz="1100" dirty="0" smtClean="0">
                <a:solidFill>
                  <a:srgbClr val="17375E"/>
                </a:solidFill>
                <a:latin typeface="Book Antiqua"/>
                <a:cs typeface="Book Antiqua"/>
              </a:rPr>
              <a:t>SAMPL6 CHALLENGE  </a:t>
            </a:r>
          </a:p>
          <a:p>
            <a:pPr algn="ctr"/>
            <a:endParaRPr lang="es-ES" sz="1050" dirty="0">
              <a:solidFill>
                <a:schemeClr val="tx2">
                  <a:lumMod val="75000"/>
                </a:schemeClr>
              </a:solidFill>
              <a:latin typeface="Book Antiqua"/>
              <a:cs typeface="Book Antiqua"/>
            </a:endParaRPr>
          </a:p>
        </p:txBody>
      </p:sp>
      <p:sp>
        <p:nvSpPr>
          <p:cNvPr id="23" name="Rectangle 3"/>
          <p:cNvSpPr/>
          <p:nvPr/>
        </p:nvSpPr>
        <p:spPr>
          <a:xfrm>
            <a:off x="282432" y="197875"/>
            <a:ext cx="84043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 smtClean="0">
                <a:solidFill>
                  <a:schemeClr val="tx2"/>
                </a:solidFill>
                <a:latin typeface="Book Antiqua"/>
                <a:cs typeface="Book Antiqua"/>
              </a:rPr>
              <a:t>RESULTS</a:t>
            </a:r>
            <a:endParaRPr lang="es-ES_tradnl" sz="2000" b="1" dirty="0">
              <a:solidFill>
                <a:schemeClr val="tx2"/>
              </a:solidFill>
              <a:latin typeface="Book Antiqua"/>
              <a:cs typeface="Book Antiqua"/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537E9-952B-3049-8D61-96D979EBB552}" type="slidenum">
              <a:rPr lang="es-ES" sz="1400" smtClean="0">
                <a:solidFill>
                  <a:srgbClr val="FFFFFF"/>
                </a:solidFill>
                <a:latin typeface="Book Antiqua"/>
                <a:cs typeface="Book Antiqua"/>
              </a:rPr>
              <a:t>8</a:t>
            </a:fld>
            <a:endParaRPr lang="es-ES" sz="1400" dirty="0">
              <a:solidFill>
                <a:srgbClr val="FFFFFF"/>
              </a:solidFill>
              <a:latin typeface="Book Antiqua"/>
              <a:cs typeface="Book Antiqua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925107" y="823907"/>
            <a:ext cx="5365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 smtClean="0">
                <a:solidFill>
                  <a:srgbClr val="1F497D"/>
                </a:solidFill>
                <a:latin typeface="Book Antiqua"/>
                <a:cs typeface="Book Antiqua"/>
              </a:rPr>
              <a:t>SAMPL6 Compounds</a:t>
            </a:r>
            <a:endParaRPr lang="es-ES" dirty="0">
              <a:solidFill>
                <a:srgbClr val="1F497D"/>
              </a:solidFill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549" y="1348356"/>
            <a:ext cx="8296687" cy="401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181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-36" y="6091775"/>
            <a:ext cx="9144000" cy="763856"/>
          </a:xfrm>
          <a:prstGeom prst="rect">
            <a:avLst/>
          </a:prstGeom>
          <a:solidFill>
            <a:srgbClr val="2D70C3">
              <a:alpha val="6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2770" tIns="26385" rIns="52770" bIns="26385" rtlCol="0" anchor="ctr"/>
          <a:lstStyle/>
          <a:p>
            <a:pPr algn="ctr"/>
            <a:endParaRPr lang="es-ES" dirty="0"/>
          </a:p>
        </p:txBody>
      </p:sp>
      <p:pic>
        <p:nvPicPr>
          <p:cNvPr id="48" name="Picture 3"/>
          <p:cNvPicPr>
            <a:picLocks noChangeAspect="1"/>
          </p:cNvPicPr>
          <p:nvPr/>
        </p:nvPicPr>
        <p:blipFill rotWithShape="1">
          <a:blip r:embed="rId2">
            <a:alphaModFix amt="6000"/>
          </a:blip>
          <a:srcRect l="14942" t="77268" r="32519" b="11675"/>
          <a:stretch/>
        </p:blipFill>
        <p:spPr>
          <a:xfrm>
            <a:off x="34599" y="6091775"/>
            <a:ext cx="9092684" cy="763856"/>
          </a:xfrm>
          <a:prstGeom prst="rect">
            <a:avLst/>
          </a:prstGeom>
          <a:ln>
            <a:noFill/>
          </a:ln>
        </p:spPr>
      </p:pic>
      <p:sp>
        <p:nvSpPr>
          <p:cNvPr id="49" name="12 CuadroTexto"/>
          <p:cNvSpPr txBox="1"/>
          <p:nvPr/>
        </p:nvSpPr>
        <p:spPr>
          <a:xfrm>
            <a:off x="-343179" y="6384414"/>
            <a:ext cx="9144000" cy="27698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ctr"/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Prediction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of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the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n-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Octanol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/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Water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Partition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Coefficients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in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the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SAMPL6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Challenge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from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MST Continuum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Solvation</a:t>
            </a:r>
            <a:r>
              <a:rPr lang="es-ES" sz="1200" i="1" dirty="0">
                <a:solidFill>
                  <a:schemeClr val="bg1"/>
                </a:solidFill>
                <a:latin typeface="Book Antiqua"/>
                <a:cs typeface="Book Antiqua"/>
              </a:rPr>
              <a:t> </a:t>
            </a:r>
            <a:r>
              <a:rPr lang="es-ES" sz="1200" i="1" dirty="0" err="1">
                <a:solidFill>
                  <a:schemeClr val="bg1"/>
                </a:solidFill>
                <a:latin typeface="Book Antiqua"/>
                <a:cs typeface="Book Antiqua"/>
              </a:rPr>
              <a:t>Calculations</a:t>
            </a:r>
            <a:endParaRPr lang="es-ES" sz="1200" i="1" dirty="0">
              <a:solidFill>
                <a:schemeClr val="bg1"/>
              </a:solidFill>
              <a:latin typeface="Book Antiqua"/>
              <a:cs typeface="Book Antiqua"/>
            </a:endParaRPr>
          </a:p>
        </p:txBody>
      </p:sp>
      <p:cxnSp>
        <p:nvCxnSpPr>
          <p:cNvPr id="50" name="Conector recto 49"/>
          <p:cNvCxnSpPr/>
          <p:nvPr/>
        </p:nvCxnSpPr>
        <p:spPr>
          <a:xfrm>
            <a:off x="396452" y="721134"/>
            <a:ext cx="8404369" cy="0"/>
          </a:xfrm>
          <a:prstGeom prst="line">
            <a:avLst/>
          </a:prstGeom>
          <a:ln w="38100" cmpd="sng">
            <a:solidFill>
              <a:srgbClr val="17375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11 CuadroTexto"/>
          <p:cNvSpPr txBox="1"/>
          <p:nvPr/>
        </p:nvSpPr>
        <p:spPr>
          <a:xfrm rot="16200000">
            <a:off x="-3156390" y="3194109"/>
            <a:ext cx="6780047" cy="391829"/>
          </a:xfrm>
          <a:prstGeom prst="rect">
            <a:avLst/>
          </a:prstGeom>
          <a:noFill/>
        </p:spPr>
        <p:txBody>
          <a:bodyPr wrap="square" lIns="52761" tIns="26380" rIns="52761" bIns="26380" rtlCol="0">
            <a:spAutoFit/>
          </a:bodyPr>
          <a:lstStyle/>
          <a:p>
            <a:pPr algn="ctr"/>
            <a:r>
              <a:rPr lang="es-ES" sz="1100" dirty="0" smtClean="0">
                <a:solidFill>
                  <a:srgbClr val="17375E"/>
                </a:solidFill>
                <a:latin typeface="Book Antiqua"/>
                <a:cs typeface="Book Antiqua"/>
              </a:rPr>
              <a:t>SAMPL6 CHALLENGE  </a:t>
            </a:r>
          </a:p>
          <a:p>
            <a:pPr algn="ctr"/>
            <a:endParaRPr lang="es-ES" sz="1050" dirty="0">
              <a:solidFill>
                <a:schemeClr val="tx2">
                  <a:lumMod val="75000"/>
                </a:schemeClr>
              </a:solidFill>
              <a:latin typeface="Book Antiqua"/>
              <a:cs typeface="Book Antiqua"/>
            </a:endParaRPr>
          </a:p>
        </p:txBody>
      </p:sp>
      <p:sp>
        <p:nvSpPr>
          <p:cNvPr id="23" name="Rectangle 3"/>
          <p:cNvSpPr/>
          <p:nvPr/>
        </p:nvSpPr>
        <p:spPr>
          <a:xfrm>
            <a:off x="282432" y="197875"/>
            <a:ext cx="84043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 smtClean="0">
                <a:solidFill>
                  <a:schemeClr val="tx2"/>
                </a:solidFill>
                <a:latin typeface="Book Antiqua"/>
                <a:cs typeface="Book Antiqua"/>
              </a:rPr>
              <a:t>RESULTS</a:t>
            </a:r>
            <a:endParaRPr lang="es-ES_tradnl" sz="2000" b="1" dirty="0">
              <a:solidFill>
                <a:schemeClr val="tx2"/>
              </a:solidFill>
              <a:latin typeface="Book Antiqua"/>
              <a:cs typeface="Book Antiqua"/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537E9-952B-3049-8D61-96D979EBB552}" type="slidenum">
              <a:rPr lang="es-ES" sz="1400" smtClean="0">
                <a:solidFill>
                  <a:srgbClr val="FFFFFF"/>
                </a:solidFill>
                <a:latin typeface="Book Antiqua"/>
                <a:cs typeface="Book Antiqua"/>
              </a:rPr>
              <a:t>9</a:t>
            </a:fld>
            <a:endParaRPr lang="es-ES" sz="1400" dirty="0">
              <a:solidFill>
                <a:srgbClr val="FFFFFF"/>
              </a:solidFill>
              <a:latin typeface="Book Antiqua"/>
              <a:cs typeface="Book Antiqua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925107" y="823907"/>
            <a:ext cx="5365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1F497D"/>
                </a:solidFill>
                <a:latin typeface="Book Antiqua"/>
                <a:cs typeface="Book Antiqua"/>
              </a:rPr>
              <a:t>Our Performance in the SAMPL6 Challenge</a:t>
            </a:r>
            <a:endParaRPr lang="es-ES" dirty="0">
              <a:solidFill>
                <a:srgbClr val="1F497D"/>
              </a:solidFill>
            </a:endParaRPr>
          </a:p>
        </p:txBody>
      </p:sp>
      <p:grpSp>
        <p:nvGrpSpPr>
          <p:cNvPr id="13" name="Agrupar 12"/>
          <p:cNvGrpSpPr/>
          <p:nvPr/>
        </p:nvGrpSpPr>
        <p:grpSpPr>
          <a:xfrm>
            <a:off x="735024" y="1423519"/>
            <a:ext cx="7951776" cy="3975472"/>
            <a:chOff x="222715" y="1410990"/>
            <a:chExt cx="8759089" cy="4444619"/>
          </a:xfrm>
        </p:grpSpPr>
        <p:pic>
          <p:nvPicPr>
            <p:cNvPr id="14" name="Imagen 13" descr="RMSE_vs_method_plot_colored_by_method_category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1" t="8697" r="9082"/>
            <a:stretch/>
          </p:blipFill>
          <p:spPr>
            <a:xfrm>
              <a:off x="222715" y="1410990"/>
              <a:ext cx="8759089" cy="4444619"/>
            </a:xfrm>
            <a:prstGeom prst="rect">
              <a:avLst/>
            </a:prstGeom>
          </p:spPr>
        </p:pic>
        <p:cxnSp>
          <p:nvCxnSpPr>
            <p:cNvPr id="15" name="Conector recto de flecha 14"/>
            <p:cNvCxnSpPr/>
            <p:nvPr/>
          </p:nvCxnSpPr>
          <p:spPr>
            <a:xfrm>
              <a:off x="2956337" y="4038812"/>
              <a:ext cx="27759" cy="541284"/>
            </a:xfrm>
            <a:prstGeom prst="straightConnector1">
              <a:avLst/>
            </a:prstGeom>
            <a:ln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uadroTexto 15"/>
            <p:cNvSpPr txBox="1"/>
            <p:nvPr/>
          </p:nvSpPr>
          <p:spPr>
            <a:xfrm>
              <a:off x="2175699" y="3122796"/>
              <a:ext cx="1561276" cy="9290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1600" i="1" dirty="0" smtClean="0">
                  <a:solidFill>
                    <a:srgbClr val="1F497D"/>
                  </a:solidFill>
                  <a:latin typeface="Book Antiqua"/>
                  <a:cs typeface="Book Antiqua"/>
                </a:rPr>
                <a:t>MST</a:t>
              </a:r>
            </a:p>
            <a:p>
              <a:pPr algn="ctr"/>
              <a:r>
                <a:rPr lang="es-ES" sz="1600" i="1" dirty="0" smtClean="0">
                  <a:solidFill>
                    <a:srgbClr val="1F497D"/>
                  </a:solidFill>
                  <a:latin typeface="Book Antiqua"/>
                  <a:cs typeface="Book Antiqua"/>
                </a:rPr>
                <a:t>CBDD </a:t>
              </a:r>
              <a:r>
                <a:rPr lang="es-ES" sz="1600" i="1" dirty="0" err="1" smtClean="0">
                  <a:solidFill>
                    <a:srgbClr val="1F497D"/>
                  </a:solidFill>
                  <a:latin typeface="Book Antiqua"/>
                  <a:cs typeface="Book Antiqua"/>
                </a:rPr>
                <a:t>Group</a:t>
              </a:r>
              <a:endParaRPr lang="es-ES" sz="1600" i="1" dirty="0" smtClean="0">
                <a:solidFill>
                  <a:srgbClr val="1F497D"/>
                </a:solidFill>
                <a:latin typeface="Book Antiqua"/>
                <a:cs typeface="Book Antiqua"/>
              </a:endParaRPr>
            </a:p>
            <a:p>
              <a:pPr algn="ctr"/>
              <a:r>
                <a:rPr lang="es-ES" sz="1600" i="1" dirty="0" smtClean="0">
                  <a:solidFill>
                    <a:srgbClr val="1F497D"/>
                  </a:solidFill>
                  <a:latin typeface="Book Antiqua"/>
                  <a:cs typeface="Book Antiqua"/>
                </a:rPr>
                <a:t>Barcelona</a:t>
              </a:r>
              <a:endParaRPr lang="es-ES" sz="1600" i="1" dirty="0">
                <a:solidFill>
                  <a:srgbClr val="1F497D"/>
                </a:solidFill>
                <a:latin typeface="Book Antiqua"/>
                <a:cs typeface="Book Antiqu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2820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9206</TotalTime>
  <Words>1072</Words>
  <Application>Microsoft Macintosh PowerPoint</Application>
  <PresentationFormat>Presentación en pantalla (4:3)</PresentationFormat>
  <Paragraphs>274</Paragraphs>
  <Slides>25</Slides>
  <Notes>2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25</vt:i4>
      </vt:variant>
    </vt:vector>
  </HeadingPairs>
  <TitlesOfParts>
    <vt:vector size="28" baseType="lpstr">
      <vt:lpstr>Tema de Office</vt:lpstr>
      <vt:lpstr>EcuaciÛn</vt:lpstr>
      <vt:lpstr>Documento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William</dc:creator>
  <cp:lastModifiedBy>William</cp:lastModifiedBy>
  <cp:revision>394</cp:revision>
  <dcterms:created xsi:type="dcterms:W3CDTF">2019-06-13T14:31:28Z</dcterms:created>
  <dcterms:modified xsi:type="dcterms:W3CDTF">2019-08-22T12:04:54Z</dcterms:modified>
</cp:coreProperties>
</file>