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xlsm" ContentType="application/vnd.ms-excel.sheet.macroEnabled.12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505" r:id="rId3"/>
    <p:sldId id="537" r:id="rId4"/>
    <p:sldId id="453" r:id="rId5"/>
    <p:sldId id="471" r:id="rId6"/>
    <p:sldId id="528" r:id="rId7"/>
    <p:sldId id="517" r:id="rId8"/>
    <p:sldId id="484" r:id="rId9"/>
    <p:sldId id="472" r:id="rId10"/>
    <p:sldId id="529" r:id="rId11"/>
    <p:sldId id="521" r:id="rId12"/>
    <p:sldId id="476" r:id="rId13"/>
    <p:sldId id="526" r:id="rId14"/>
    <p:sldId id="508" r:id="rId15"/>
    <p:sldId id="535" r:id="rId16"/>
    <p:sldId id="513" r:id="rId17"/>
    <p:sldId id="514" r:id="rId18"/>
    <p:sldId id="509" r:id="rId19"/>
    <p:sldId id="540" r:id="rId20"/>
    <p:sldId id="541" r:id="rId21"/>
    <p:sldId id="510" r:id="rId22"/>
    <p:sldId id="515" r:id="rId23"/>
    <p:sldId id="538" r:id="rId24"/>
    <p:sldId id="511" r:id="rId25"/>
    <p:sldId id="525" r:id="rId26"/>
    <p:sldId id="366" r:id="rId27"/>
    <p:sldId id="531" r:id="rId28"/>
    <p:sldId id="373" r:id="rId29"/>
    <p:sldId id="534" r:id="rId30"/>
    <p:sldId id="473" r:id="rId31"/>
    <p:sldId id="516" r:id="rId32"/>
    <p:sldId id="530" r:id="rId33"/>
    <p:sldId id="527" r:id="rId34"/>
    <p:sldId id="522" r:id="rId35"/>
    <p:sldId id="350" r:id="rId36"/>
    <p:sldId id="355" r:id="rId37"/>
    <p:sldId id="353" r:id="rId38"/>
    <p:sldId id="482" r:id="rId39"/>
    <p:sldId id="362" r:id="rId40"/>
    <p:sldId id="477" r:id="rId41"/>
    <p:sldId id="47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A"/>
    <a:srgbClr val="FD6666"/>
    <a:srgbClr val="FEC22C"/>
    <a:srgbClr val="6EB589"/>
    <a:srgbClr val="40B247"/>
    <a:srgbClr val="20FFFF"/>
    <a:srgbClr val="C000C0"/>
    <a:srgbClr val="FF00FF"/>
    <a:srgbClr val="1CB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614" autoAdjust="0"/>
    <p:restoredTop sz="97417" autoAdjust="0"/>
  </p:normalViewPr>
  <p:slideViewPr>
    <p:cSldViewPr snapToGrid="0" snapToObjects="1">
      <p:cViewPr>
        <p:scale>
          <a:sx n="99" d="100"/>
          <a:sy n="99" d="100"/>
        </p:scale>
        <p:origin x="-2144" y="24"/>
      </p:cViewPr>
      <p:guideLst>
        <p:guide orient="horz" pos="4319"/>
        <p:guide pos="57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sikm:lab:SAMPL6-project:experimental-HT-logD-data:HTS_logD_solb_data_from_3_days:UPLC7_HT_logD_Mehtap_02_15_18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sikm:lab:SAMPL6-repos:sampl6-physicochemical-properties:analysis_of_pKa_predictions:20181107_match_submissions_by_methods:SAMPL6_user_map_pKa_matching_method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std_curve</a:t>
            </a:r>
          </a:p>
        </c:rich>
      </c:tx>
      <c:layout>
        <c:manualLayout>
          <c:xMode val="edge"/>
          <c:yMode val="edge"/>
          <c:x val="0.397164530904225"/>
          <c:y val="0.0398406842501331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87664488747417"/>
          <c:y val="0.155012022098636"/>
          <c:w val="0.631581652539288"/>
          <c:h val="0.66535263040368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0.240508455134001"/>
                  <c:y val="0.474017659193419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xVal>
            <c:numRef>
              <c:f>Sheet1!$J$3:$J$11</c:f>
              <c:numCache>
                <c:formatCode>0.00</c:formatCode>
                <c:ptCount val="9"/>
                <c:pt idx="0">
                  <c:v>0.769029915332794</c:v>
                </c:pt>
                <c:pt idx="1">
                  <c:v>0.428771376609802</c:v>
                </c:pt>
                <c:pt idx="2">
                  <c:v>0.711706638336182</c:v>
                </c:pt>
                <c:pt idx="3">
                  <c:v>0.88023591041565</c:v>
                </c:pt>
                <c:pt idx="4">
                  <c:v>0.888242185115814</c:v>
                </c:pt>
                <c:pt idx="5">
                  <c:v>0.495188772678375</c:v>
                </c:pt>
                <c:pt idx="6">
                  <c:v>0.541714310646057</c:v>
                </c:pt>
                <c:pt idx="7">
                  <c:v>0.707024514675141</c:v>
                </c:pt>
                <c:pt idx="8">
                  <c:v>0.935770452022553</c:v>
                </c:pt>
              </c:numCache>
            </c:numRef>
          </c:xVal>
          <c:yVal>
            <c:numRef>
              <c:f>Sheet1!$G$3:$G$11</c:f>
              <c:numCache>
                <c:formatCode>General</c:formatCode>
                <c:ptCount val="9"/>
                <c:pt idx="0">
                  <c:v>3.18</c:v>
                </c:pt>
                <c:pt idx="1">
                  <c:v>0.85</c:v>
                </c:pt>
                <c:pt idx="2">
                  <c:v>3.48</c:v>
                </c:pt>
                <c:pt idx="3">
                  <c:v>4.21</c:v>
                </c:pt>
                <c:pt idx="4">
                  <c:v>4.01</c:v>
                </c:pt>
                <c:pt idx="5">
                  <c:v>1.52</c:v>
                </c:pt>
                <c:pt idx="6">
                  <c:v>1.65</c:v>
                </c:pt>
                <c:pt idx="7">
                  <c:v>2.31</c:v>
                </c:pt>
                <c:pt idx="8">
                  <c:v>4.05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8225960"/>
        <c:axId val="-2118242520"/>
      </c:scatterChart>
      <c:valAx>
        <c:axId val="-2118225960"/>
        <c:scaling>
          <c:orientation val="minMax"/>
          <c:max val="1.1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RT</a:t>
                </a:r>
                <a:endParaRPr lang="en-US" dirty="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2118242520"/>
        <c:crosses val="autoZero"/>
        <c:crossBetween val="midCat"/>
        <c:majorUnit val="0.2"/>
      </c:valAx>
      <c:valAx>
        <c:axId val="-211824252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log D</a:t>
                </a:r>
              </a:p>
            </c:rich>
          </c:tx>
          <c:layout>
            <c:manualLayout>
              <c:xMode val="edge"/>
              <c:yMode val="edge"/>
              <c:x val="0.0"/>
              <c:y val="0.458167546094418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211822596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177751597338211"/>
                  <c:y val="-0.142948481536937"/>
                </c:manualLayout>
              </c:layout>
              <c:numFmt formatCode="General" sourceLinked="0"/>
            </c:trendlineLbl>
          </c:trendline>
          <c:xVal>
            <c:numRef>
              <c:f>[1]Summary!$K$5:$K$14</c:f>
              <c:numCache>
                <c:formatCode>#,##0.0</c:formatCode>
                <c:ptCount val="10"/>
                <c:pt idx="0">
                  <c:v>4.1</c:v>
                </c:pt>
                <c:pt idx="1">
                  <c:v>3.9</c:v>
                </c:pt>
                <c:pt idx="2">
                  <c:v>3.2</c:v>
                </c:pt>
                <c:pt idx="3">
                  <c:v>3.1</c:v>
                </c:pt>
                <c:pt idx="4">
                  <c:v>3.0</c:v>
                </c:pt>
                <c:pt idx="5">
                  <c:v>2.1</c:v>
                </c:pt>
                <c:pt idx="6">
                  <c:v>3.8</c:v>
                </c:pt>
                <c:pt idx="7">
                  <c:v>2.9</c:v>
                </c:pt>
                <c:pt idx="8">
                  <c:v>1.9</c:v>
                </c:pt>
                <c:pt idx="9">
                  <c:v>2.6</c:v>
                </c:pt>
              </c:numCache>
            </c:numRef>
          </c:xVal>
          <c:yVal>
            <c:numRef>
              <c:f>[1]Summary!$M$5:$M$14</c:f>
              <c:numCache>
                <c:formatCode>0.00</c:formatCode>
                <c:ptCount val="10"/>
                <c:pt idx="0">
                  <c:v>2.98</c:v>
                </c:pt>
                <c:pt idx="1">
                  <c:v>2.52</c:v>
                </c:pt>
                <c:pt idx="2">
                  <c:v>1.98</c:v>
                </c:pt>
                <c:pt idx="3">
                  <c:v>2.17</c:v>
                </c:pt>
                <c:pt idx="4">
                  <c:v>2.01</c:v>
                </c:pt>
                <c:pt idx="5">
                  <c:v>1.24</c:v>
                </c:pt>
                <c:pt idx="6">
                  <c:v>2.67</c:v>
                </c:pt>
                <c:pt idx="7">
                  <c:v>2.25</c:v>
                </c:pt>
                <c:pt idx="8">
                  <c:v>1.35</c:v>
                </c:pt>
                <c:pt idx="9">
                  <c:v>1.72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Lit>
              <c:formatCode>General</c:formatCode>
              <c:ptCount val="2"/>
              <c:pt idx="0">
                <c:v>0.0</c:v>
              </c:pt>
              <c:pt idx="1">
                <c:v>5.0</c:v>
              </c:pt>
            </c:numLit>
          </c:xVal>
          <c:yVal>
            <c:numLit>
              <c:formatCode>General</c:formatCode>
              <c:ptCount val="2"/>
              <c:pt idx="0">
                <c:v>0.0</c:v>
              </c:pt>
              <c:pt idx="1">
                <c:v>5.0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8717800"/>
        <c:axId val="-2118724072"/>
      </c:scatterChart>
      <c:valAx>
        <c:axId val="-2118717800"/>
        <c:scaling>
          <c:orientation val="minMax"/>
          <c:max val="4.5"/>
          <c:min val="1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Sirius log P o/w</a:t>
                </a:r>
              </a:p>
            </c:rich>
          </c:tx>
          <c:layout/>
          <c:overlay val="0"/>
        </c:title>
        <c:numFmt formatCode="#,##0.0" sourceLinked="1"/>
        <c:majorTickMark val="out"/>
        <c:minorTickMark val="none"/>
        <c:tickLblPos val="nextTo"/>
        <c:crossAx val="-2118724072"/>
        <c:crosses val="autoZero"/>
        <c:crossBetween val="midCat"/>
      </c:valAx>
      <c:valAx>
        <c:axId val="-2118724072"/>
        <c:scaling>
          <c:orientation val="minMax"/>
          <c:max val="4.5"/>
          <c:min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HPLC log P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-21187178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F7CBE5-82AE-AF43-8D05-E1F83274F020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D521F5-3210-4A44-9D68-4CE215AF06F5}">
      <dgm:prSet custT="1"/>
      <dgm:spPr/>
      <dgm:t>
        <a:bodyPr/>
        <a:lstStyle/>
        <a:p>
          <a:pPr rtl="0"/>
          <a:r>
            <a:rPr lang="en-US" sz="1300" dirty="0" smtClean="0">
              <a:latin typeface="Helvetica"/>
              <a:cs typeface="Helvetica"/>
            </a:rPr>
            <a:t>1. Design of a blind prediction challenge that isolates </a:t>
          </a:r>
          <a:r>
            <a:rPr lang="en-US" sz="1300" dirty="0" smtClean="0">
              <a:latin typeface="Helvetica"/>
              <a:cs typeface="Helvetica"/>
            </a:rPr>
            <a:t>problems</a:t>
          </a:r>
          <a:endParaRPr lang="en-US" sz="1300" dirty="0">
            <a:latin typeface="Helvetica"/>
            <a:cs typeface="Helvetica"/>
          </a:endParaRPr>
        </a:p>
      </dgm:t>
    </dgm:pt>
    <dgm:pt modelId="{730B192E-DC1D-4147-A2CF-BA0027DA1816}" type="parTrans" cxnId="{3CC6FAC0-967A-0A40-913E-6085EF6CDE9B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5A887F33-E098-F941-9F20-97A854734949}" type="sibTrans" cxnId="{3CC6FAC0-967A-0A40-913E-6085EF6CDE9B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190BC3FA-D195-7B43-9A46-70754C2CDBC9}">
      <dgm:prSet custT="1"/>
      <dgm:spPr/>
      <dgm:t>
        <a:bodyPr/>
        <a:lstStyle/>
        <a:p>
          <a:pPr rtl="0"/>
          <a:r>
            <a:rPr lang="en-US" sz="1300" dirty="0" smtClean="0">
              <a:latin typeface="Helvetica"/>
              <a:cs typeface="Helvetica"/>
            </a:rPr>
            <a:t>2. Experimental data collection. </a:t>
          </a:r>
          <a:r>
            <a:rPr lang="en-US" sz="1300" dirty="0" smtClean="0">
              <a:latin typeface="Helvetica"/>
              <a:cs typeface="Helvetica"/>
            </a:rPr>
            <a:t>Data kept </a:t>
          </a:r>
          <a:r>
            <a:rPr lang="en-US" sz="1300" dirty="0" smtClean="0">
              <a:latin typeface="Helvetica"/>
              <a:cs typeface="Helvetica"/>
            </a:rPr>
            <a:t>blind </a:t>
          </a:r>
          <a:r>
            <a:rPr lang="en-US" sz="1300" dirty="0" smtClean="0">
              <a:latin typeface="Helvetica"/>
              <a:cs typeface="Helvetica"/>
            </a:rPr>
            <a:t>until the end of challenge.</a:t>
          </a:r>
          <a:endParaRPr lang="en-US" sz="1300" dirty="0">
            <a:latin typeface="Helvetica"/>
            <a:cs typeface="Helvetica"/>
          </a:endParaRPr>
        </a:p>
      </dgm:t>
    </dgm:pt>
    <dgm:pt modelId="{C5E4508A-379B-2149-B26B-6E6A22A3DF4A}" type="parTrans" cxnId="{1D779C71-F14C-D643-B956-04D1D0FC530C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3A308341-05BA-D343-A93D-09D1410202F9}" type="sibTrans" cxnId="{1D779C71-F14C-D643-B956-04D1D0FC530C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C630F405-52DF-DD41-8068-EA35FF3D54C6}">
      <dgm:prSet custT="1"/>
      <dgm:spPr/>
      <dgm:t>
        <a:bodyPr/>
        <a:lstStyle/>
        <a:p>
          <a:pPr rtl="0"/>
          <a:r>
            <a:rPr lang="en-US" sz="1300" dirty="0" smtClean="0">
              <a:latin typeface="Helvetica"/>
              <a:cs typeface="Helvetica"/>
            </a:rPr>
            <a:t>3. Challenge announcement and publication of challenge instructions</a:t>
          </a:r>
          <a:endParaRPr lang="en-US" sz="1300" dirty="0">
            <a:latin typeface="Helvetica"/>
            <a:cs typeface="Helvetica"/>
          </a:endParaRPr>
        </a:p>
      </dgm:t>
    </dgm:pt>
    <dgm:pt modelId="{AC4BCB18-2520-264C-9DA7-2070512FE185}" type="parTrans" cxnId="{3AE9B9F2-23D0-3241-8D16-246B94506533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C8D55D4D-B3E5-EE44-BD88-056D28B1C423}" type="sibTrans" cxnId="{3AE9B9F2-23D0-3241-8D16-246B94506533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182CA60D-5A2E-9647-933A-E4990534C72F}">
      <dgm:prSet custT="1"/>
      <dgm:spPr/>
      <dgm:t>
        <a:bodyPr/>
        <a:lstStyle/>
        <a:p>
          <a:pPr rtl="0"/>
          <a:r>
            <a:rPr lang="en-US" sz="1300" dirty="0" smtClean="0">
              <a:latin typeface="Helvetica"/>
              <a:cs typeface="Helvetica"/>
            </a:rPr>
            <a:t>4. 3-4 months allowed for blind predictions and collecting submissions</a:t>
          </a:r>
          <a:endParaRPr lang="en-US" sz="1300" dirty="0">
            <a:latin typeface="Helvetica"/>
            <a:cs typeface="Helvetica"/>
          </a:endParaRPr>
        </a:p>
      </dgm:t>
    </dgm:pt>
    <dgm:pt modelId="{1E76BA28-E4E9-4648-BA10-C7CEEF993AEC}" type="parTrans" cxnId="{E9DA269C-BE69-A741-A4D7-9B3E40523C2D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E207EC49-E839-0749-95AC-76756FD0C893}" type="sibTrans" cxnId="{E9DA269C-BE69-A741-A4D7-9B3E40523C2D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73EB0B99-070A-DB47-ADB6-4E380A9DA465}">
      <dgm:prSet custT="1"/>
      <dgm:spPr/>
      <dgm:t>
        <a:bodyPr/>
        <a:lstStyle/>
        <a:p>
          <a:pPr rtl="0"/>
          <a:r>
            <a:rPr lang="en-US" sz="1300" dirty="0" smtClean="0">
              <a:latin typeface="Helvetica"/>
              <a:cs typeface="Helvetica"/>
            </a:rPr>
            <a:t>5. Public release of experimental data and performance evaluation of blind predictions</a:t>
          </a:r>
          <a:endParaRPr lang="en-US" sz="1300" dirty="0">
            <a:latin typeface="Helvetica"/>
            <a:cs typeface="Helvetica"/>
          </a:endParaRPr>
        </a:p>
      </dgm:t>
    </dgm:pt>
    <dgm:pt modelId="{F7535934-5B78-3648-913A-B030D425B0F2}" type="parTrans" cxnId="{0702B7AA-F8E6-D54B-B428-AA4DAB1042B1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35B148F2-C2F6-D44A-A083-25D5A4A41CBE}" type="sibTrans" cxnId="{0702B7AA-F8E6-D54B-B428-AA4DAB1042B1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6D5C2431-85D5-254F-A103-79424C506705}">
      <dgm:prSet custT="1"/>
      <dgm:spPr/>
      <dgm:t>
        <a:bodyPr/>
        <a:lstStyle/>
        <a:p>
          <a:pPr rtl="0"/>
          <a:r>
            <a:rPr lang="en-US" sz="1300" dirty="0" smtClean="0">
              <a:latin typeface="Helvetica"/>
              <a:cs typeface="Helvetica"/>
            </a:rPr>
            <a:t>7. Organizing a workshop to discuss results</a:t>
          </a:r>
          <a:endParaRPr lang="en-US" sz="1300" dirty="0">
            <a:latin typeface="Helvetica"/>
            <a:cs typeface="Helvetica"/>
          </a:endParaRPr>
        </a:p>
      </dgm:t>
    </dgm:pt>
    <dgm:pt modelId="{3AA5E099-549F-0949-B809-56D054091286}" type="parTrans" cxnId="{94B77A82-A645-5342-A57C-F4473C10D566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1CD5C327-FD1E-724D-BB65-1D12E32D9AEE}" type="sibTrans" cxnId="{94B77A82-A645-5342-A57C-F4473C10D566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B9842F64-0000-B24D-9728-C59BFFBCB6C1}">
      <dgm:prSet custT="1"/>
      <dgm:spPr/>
      <dgm:t>
        <a:bodyPr/>
        <a:lstStyle/>
        <a:p>
          <a:pPr rtl="0"/>
          <a:r>
            <a:rPr lang="en-US" sz="1300" dirty="0" smtClean="0">
              <a:latin typeface="Helvetica"/>
              <a:cs typeface="Helvetica"/>
            </a:rPr>
            <a:t>10. Publications gathered in special issue of a journal</a:t>
          </a:r>
          <a:endParaRPr lang="en-US" sz="1300" dirty="0">
            <a:latin typeface="Helvetica"/>
            <a:cs typeface="Helvetica"/>
          </a:endParaRPr>
        </a:p>
      </dgm:t>
    </dgm:pt>
    <dgm:pt modelId="{3F91DC81-0864-C04A-BEA2-B3EE58E68B8F}" type="parTrans" cxnId="{07664CA5-44FD-1F46-9CFA-2AB1C2FDA681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56F46EE6-94C1-DA48-B2F9-71F2B78DA8D8}" type="sibTrans" cxnId="{07664CA5-44FD-1F46-9CFA-2AB1C2FDA681}">
      <dgm:prSet/>
      <dgm:spPr/>
      <dgm:t>
        <a:bodyPr/>
        <a:lstStyle/>
        <a:p>
          <a:endParaRPr lang="en-US" sz="1300">
            <a:latin typeface="Helvetica"/>
            <a:cs typeface="Helvetica"/>
          </a:endParaRPr>
        </a:p>
      </dgm:t>
    </dgm:pt>
    <dgm:pt modelId="{6915A394-82B9-7146-9EC2-BF8C202E22FD}" type="pres">
      <dgm:prSet presAssocID="{75F7CBE5-82AE-AF43-8D05-E1F83274F02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D701CA0-42DB-9146-8B4A-59DB528FD864}" type="pres">
      <dgm:prSet presAssocID="{75F7CBE5-82AE-AF43-8D05-E1F83274F020}" presName="Name1" presStyleCnt="0"/>
      <dgm:spPr/>
    </dgm:pt>
    <dgm:pt modelId="{58899F41-B10A-AF4D-84F5-39B919589CF3}" type="pres">
      <dgm:prSet presAssocID="{75F7CBE5-82AE-AF43-8D05-E1F83274F020}" presName="cycle" presStyleCnt="0"/>
      <dgm:spPr/>
    </dgm:pt>
    <dgm:pt modelId="{6B66B843-7AD1-3B4F-89A3-E0259650105B}" type="pres">
      <dgm:prSet presAssocID="{75F7CBE5-82AE-AF43-8D05-E1F83274F020}" presName="srcNode" presStyleLbl="node1" presStyleIdx="0" presStyleCnt="7"/>
      <dgm:spPr/>
    </dgm:pt>
    <dgm:pt modelId="{AA82862D-FB5F-A747-AB7F-7AE7A7EEAB3F}" type="pres">
      <dgm:prSet presAssocID="{75F7CBE5-82AE-AF43-8D05-E1F83274F020}" presName="conn" presStyleLbl="parChTrans1D2" presStyleIdx="0" presStyleCnt="1"/>
      <dgm:spPr/>
      <dgm:t>
        <a:bodyPr/>
        <a:lstStyle/>
        <a:p>
          <a:endParaRPr lang="en-US"/>
        </a:p>
      </dgm:t>
    </dgm:pt>
    <dgm:pt modelId="{1C3B6F4E-8C3B-E345-B5C0-17F21243CA4C}" type="pres">
      <dgm:prSet presAssocID="{75F7CBE5-82AE-AF43-8D05-E1F83274F020}" presName="extraNode" presStyleLbl="node1" presStyleIdx="0" presStyleCnt="7"/>
      <dgm:spPr/>
    </dgm:pt>
    <dgm:pt modelId="{4BABDDA7-C6DC-1D43-9419-9A34AAB19D71}" type="pres">
      <dgm:prSet presAssocID="{75F7CBE5-82AE-AF43-8D05-E1F83274F020}" presName="dstNode" presStyleLbl="node1" presStyleIdx="0" presStyleCnt="7"/>
      <dgm:spPr/>
    </dgm:pt>
    <dgm:pt modelId="{A9279754-B4BB-2541-9F34-29BE6FD427AC}" type="pres">
      <dgm:prSet presAssocID="{2ED521F5-3210-4A44-9D68-4CE215AF06F5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532D5-2082-D54F-8ECE-200C36FAB833}" type="pres">
      <dgm:prSet presAssocID="{2ED521F5-3210-4A44-9D68-4CE215AF06F5}" presName="accent_1" presStyleCnt="0"/>
      <dgm:spPr/>
    </dgm:pt>
    <dgm:pt modelId="{E882C3F0-85F5-364E-9044-DB3D25A680F1}" type="pres">
      <dgm:prSet presAssocID="{2ED521F5-3210-4A44-9D68-4CE215AF06F5}" presName="accentRepeatNode" presStyleLbl="solidFgAcc1" presStyleIdx="0" presStyleCnt="7"/>
      <dgm:spPr/>
    </dgm:pt>
    <dgm:pt modelId="{FDEBDDF5-8877-9041-8FCD-9710F12CDAB8}" type="pres">
      <dgm:prSet presAssocID="{190BC3FA-D195-7B43-9A46-70754C2CDBC9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C44BC-E100-3F45-9275-6EEB5793FD1C}" type="pres">
      <dgm:prSet presAssocID="{190BC3FA-D195-7B43-9A46-70754C2CDBC9}" presName="accent_2" presStyleCnt="0"/>
      <dgm:spPr/>
    </dgm:pt>
    <dgm:pt modelId="{7A4AF64C-637D-6243-8D5B-07F148600F87}" type="pres">
      <dgm:prSet presAssocID="{190BC3FA-D195-7B43-9A46-70754C2CDBC9}" presName="accentRepeatNode" presStyleLbl="solidFgAcc1" presStyleIdx="1" presStyleCnt="7"/>
      <dgm:spPr/>
    </dgm:pt>
    <dgm:pt modelId="{77F6AAAB-3ED8-BF43-8A14-A89B47D2439C}" type="pres">
      <dgm:prSet presAssocID="{C630F405-52DF-DD41-8068-EA35FF3D54C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3E86D-28B3-A64D-97A2-ABC9A973A54C}" type="pres">
      <dgm:prSet presAssocID="{C630F405-52DF-DD41-8068-EA35FF3D54C6}" presName="accent_3" presStyleCnt="0"/>
      <dgm:spPr/>
    </dgm:pt>
    <dgm:pt modelId="{55CDB511-3188-4547-8849-EDBAA74E950C}" type="pres">
      <dgm:prSet presAssocID="{C630F405-52DF-DD41-8068-EA35FF3D54C6}" presName="accentRepeatNode" presStyleLbl="solidFgAcc1" presStyleIdx="2" presStyleCnt="7"/>
      <dgm:spPr/>
    </dgm:pt>
    <dgm:pt modelId="{02277812-6882-5F43-825A-11A7A671558C}" type="pres">
      <dgm:prSet presAssocID="{182CA60D-5A2E-9647-933A-E4990534C72F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84AF6-8191-684A-BC38-C83E9763D426}" type="pres">
      <dgm:prSet presAssocID="{182CA60D-5A2E-9647-933A-E4990534C72F}" presName="accent_4" presStyleCnt="0"/>
      <dgm:spPr/>
    </dgm:pt>
    <dgm:pt modelId="{8E3C861A-39A9-1645-B1C3-D8255C2086D6}" type="pres">
      <dgm:prSet presAssocID="{182CA60D-5A2E-9647-933A-E4990534C72F}" presName="accentRepeatNode" presStyleLbl="solidFgAcc1" presStyleIdx="3" presStyleCnt="7"/>
      <dgm:spPr/>
    </dgm:pt>
    <dgm:pt modelId="{5AEE8A24-D48D-9D43-BA28-BE740C4F2FCC}" type="pres">
      <dgm:prSet presAssocID="{73EB0B99-070A-DB47-ADB6-4E380A9DA46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84C4D-3ECF-A049-8529-531D9E620D8B}" type="pres">
      <dgm:prSet presAssocID="{73EB0B99-070A-DB47-ADB6-4E380A9DA465}" presName="accent_5" presStyleCnt="0"/>
      <dgm:spPr/>
    </dgm:pt>
    <dgm:pt modelId="{50D3D254-A5AA-5149-8503-5554A15AA761}" type="pres">
      <dgm:prSet presAssocID="{73EB0B99-070A-DB47-ADB6-4E380A9DA465}" presName="accentRepeatNode" presStyleLbl="solidFgAcc1" presStyleIdx="4" presStyleCnt="7"/>
      <dgm:spPr/>
    </dgm:pt>
    <dgm:pt modelId="{75353DE0-F311-A34E-9869-FC27ED0CBA30}" type="pres">
      <dgm:prSet presAssocID="{6D5C2431-85D5-254F-A103-79424C50670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B7732-F9D3-F54F-8F6F-56FA06F3F552}" type="pres">
      <dgm:prSet presAssocID="{6D5C2431-85D5-254F-A103-79424C506705}" presName="accent_6" presStyleCnt="0"/>
      <dgm:spPr/>
    </dgm:pt>
    <dgm:pt modelId="{3582FDCE-1766-9D4C-945B-F5E9832C2F99}" type="pres">
      <dgm:prSet presAssocID="{6D5C2431-85D5-254F-A103-79424C506705}" presName="accentRepeatNode" presStyleLbl="solidFgAcc1" presStyleIdx="5" presStyleCnt="7"/>
      <dgm:spPr/>
    </dgm:pt>
    <dgm:pt modelId="{075EB80D-EAA6-B641-BB1D-45B2016ADF22}" type="pres">
      <dgm:prSet presAssocID="{B9842F64-0000-B24D-9728-C59BFFBCB6C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FBF49-3C55-7B4F-A1DC-DF233DD32140}" type="pres">
      <dgm:prSet presAssocID="{B9842F64-0000-B24D-9728-C59BFFBCB6C1}" presName="accent_7" presStyleCnt="0"/>
      <dgm:spPr/>
    </dgm:pt>
    <dgm:pt modelId="{4D7DC31A-EE64-0744-B223-E0A642D32255}" type="pres">
      <dgm:prSet presAssocID="{B9842F64-0000-B24D-9728-C59BFFBCB6C1}" presName="accentRepeatNode" presStyleLbl="solidFgAcc1" presStyleIdx="6" presStyleCnt="7"/>
      <dgm:spPr/>
    </dgm:pt>
  </dgm:ptLst>
  <dgm:cxnLst>
    <dgm:cxn modelId="{3AE9B9F2-23D0-3241-8D16-246B94506533}" srcId="{75F7CBE5-82AE-AF43-8D05-E1F83274F020}" destId="{C630F405-52DF-DD41-8068-EA35FF3D54C6}" srcOrd="2" destOrd="0" parTransId="{AC4BCB18-2520-264C-9DA7-2070512FE185}" sibTransId="{C8D55D4D-B3E5-EE44-BD88-056D28B1C423}"/>
    <dgm:cxn modelId="{E9DA269C-BE69-A741-A4D7-9B3E40523C2D}" srcId="{75F7CBE5-82AE-AF43-8D05-E1F83274F020}" destId="{182CA60D-5A2E-9647-933A-E4990534C72F}" srcOrd="3" destOrd="0" parTransId="{1E76BA28-E4E9-4648-BA10-C7CEEF993AEC}" sibTransId="{E207EC49-E839-0749-95AC-76756FD0C893}"/>
    <dgm:cxn modelId="{94B77A82-A645-5342-A57C-F4473C10D566}" srcId="{75F7CBE5-82AE-AF43-8D05-E1F83274F020}" destId="{6D5C2431-85D5-254F-A103-79424C506705}" srcOrd="5" destOrd="0" parTransId="{3AA5E099-549F-0949-B809-56D054091286}" sibTransId="{1CD5C327-FD1E-724D-BB65-1D12E32D9AEE}"/>
    <dgm:cxn modelId="{3A59AE8B-6790-8E4F-954A-E264D36AC41F}" type="presOf" srcId="{75F7CBE5-82AE-AF43-8D05-E1F83274F020}" destId="{6915A394-82B9-7146-9EC2-BF8C202E22FD}" srcOrd="0" destOrd="0" presId="urn:microsoft.com/office/officeart/2008/layout/VerticalCurvedList"/>
    <dgm:cxn modelId="{46E9A379-E690-D24E-85ED-50667C1971E6}" type="presOf" srcId="{C630F405-52DF-DD41-8068-EA35FF3D54C6}" destId="{77F6AAAB-3ED8-BF43-8A14-A89B47D2439C}" srcOrd="0" destOrd="0" presId="urn:microsoft.com/office/officeart/2008/layout/VerticalCurvedList"/>
    <dgm:cxn modelId="{0702B7AA-F8E6-D54B-B428-AA4DAB1042B1}" srcId="{75F7CBE5-82AE-AF43-8D05-E1F83274F020}" destId="{73EB0B99-070A-DB47-ADB6-4E380A9DA465}" srcOrd="4" destOrd="0" parTransId="{F7535934-5B78-3648-913A-B030D425B0F2}" sibTransId="{35B148F2-C2F6-D44A-A083-25D5A4A41CBE}"/>
    <dgm:cxn modelId="{3660AB94-99F0-874A-9010-318CD833C7AB}" type="presOf" srcId="{5A887F33-E098-F941-9F20-97A854734949}" destId="{AA82862D-FB5F-A747-AB7F-7AE7A7EEAB3F}" srcOrd="0" destOrd="0" presId="urn:microsoft.com/office/officeart/2008/layout/VerticalCurvedList"/>
    <dgm:cxn modelId="{FEA06E2B-0320-3D4F-8481-B2A0B5180117}" type="presOf" srcId="{2ED521F5-3210-4A44-9D68-4CE215AF06F5}" destId="{A9279754-B4BB-2541-9F34-29BE6FD427AC}" srcOrd="0" destOrd="0" presId="urn:microsoft.com/office/officeart/2008/layout/VerticalCurvedList"/>
    <dgm:cxn modelId="{E0B0A40C-CAF1-6842-A611-63459FC7B7DF}" type="presOf" srcId="{B9842F64-0000-B24D-9728-C59BFFBCB6C1}" destId="{075EB80D-EAA6-B641-BB1D-45B2016ADF22}" srcOrd="0" destOrd="0" presId="urn:microsoft.com/office/officeart/2008/layout/VerticalCurvedList"/>
    <dgm:cxn modelId="{07664CA5-44FD-1F46-9CFA-2AB1C2FDA681}" srcId="{75F7CBE5-82AE-AF43-8D05-E1F83274F020}" destId="{B9842F64-0000-B24D-9728-C59BFFBCB6C1}" srcOrd="6" destOrd="0" parTransId="{3F91DC81-0864-C04A-BEA2-B3EE58E68B8F}" sibTransId="{56F46EE6-94C1-DA48-B2F9-71F2B78DA8D8}"/>
    <dgm:cxn modelId="{207EDB26-1BB8-4C46-9D80-173224F93B6A}" type="presOf" srcId="{6D5C2431-85D5-254F-A103-79424C506705}" destId="{75353DE0-F311-A34E-9869-FC27ED0CBA30}" srcOrd="0" destOrd="0" presId="urn:microsoft.com/office/officeart/2008/layout/VerticalCurvedList"/>
    <dgm:cxn modelId="{C5DA347B-715C-4545-882D-AE42126C6262}" type="presOf" srcId="{190BC3FA-D195-7B43-9A46-70754C2CDBC9}" destId="{FDEBDDF5-8877-9041-8FCD-9710F12CDAB8}" srcOrd="0" destOrd="0" presId="urn:microsoft.com/office/officeart/2008/layout/VerticalCurvedList"/>
    <dgm:cxn modelId="{6507A6B8-0E24-7543-8B9C-9D843BDC39E3}" type="presOf" srcId="{73EB0B99-070A-DB47-ADB6-4E380A9DA465}" destId="{5AEE8A24-D48D-9D43-BA28-BE740C4F2FCC}" srcOrd="0" destOrd="0" presId="urn:microsoft.com/office/officeart/2008/layout/VerticalCurvedList"/>
    <dgm:cxn modelId="{70D97E6A-7644-004E-8520-104196536579}" type="presOf" srcId="{182CA60D-5A2E-9647-933A-E4990534C72F}" destId="{02277812-6882-5F43-825A-11A7A671558C}" srcOrd="0" destOrd="0" presId="urn:microsoft.com/office/officeart/2008/layout/VerticalCurvedList"/>
    <dgm:cxn modelId="{1D779C71-F14C-D643-B956-04D1D0FC530C}" srcId="{75F7CBE5-82AE-AF43-8D05-E1F83274F020}" destId="{190BC3FA-D195-7B43-9A46-70754C2CDBC9}" srcOrd="1" destOrd="0" parTransId="{C5E4508A-379B-2149-B26B-6E6A22A3DF4A}" sibTransId="{3A308341-05BA-D343-A93D-09D1410202F9}"/>
    <dgm:cxn modelId="{3CC6FAC0-967A-0A40-913E-6085EF6CDE9B}" srcId="{75F7CBE5-82AE-AF43-8D05-E1F83274F020}" destId="{2ED521F5-3210-4A44-9D68-4CE215AF06F5}" srcOrd="0" destOrd="0" parTransId="{730B192E-DC1D-4147-A2CF-BA0027DA1816}" sibTransId="{5A887F33-E098-F941-9F20-97A854734949}"/>
    <dgm:cxn modelId="{3013C3C8-0190-094E-9021-01F35B2E9B6E}" type="presParOf" srcId="{6915A394-82B9-7146-9EC2-BF8C202E22FD}" destId="{9D701CA0-42DB-9146-8B4A-59DB528FD864}" srcOrd="0" destOrd="0" presId="urn:microsoft.com/office/officeart/2008/layout/VerticalCurvedList"/>
    <dgm:cxn modelId="{D14C2823-68D9-B341-9D79-800E1D298A86}" type="presParOf" srcId="{9D701CA0-42DB-9146-8B4A-59DB528FD864}" destId="{58899F41-B10A-AF4D-84F5-39B919589CF3}" srcOrd="0" destOrd="0" presId="urn:microsoft.com/office/officeart/2008/layout/VerticalCurvedList"/>
    <dgm:cxn modelId="{BAD61FA8-4EEB-B140-9586-C1B6A16DE51A}" type="presParOf" srcId="{58899F41-B10A-AF4D-84F5-39B919589CF3}" destId="{6B66B843-7AD1-3B4F-89A3-E0259650105B}" srcOrd="0" destOrd="0" presId="urn:microsoft.com/office/officeart/2008/layout/VerticalCurvedList"/>
    <dgm:cxn modelId="{C8D9DE15-0087-BC41-9DDA-43DFE5D516C2}" type="presParOf" srcId="{58899F41-B10A-AF4D-84F5-39B919589CF3}" destId="{AA82862D-FB5F-A747-AB7F-7AE7A7EEAB3F}" srcOrd="1" destOrd="0" presId="urn:microsoft.com/office/officeart/2008/layout/VerticalCurvedList"/>
    <dgm:cxn modelId="{8106FA97-B215-FD44-BCC8-CA96594F7D57}" type="presParOf" srcId="{58899F41-B10A-AF4D-84F5-39B919589CF3}" destId="{1C3B6F4E-8C3B-E345-B5C0-17F21243CA4C}" srcOrd="2" destOrd="0" presId="urn:microsoft.com/office/officeart/2008/layout/VerticalCurvedList"/>
    <dgm:cxn modelId="{C4C10332-33AA-6A4F-A2DF-10232213A4B7}" type="presParOf" srcId="{58899F41-B10A-AF4D-84F5-39B919589CF3}" destId="{4BABDDA7-C6DC-1D43-9419-9A34AAB19D71}" srcOrd="3" destOrd="0" presId="urn:microsoft.com/office/officeart/2008/layout/VerticalCurvedList"/>
    <dgm:cxn modelId="{ACF4C88D-022A-4B44-8B15-21645D88569F}" type="presParOf" srcId="{9D701CA0-42DB-9146-8B4A-59DB528FD864}" destId="{A9279754-B4BB-2541-9F34-29BE6FD427AC}" srcOrd="1" destOrd="0" presId="urn:microsoft.com/office/officeart/2008/layout/VerticalCurvedList"/>
    <dgm:cxn modelId="{6257A19D-EFB9-3747-B495-CF63395275B7}" type="presParOf" srcId="{9D701CA0-42DB-9146-8B4A-59DB528FD864}" destId="{939532D5-2082-D54F-8ECE-200C36FAB833}" srcOrd="2" destOrd="0" presId="urn:microsoft.com/office/officeart/2008/layout/VerticalCurvedList"/>
    <dgm:cxn modelId="{074F3F35-4D1D-5646-B23C-210F40535FF9}" type="presParOf" srcId="{939532D5-2082-D54F-8ECE-200C36FAB833}" destId="{E882C3F0-85F5-364E-9044-DB3D25A680F1}" srcOrd="0" destOrd="0" presId="urn:microsoft.com/office/officeart/2008/layout/VerticalCurvedList"/>
    <dgm:cxn modelId="{BFFF4727-5B2A-4748-A7F3-C5663D2BEA39}" type="presParOf" srcId="{9D701CA0-42DB-9146-8B4A-59DB528FD864}" destId="{FDEBDDF5-8877-9041-8FCD-9710F12CDAB8}" srcOrd="3" destOrd="0" presId="urn:microsoft.com/office/officeart/2008/layout/VerticalCurvedList"/>
    <dgm:cxn modelId="{E4E56CEB-533A-B842-9D0A-66D460BC4B4C}" type="presParOf" srcId="{9D701CA0-42DB-9146-8B4A-59DB528FD864}" destId="{28BC44BC-E100-3F45-9275-6EEB5793FD1C}" srcOrd="4" destOrd="0" presId="urn:microsoft.com/office/officeart/2008/layout/VerticalCurvedList"/>
    <dgm:cxn modelId="{A65449F5-E21D-7647-B04F-20A8DC08B203}" type="presParOf" srcId="{28BC44BC-E100-3F45-9275-6EEB5793FD1C}" destId="{7A4AF64C-637D-6243-8D5B-07F148600F87}" srcOrd="0" destOrd="0" presId="urn:microsoft.com/office/officeart/2008/layout/VerticalCurvedList"/>
    <dgm:cxn modelId="{2044F1D3-6884-F648-8BA7-9A8E39822998}" type="presParOf" srcId="{9D701CA0-42DB-9146-8B4A-59DB528FD864}" destId="{77F6AAAB-3ED8-BF43-8A14-A89B47D2439C}" srcOrd="5" destOrd="0" presId="urn:microsoft.com/office/officeart/2008/layout/VerticalCurvedList"/>
    <dgm:cxn modelId="{9226DE0F-89B8-EC4E-8F24-418CCB50C26F}" type="presParOf" srcId="{9D701CA0-42DB-9146-8B4A-59DB528FD864}" destId="{D363E86D-28B3-A64D-97A2-ABC9A973A54C}" srcOrd="6" destOrd="0" presId="urn:microsoft.com/office/officeart/2008/layout/VerticalCurvedList"/>
    <dgm:cxn modelId="{1B43143F-7F01-604D-896C-5C8BF8803464}" type="presParOf" srcId="{D363E86D-28B3-A64D-97A2-ABC9A973A54C}" destId="{55CDB511-3188-4547-8849-EDBAA74E950C}" srcOrd="0" destOrd="0" presId="urn:microsoft.com/office/officeart/2008/layout/VerticalCurvedList"/>
    <dgm:cxn modelId="{1D018AFF-4A56-184A-84FF-45FA2BC670A5}" type="presParOf" srcId="{9D701CA0-42DB-9146-8B4A-59DB528FD864}" destId="{02277812-6882-5F43-825A-11A7A671558C}" srcOrd="7" destOrd="0" presId="urn:microsoft.com/office/officeart/2008/layout/VerticalCurvedList"/>
    <dgm:cxn modelId="{4EB6887D-0C5B-4F48-9E58-155C4B2C7346}" type="presParOf" srcId="{9D701CA0-42DB-9146-8B4A-59DB528FD864}" destId="{2B884AF6-8191-684A-BC38-C83E9763D426}" srcOrd="8" destOrd="0" presId="urn:microsoft.com/office/officeart/2008/layout/VerticalCurvedList"/>
    <dgm:cxn modelId="{7524B8B2-F0AA-6A45-BF3F-0C8246EF0621}" type="presParOf" srcId="{2B884AF6-8191-684A-BC38-C83E9763D426}" destId="{8E3C861A-39A9-1645-B1C3-D8255C2086D6}" srcOrd="0" destOrd="0" presId="urn:microsoft.com/office/officeart/2008/layout/VerticalCurvedList"/>
    <dgm:cxn modelId="{809A36E0-832C-1145-87D1-CCDE5AC4D5A3}" type="presParOf" srcId="{9D701CA0-42DB-9146-8B4A-59DB528FD864}" destId="{5AEE8A24-D48D-9D43-BA28-BE740C4F2FCC}" srcOrd="9" destOrd="0" presId="urn:microsoft.com/office/officeart/2008/layout/VerticalCurvedList"/>
    <dgm:cxn modelId="{4DDDE197-BE23-6641-82A8-33CCE6F78686}" type="presParOf" srcId="{9D701CA0-42DB-9146-8B4A-59DB528FD864}" destId="{DD384C4D-3ECF-A049-8529-531D9E620D8B}" srcOrd="10" destOrd="0" presId="urn:microsoft.com/office/officeart/2008/layout/VerticalCurvedList"/>
    <dgm:cxn modelId="{8BE7CDE5-DDBE-724A-83F0-AE2E2AC24CEF}" type="presParOf" srcId="{DD384C4D-3ECF-A049-8529-531D9E620D8B}" destId="{50D3D254-A5AA-5149-8503-5554A15AA761}" srcOrd="0" destOrd="0" presId="urn:microsoft.com/office/officeart/2008/layout/VerticalCurvedList"/>
    <dgm:cxn modelId="{BD660AA3-CB1E-404D-82D2-1DB7F9400B51}" type="presParOf" srcId="{9D701CA0-42DB-9146-8B4A-59DB528FD864}" destId="{75353DE0-F311-A34E-9869-FC27ED0CBA30}" srcOrd="11" destOrd="0" presId="urn:microsoft.com/office/officeart/2008/layout/VerticalCurvedList"/>
    <dgm:cxn modelId="{2969A649-A13B-B148-99D8-4C2D39A9B5AE}" type="presParOf" srcId="{9D701CA0-42DB-9146-8B4A-59DB528FD864}" destId="{E8FB7732-F9D3-F54F-8F6F-56FA06F3F552}" srcOrd="12" destOrd="0" presId="urn:microsoft.com/office/officeart/2008/layout/VerticalCurvedList"/>
    <dgm:cxn modelId="{E582B181-557F-A14B-B83E-0B5820857543}" type="presParOf" srcId="{E8FB7732-F9D3-F54F-8F6F-56FA06F3F552}" destId="{3582FDCE-1766-9D4C-945B-F5E9832C2F99}" srcOrd="0" destOrd="0" presId="urn:microsoft.com/office/officeart/2008/layout/VerticalCurvedList"/>
    <dgm:cxn modelId="{F59E0616-E652-E94C-A527-C8C78B4C1F99}" type="presParOf" srcId="{9D701CA0-42DB-9146-8B4A-59DB528FD864}" destId="{075EB80D-EAA6-B641-BB1D-45B2016ADF22}" srcOrd="13" destOrd="0" presId="urn:microsoft.com/office/officeart/2008/layout/VerticalCurvedList"/>
    <dgm:cxn modelId="{37F9590D-1149-4D4C-B43E-1B06D6B76415}" type="presParOf" srcId="{9D701CA0-42DB-9146-8B4A-59DB528FD864}" destId="{DB2FBF49-3C55-7B4F-A1DC-DF233DD32140}" srcOrd="14" destOrd="0" presId="urn:microsoft.com/office/officeart/2008/layout/VerticalCurvedList"/>
    <dgm:cxn modelId="{D9BFED3B-124B-1D43-95EE-FE8444DB3203}" type="presParOf" srcId="{DB2FBF49-3C55-7B4F-A1DC-DF233DD32140}" destId="{4D7DC31A-EE64-0744-B223-E0A642D322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2862D-FB5F-A747-AB7F-7AE7A7EEAB3F}">
      <dsp:nvSpPr>
        <dsp:cNvPr id="0" name=""/>
        <dsp:cNvSpPr/>
      </dsp:nvSpPr>
      <dsp:spPr>
        <a:xfrm>
          <a:off x="-5368233" y="-822457"/>
          <a:ext cx="6395250" cy="6395250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79754-B4BB-2541-9F34-29BE6FD427AC}">
      <dsp:nvSpPr>
        <dsp:cNvPr id="0" name=""/>
        <dsp:cNvSpPr/>
      </dsp:nvSpPr>
      <dsp:spPr>
        <a:xfrm>
          <a:off x="333236" y="215950"/>
          <a:ext cx="7655167" cy="431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67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"/>
              <a:cs typeface="Helvetica"/>
            </a:rPr>
            <a:t>1. Design of a blind prediction challenge that isolates </a:t>
          </a:r>
          <a:r>
            <a:rPr lang="en-US" sz="1300" kern="1200" dirty="0" smtClean="0">
              <a:latin typeface="Helvetica"/>
              <a:cs typeface="Helvetica"/>
            </a:rPr>
            <a:t>problems</a:t>
          </a:r>
          <a:endParaRPr lang="en-US" sz="1300" kern="1200" dirty="0">
            <a:latin typeface="Helvetica"/>
            <a:cs typeface="Helvetica"/>
          </a:endParaRPr>
        </a:p>
      </dsp:txBody>
      <dsp:txXfrm>
        <a:off x="333236" y="215950"/>
        <a:ext cx="7655167" cy="431710"/>
      </dsp:txXfrm>
    </dsp:sp>
    <dsp:sp modelId="{E882C3F0-85F5-364E-9044-DB3D25A680F1}">
      <dsp:nvSpPr>
        <dsp:cNvPr id="0" name=""/>
        <dsp:cNvSpPr/>
      </dsp:nvSpPr>
      <dsp:spPr>
        <a:xfrm>
          <a:off x="63416" y="161986"/>
          <a:ext cx="539638" cy="539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BDDF5-8877-9041-8FCD-9710F12CDAB8}">
      <dsp:nvSpPr>
        <dsp:cNvPr id="0" name=""/>
        <dsp:cNvSpPr/>
      </dsp:nvSpPr>
      <dsp:spPr>
        <a:xfrm>
          <a:off x="724188" y="863895"/>
          <a:ext cx="7264214" cy="431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67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"/>
              <a:cs typeface="Helvetica"/>
            </a:rPr>
            <a:t>2. Experimental data collection. </a:t>
          </a:r>
          <a:r>
            <a:rPr lang="en-US" sz="1300" kern="1200" dirty="0" smtClean="0">
              <a:latin typeface="Helvetica"/>
              <a:cs typeface="Helvetica"/>
            </a:rPr>
            <a:t>Data kept </a:t>
          </a:r>
          <a:r>
            <a:rPr lang="en-US" sz="1300" kern="1200" dirty="0" smtClean="0">
              <a:latin typeface="Helvetica"/>
              <a:cs typeface="Helvetica"/>
            </a:rPr>
            <a:t>blind </a:t>
          </a:r>
          <a:r>
            <a:rPr lang="en-US" sz="1300" kern="1200" dirty="0" smtClean="0">
              <a:latin typeface="Helvetica"/>
              <a:cs typeface="Helvetica"/>
            </a:rPr>
            <a:t>until the end of challenge.</a:t>
          </a:r>
          <a:endParaRPr lang="en-US" sz="1300" kern="1200" dirty="0">
            <a:latin typeface="Helvetica"/>
            <a:cs typeface="Helvetica"/>
          </a:endParaRPr>
        </a:p>
      </dsp:txBody>
      <dsp:txXfrm>
        <a:off x="724188" y="863895"/>
        <a:ext cx="7264214" cy="431710"/>
      </dsp:txXfrm>
    </dsp:sp>
    <dsp:sp modelId="{7A4AF64C-637D-6243-8D5B-07F148600F87}">
      <dsp:nvSpPr>
        <dsp:cNvPr id="0" name=""/>
        <dsp:cNvSpPr/>
      </dsp:nvSpPr>
      <dsp:spPr>
        <a:xfrm>
          <a:off x="454369" y="809932"/>
          <a:ext cx="539638" cy="539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6AAAB-3ED8-BF43-8A14-A89B47D2439C}">
      <dsp:nvSpPr>
        <dsp:cNvPr id="0" name=""/>
        <dsp:cNvSpPr/>
      </dsp:nvSpPr>
      <dsp:spPr>
        <a:xfrm>
          <a:off x="938428" y="1511366"/>
          <a:ext cx="7049974" cy="431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67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"/>
              <a:cs typeface="Helvetica"/>
            </a:rPr>
            <a:t>3. Challenge announcement and publication of challenge instructions</a:t>
          </a:r>
          <a:endParaRPr lang="en-US" sz="1300" kern="1200" dirty="0">
            <a:latin typeface="Helvetica"/>
            <a:cs typeface="Helvetica"/>
          </a:endParaRPr>
        </a:p>
      </dsp:txBody>
      <dsp:txXfrm>
        <a:off x="938428" y="1511366"/>
        <a:ext cx="7049974" cy="431710"/>
      </dsp:txXfrm>
    </dsp:sp>
    <dsp:sp modelId="{55CDB511-3188-4547-8849-EDBAA74E950C}">
      <dsp:nvSpPr>
        <dsp:cNvPr id="0" name=""/>
        <dsp:cNvSpPr/>
      </dsp:nvSpPr>
      <dsp:spPr>
        <a:xfrm>
          <a:off x="668609" y="1457402"/>
          <a:ext cx="539638" cy="539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277812-6882-5F43-825A-11A7A671558C}">
      <dsp:nvSpPr>
        <dsp:cNvPr id="0" name=""/>
        <dsp:cNvSpPr/>
      </dsp:nvSpPr>
      <dsp:spPr>
        <a:xfrm>
          <a:off x="1006833" y="2159312"/>
          <a:ext cx="6981569" cy="431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67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"/>
              <a:cs typeface="Helvetica"/>
            </a:rPr>
            <a:t>4. 3-4 months allowed for blind predictions and collecting submissions</a:t>
          </a:r>
          <a:endParaRPr lang="en-US" sz="1300" kern="1200" dirty="0">
            <a:latin typeface="Helvetica"/>
            <a:cs typeface="Helvetica"/>
          </a:endParaRPr>
        </a:p>
      </dsp:txBody>
      <dsp:txXfrm>
        <a:off x="1006833" y="2159312"/>
        <a:ext cx="6981569" cy="431710"/>
      </dsp:txXfrm>
    </dsp:sp>
    <dsp:sp modelId="{8E3C861A-39A9-1645-B1C3-D8255C2086D6}">
      <dsp:nvSpPr>
        <dsp:cNvPr id="0" name=""/>
        <dsp:cNvSpPr/>
      </dsp:nvSpPr>
      <dsp:spPr>
        <a:xfrm>
          <a:off x="737014" y="2105348"/>
          <a:ext cx="539638" cy="539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E8A24-D48D-9D43-BA28-BE740C4F2FCC}">
      <dsp:nvSpPr>
        <dsp:cNvPr id="0" name=""/>
        <dsp:cNvSpPr/>
      </dsp:nvSpPr>
      <dsp:spPr>
        <a:xfrm>
          <a:off x="938428" y="2807257"/>
          <a:ext cx="7049974" cy="431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67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"/>
              <a:cs typeface="Helvetica"/>
            </a:rPr>
            <a:t>5. Public release of experimental data and performance evaluation of blind predictions</a:t>
          </a:r>
          <a:endParaRPr lang="en-US" sz="1300" kern="1200" dirty="0">
            <a:latin typeface="Helvetica"/>
            <a:cs typeface="Helvetica"/>
          </a:endParaRPr>
        </a:p>
      </dsp:txBody>
      <dsp:txXfrm>
        <a:off x="938428" y="2807257"/>
        <a:ext cx="7049974" cy="431710"/>
      </dsp:txXfrm>
    </dsp:sp>
    <dsp:sp modelId="{50D3D254-A5AA-5149-8503-5554A15AA761}">
      <dsp:nvSpPr>
        <dsp:cNvPr id="0" name=""/>
        <dsp:cNvSpPr/>
      </dsp:nvSpPr>
      <dsp:spPr>
        <a:xfrm>
          <a:off x="668609" y="2753294"/>
          <a:ext cx="539638" cy="539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53DE0-F311-A34E-9869-FC27ED0CBA30}">
      <dsp:nvSpPr>
        <dsp:cNvPr id="0" name=""/>
        <dsp:cNvSpPr/>
      </dsp:nvSpPr>
      <dsp:spPr>
        <a:xfrm>
          <a:off x="724188" y="3454728"/>
          <a:ext cx="7264214" cy="431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67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"/>
              <a:cs typeface="Helvetica"/>
            </a:rPr>
            <a:t>7. Organizing a workshop to discuss results</a:t>
          </a:r>
          <a:endParaRPr lang="en-US" sz="1300" kern="1200" dirty="0">
            <a:latin typeface="Helvetica"/>
            <a:cs typeface="Helvetica"/>
          </a:endParaRPr>
        </a:p>
      </dsp:txBody>
      <dsp:txXfrm>
        <a:off x="724188" y="3454728"/>
        <a:ext cx="7264214" cy="431710"/>
      </dsp:txXfrm>
    </dsp:sp>
    <dsp:sp modelId="{3582FDCE-1766-9D4C-945B-F5E9832C2F99}">
      <dsp:nvSpPr>
        <dsp:cNvPr id="0" name=""/>
        <dsp:cNvSpPr/>
      </dsp:nvSpPr>
      <dsp:spPr>
        <a:xfrm>
          <a:off x="454369" y="3400764"/>
          <a:ext cx="539638" cy="539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EB80D-EAA6-B641-BB1D-45B2016ADF22}">
      <dsp:nvSpPr>
        <dsp:cNvPr id="0" name=""/>
        <dsp:cNvSpPr/>
      </dsp:nvSpPr>
      <dsp:spPr>
        <a:xfrm>
          <a:off x="333236" y="4102674"/>
          <a:ext cx="7655167" cy="431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67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"/>
              <a:cs typeface="Helvetica"/>
            </a:rPr>
            <a:t>10. Publications gathered in special issue of a journal</a:t>
          </a:r>
          <a:endParaRPr lang="en-US" sz="1300" kern="1200" dirty="0">
            <a:latin typeface="Helvetica"/>
            <a:cs typeface="Helvetica"/>
          </a:endParaRPr>
        </a:p>
      </dsp:txBody>
      <dsp:txXfrm>
        <a:off x="333236" y="4102674"/>
        <a:ext cx="7655167" cy="431710"/>
      </dsp:txXfrm>
    </dsp:sp>
    <dsp:sp modelId="{4D7DC31A-EE64-0744-B223-E0A642D32255}">
      <dsp:nvSpPr>
        <dsp:cNvPr id="0" name=""/>
        <dsp:cNvSpPr/>
      </dsp:nvSpPr>
      <dsp:spPr>
        <a:xfrm>
          <a:off x="63416" y="4048710"/>
          <a:ext cx="539638" cy="5396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91A1C-57CA-8246-ACBD-EB36AA445126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00367-DBF4-9846-9224-5668ECFA7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06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Performance is generally better</a:t>
            </a:r>
          </a:p>
          <a:p>
            <a:r>
              <a:rPr lang="en-US" dirty="0" smtClean="0"/>
              <a:t>Errors</a:t>
            </a:r>
            <a:r>
              <a:rPr lang="en-US" baseline="0" dirty="0" smtClean="0"/>
              <a:t> of best performing methods were better than SAMPL5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99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Performance is generally better</a:t>
            </a:r>
          </a:p>
          <a:p>
            <a:r>
              <a:rPr lang="en-US" dirty="0" smtClean="0"/>
              <a:t>Errors</a:t>
            </a:r>
            <a:r>
              <a:rPr lang="en-US" baseline="0" dirty="0" smtClean="0"/>
              <a:t> of best performing methods were better than SAMPL5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99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different methods to evaluate</a:t>
            </a:r>
            <a:r>
              <a:rPr lang="en-US" baseline="0" dirty="0" smtClean="0"/>
              <a:t> SM13</a:t>
            </a:r>
          </a:p>
          <a:p>
            <a:r>
              <a:rPr lang="en-US" baseline="0" dirty="0" smtClean="0"/>
              <a:t>Signed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0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Is there a second force field based physical model here?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83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Is there a second force field based physical model here?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83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Is there a second force field based physical model here?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83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Violin plot/ridge plot for sample statistics.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7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 up for more methods</a:t>
            </a:r>
            <a:r>
              <a:rPr lang="en-US" baseline="0" dirty="0" smtClean="0"/>
              <a:t>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63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28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kinetic solubility issues of the </a:t>
            </a:r>
            <a:r>
              <a:rPr lang="en-US" dirty="0" err="1" smtClean="0"/>
              <a:t>analytes</a:t>
            </a:r>
            <a:r>
              <a:rPr lang="en-US" dirty="0" smtClean="0"/>
              <a:t>, solid samples were </a:t>
            </a:r>
            <a:r>
              <a:rPr lang="en-US" dirty="0" err="1" smtClean="0"/>
              <a:t>predosed</a:t>
            </a:r>
            <a:r>
              <a:rPr lang="en-US" dirty="0" smtClean="0"/>
              <a:t> manually with 80-100 </a:t>
            </a:r>
            <a:r>
              <a:rPr lang="en-US" dirty="0" err="1" smtClean="0"/>
              <a:t>uL</a:t>
            </a:r>
            <a:r>
              <a:rPr lang="en-US" dirty="0" smtClean="0"/>
              <a:t> </a:t>
            </a:r>
            <a:r>
              <a:rPr lang="en-US" dirty="0" err="1" smtClean="0"/>
              <a:t>octanol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 (Statistical Assessment of the Modeling of Proteins and Ligands) is a set of community-wide blind challenges aimed to advance computational techniques as standard predictive tools in rational drug design. A broad range of systems</a:t>
            </a:r>
            <a:r>
              <a:rPr lang="en-US" baseline="0" dirty="0" smtClean="0"/>
              <a:t> </a:t>
            </a:r>
            <a:r>
              <a:rPr lang="en-US" dirty="0" smtClean="0"/>
              <a:t>including proteins, host–guest complexes, and drug-like small molecules have been selected to test the latest modeling methods and force fields in SAMPL.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Model systems of intermediate complexity to focus community on challenges in blind tests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 (Statistical Assessment of the Modeling of Proteins and Ligands)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Focus on "stepping stone" problems that isolate individual challenges for quantitative accuracy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Provide targeted datasets as part of blind challenges to focus field on important problems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Release targeted datasets to the community (building the "steel tables" of drug discovery)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Share lessons among groups to accelerate progress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08419-CC2D-C746-B05F-B4A5FE89FC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78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Failure to account for </a:t>
            </a:r>
            <a:r>
              <a:rPr lang="en-US" dirty="0" err="1" smtClean="0"/>
              <a:t>pKa</a:t>
            </a:r>
            <a:r>
              <a:rPr lang="en-US" dirty="0" smtClean="0"/>
              <a:t> effects can have a large impact on prediction accuracy.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+mn-lt"/>
                <a:cs typeface="Calibri"/>
              </a:rPr>
              <a:t>SAMPL5 </a:t>
            </a:r>
            <a:r>
              <a:rPr lang="en-US" sz="1200" b="1" dirty="0" err="1" smtClean="0">
                <a:latin typeface="+mn-lt"/>
                <a:cs typeface="Calibri"/>
              </a:rPr>
              <a:t>logD</a:t>
            </a:r>
            <a:r>
              <a:rPr lang="en-US" sz="1200" b="1" dirty="0" smtClean="0">
                <a:latin typeface="+mn-lt"/>
                <a:cs typeface="Calibri"/>
              </a:rPr>
              <a:t> challenge </a:t>
            </a:r>
            <a:r>
              <a:rPr lang="en-US" sz="1200" dirty="0" smtClean="0">
                <a:latin typeface="+mn-lt"/>
                <a:cs typeface="Calibri"/>
              </a:rPr>
              <a:t>indicated the impact of </a:t>
            </a:r>
            <a:r>
              <a:rPr lang="en-US" sz="1200" dirty="0" smtClean="0">
                <a:cs typeface="Calibri"/>
              </a:rPr>
              <a:t>prediction of the ionization state distribution </a:t>
            </a:r>
            <a:r>
              <a:rPr lang="en-US" sz="1200" dirty="0" smtClean="0">
                <a:latin typeface="+mn-lt"/>
                <a:cs typeface="Calibri"/>
              </a:rPr>
              <a:t>on the accuracy of </a:t>
            </a:r>
            <a:r>
              <a:rPr lang="en-US" sz="1200" dirty="0" err="1" smtClean="0">
                <a:latin typeface="+mn-lt"/>
                <a:cs typeface="Calibri"/>
              </a:rPr>
              <a:t>logD</a:t>
            </a:r>
            <a:r>
              <a:rPr lang="en-US" sz="1200" dirty="0" smtClean="0">
                <a:latin typeface="+mn-lt"/>
                <a:cs typeface="Calibri"/>
              </a:rPr>
              <a:t> predictions.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+mn-lt"/>
                <a:cs typeface="Calibri"/>
              </a:rPr>
              <a:t>In</a:t>
            </a:r>
            <a:r>
              <a:rPr lang="en-US" sz="1200" baseline="0" dirty="0" smtClean="0">
                <a:latin typeface="+mn-lt"/>
                <a:cs typeface="Calibri"/>
              </a:rPr>
              <a:t> SAMPL6 we organized separate challenges for </a:t>
            </a:r>
            <a:r>
              <a:rPr lang="en-US" sz="1200" baseline="0" dirty="0" err="1" smtClean="0">
                <a:latin typeface="+mn-lt"/>
                <a:cs typeface="Calibri"/>
              </a:rPr>
              <a:t>pKa</a:t>
            </a:r>
            <a:r>
              <a:rPr lang="en-US" sz="1200" baseline="0" dirty="0" smtClean="0">
                <a:latin typeface="+mn-lt"/>
                <a:cs typeface="Calibri"/>
              </a:rPr>
              <a:t> and </a:t>
            </a:r>
            <a:r>
              <a:rPr lang="en-US" sz="1200" baseline="0" dirty="0" err="1" smtClean="0">
                <a:latin typeface="+mn-lt"/>
                <a:cs typeface="Calibri"/>
              </a:rPr>
              <a:t>partician</a:t>
            </a:r>
            <a:r>
              <a:rPr lang="en-US" sz="1200" baseline="0" dirty="0" smtClean="0">
                <a:latin typeface="+mn-lt"/>
                <a:cs typeface="Calibri"/>
              </a:rPr>
              <a:t> coefficients, with the goal of </a:t>
            </a:r>
            <a:r>
              <a:rPr lang="en-US" sz="1200" baseline="0" dirty="0" err="1" smtClean="0">
                <a:latin typeface="+mn-lt"/>
                <a:cs typeface="Calibri"/>
              </a:rPr>
              <a:t>deconvoluting</a:t>
            </a:r>
            <a:r>
              <a:rPr lang="en-US" sz="1200" baseline="0" dirty="0" smtClean="0">
                <a:latin typeface="+mn-lt"/>
                <a:cs typeface="Calibri"/>
              </a:rPr>
              <a:t> these effects from one another.</a:t>
            </a:r>
            <a:endParaRPr lang="en-US" sz="1200" dirty="0" smtClean="0"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0D34C-3971-7045-9360-952AD79A286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07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Explanation of QQ Plot Error Slope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X = </a:t>
            </a:r>
            <a:r>
              <a:rPr lang="en-US" sz="1200" i="1" dirty="0" err="1" smtClean="0">
                <a:solidFill>
                  <a:schemeClr val="bg1">
                    <a:lumMod val="50000"/>
                  </a:schemeClr>
                </a:solidFill>
              </a:rPr>
              <a:t>Quantiles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of a normal </a:t>
            </a:r>
            <a:r>
              <a:rPr lang="en-US" sz="1200" i="1" dirty="0" err="1" smtClean="0">
                <a:solidFill>
                  <a:schemeClr val="bg1">
                    <a:lumMod val="50000"/>
                  </a:schemeClr>
                </a:solidFill>
              </a:rPr>
              <a:t>distribion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y:=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Fraction of prediction errors that are less than model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77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73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Hello everyone.</a:t>
            </a:r>
            <a:r>
              <a:rPr lang="en-US" baseline="0" dirty="0" smtClean="0"/>
              <a:t>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My thesis</a:t>
            </a: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 is about advancing computational modeling tools for </a:t>
            </a:r>
            <a:r>
              <a:rPr lang="en-US" sz="1200" b="1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rational drug design</a:t>
            </a: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.</a:t>
            </a:r>
            <a:endParaRPr lang="en-US" sz="1200" b="1" baseline="0" dirty="0" smtClean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For this, I evaluate accuracy of current physical models and try to </a:t>
            </a:r>
            <a:r>
              <a:rPr lang="en-US" sz="1200" b="1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identify areas that need attention</a:t>
            </a: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="1" baseline="0" dirty="0" smtClean="0"/>
              <a:t>goal</a:t>
            </a:r>
            <a:r>
              <a:rPr lang="en-US" baseline="0" dirty="0" smtClean="0"/>
              <a:t> of organizing SAMPL blind community challenges is to </a:t>
            </a:r>
            <a:r>
              <a:rPr lang="en-US" b="1" baseline="0" dirty="0" smtClean="0"/>
              <a:t>advance physical modeling of protein-ligand interactions</a:t>
            </a:r>
            <a:r>
              <a:rPr lang="en-US" b="0" baseline="0" dirty="0" smtClean="0"/>
              <a:t>.</a:t>
            </a:r>
          </a:p>
          <a:p>
            <a:r>
              <a:rPr lang="en-US" baseline="0" dirty="0" smtClean="0"/>
              <a:t>We </a:t>
            </a:r>
            <a:r>
              <a:rPr lang="en-US" b="1" baseline="0" dirty="0" smtClean="0"/>
              <a:t>collect experimental data </a:t>
            </a:r>
            <a:r>
              <a:rPr lang="en-US" baseline="0" dirty="0" smtClean="0"/>
              <a:t>of physicochemical properties, don’t release it for 3 months and </a:t>
            </a:r>
            <a:r>
              <a:rPr lang="en-US" b="1" baseline="0" dirty="0" smtClean="0"/>
              <a:t>collect blind predictions </a:t>
            </a:r>
            <a:r>
              <a:rPr lang="en-US" baseline="0" dirty="0" smtClean="0"/>
              <a:t>computational chemistry groups to test different methods.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</a:t>
            </a:r>
            <a:r>
              <a:rPr lang="en-US" b="1" baseline="0" dirty="0" smtClean="0"/>
              <a:t>focused challenges</a:t>
            </a:r>
            <a:r>
              <a:rPr lang="en-US" baseline="0" dirty="0" smtClean="0"/>
              <a:t> allow dissecting problems that LIMIT OUR ABILITY TO DO DRUG DISCOVERY.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 smtClean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When the structure of a protein target is known we want to be able to predict affinity of drug candidates.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Binding affinity prediction</a:t>
            </a:r>
            <a:r>
              <a:rPr lang="en-US" sz="1200" dirty="0" smtClean="0"/>
              <a:t> involves predicting the energetics of a ligand </a:t>
            </a:r>
            <a:r>
              <a:rPr lang="en-US" sz="1200" b="1" dirty="0" smtClean="0"/>
              <a:t>in aqueous phase </a:t>
            </a:r>
            <a:r>
              <a:rPr lang="en-US" sz="1200" b="1" i="1" dirty="0" smtClean="0"/>
              <a:t>vs</a:t>
            </a:r>
            <a:r>
              <a:rPr lang="en-US" sz="1200" b="1" dirty="0" smtClean="0"/>
              <a:t>. in complex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It requires prediction of protonation states and capturing solvation effects.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Predicting </a:t>
            </a:r>
            <a:r>
              <a:rPr lang="en-US" sz="1200" b="1" baseline="0" dirty="0" err="1" smtClean="0"/>
              <a:t>logD</a:t>
            </a:r>
            <a:r>
              <a:rPr lang="en-US" sz="1200" b="1" baseline="0" dirty="0" smtClean="0"/>
              <a:t> distribution coefficients  </a:t>
            </a:r>
            <a:r>
              <a:rPr lang="en-US" sz="1200" b="0" baseline="0" dirty="0" smtClean="0"/>
              <a:t>is a</a:t>
            </a:r>
            <a:r>
              <a:rPr lang="en-US" sz="1200" dirty="0" smtClean="0"/>
              <a:t> simpler test system</a:t>
            </a:r>
            <a:r>
              <a:rPr lang="en-US" sz="1200" baseline="0" dirty="0" smtClean="0"/>
              <a:t> to evaluate accuracy of affinity prediction methods.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distribution coefficient is the equilibrium of </a:t>
            </a:r>
            <a:r>
              <a:rPr lang="en-US" b="1" baseline="0" dirty="0" smtClean="0"/>
              <a:t>all ionic states </a:t>
            </a:r>
            <a:r>
              <a:rPr lang="en-US" baseline="0" dirty="0" smtClean="0"/>
              <a:t>of a compound between two phases.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</a:t>
            </a:r>
            <a:r>
              <a:rPr lang="en-US" b="1" baseline="0" dirty="0" smtClean="0"/>
              <a:t>SAMPL5 there was cyclohexane-wate</a:t>
            </a:r>
            <a:r>
              <a:rPr lang="en-US" baseline="0" dirty="0" smtClean="0"/>
              <a:t>r distribution coefficient, which turned out to be very difficult to predict. </a:t>
            </a:r>
          </a:p>
          <a:p>
            <a:r>
              <a:rPr lang="en-US" b="1" baseline="0" dirty="0" smtClean="0"/>
              <a:t>Errors were all over the place.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logD</a:t>
            </a:r>
            <a:r>
              <a:rPr lang="en-US" baseline="0" dirty="0" smtClean="0"/>
              <a:t> prediction errors </a:t>
            </a:r>
            <a:r>
              <a:rPr lang="en-US" b="1" baseline="0" dirty="0" smtClean="0"/>
              <a:t>were convoluted</a:t>
            </a:r>
            <a:r>
              <a:rPr lang="en-US" baseline="0" dirty="0" smtClean="0"/>
              <a:t> with protonation state predictions.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Over</a:t>
            </a: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 the last 2 years,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I</a:t>
            </a: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 organized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 separate challenges to </a:t>
            </a:r>
            <a:r>
              <a:rPr lang="en-US" baseline="0" dirty="0" smtClean="0"/>
              <a:t>isolate error contributions:  </a:t>
            </a:r>
            <a:r>
              <a:rPr lang="en-US" baseline="0" dirty="0" err="1" smtClean="0"/>
              <a:t>pKa</a:t>
            </a:r>
            <a:r>
              <a:rPr lang="en-US" baseline="0" dirty="0" smtClean="0"/>
              <a:t> and partition </a:t>
            </a:r>
            <a:r>
              <a:rPr lang="en-US" baseline="0" dirty="0" err="1" smtClean="0"/>
              <a:t>coefficeints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err="1" smtClean="0"/>
              <a:t>pKa</a:t>
            </a:r>
            <a:r>
              <a:rPr lang="en-US" baseline="0" dirty="0" smtClean="0"/>
              <a:t> challenge results guide us about the problems with </a:t>
            </a:r>
            <a:r>
              <a:rPr lang="en-US" b="1" baseline="0" dirty="0" smtClean="0"/>
              <a:t>predicting protonation and tautomerization states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With large participation, we learned about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baseline="0" dirty="0" err="1" smtClean="0"/>
              <a:t>pKa</a:t>
            </a:r>
            <a:r>
              <a:rPr lang="en-US" b="1" baseline="0" dirty="0" smtClean="0"/>
              <a:t> errors can be very large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baseline="0" dirty="0" smtClean="0"/>
              <a:t>it is harder to predict the site of protonation than </a:t>
            </a:r>
            <a:r>
              <a:rPr lang="en-US" b="1" baseline="0" dirty="0" err="1" smtClean="0"/>
              <a:t>pKa</a:t>
            </a:r>
            <a:r>
              <a:rPr lang="en-US" b="1" baseline="0" dirty="0" smtClean="0"/>
              <a:t> value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1" baseline="0" dirty="0" smtClean="0"/>
              <a:t>and identified challenging chemical moieties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A partition coefficient is the equilibrium of </a:t>
            </a:r>
            <a:r>
              <a:rPr lang="en-US" b="1" baseline="0" dirty="0" smtClean="0"/>
              <a:t>neutral species </a:t>
            </a:r>
            <a:r>
              <a:rPr lang="en-US" baseline="0" dirty="0" smtClean="0"/>
              <a:t>between phases.</a:t>
            </a:r>
          </a:p>
          <a:p>
            <a:r>
              <a:rPr lang="en-US" sz="1200" dirty="0" smtClean="0"/>
              <a:t>Predicting </a:t>
            </a:r>
            <a:r>
              <a:rPr lang="en-US" sz="1200" b="1" dirty="0" smtClean="0"/>
              <a:t>transfer free energies</a:t>
            </a:r>
            <a:r>
              <a:rPr lang="en-US" sz="1200" dirty="0" smtClean="0"/>
              <a:t> is analogous to predicting free energy of protein</a:t>
            </a:r>
            <a:r>
              <a:rPr lang="en-US" sz="1200" baseline="0" dirty="0" smtClean="0"/>
              <a:t>-ligand binding</a:t>
            </a:r>
            <a:r>
              <a:rPr lang="en-US" sz="1200" dirty="0" smtClean="0"/>
              <a:t>. </a:t>
            </a:r>
          </a:p>
          <a:p>
            <a:r>
              <a:rPr lang="en-US" sz="1200" dirty="0" smtClean="0"/>
              <a:t>It is simplified model system with</a:t>
            </a:r>
            <a:r>
              <a:rPr lang="en-US" sz="1200" baseline="0" dirty="0" smtClean="0"/>
              <a:t>out a protein </a:t>
            </a:r>
            <a:r>
              <a:rPr lang="en-US" sz="1200" dirty="0" smtClean="0"/>
              <a:t>to capture force field and modeling errors.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had a huge amount of participation which allows comparative evaluation of current methods.</a:t>
            </a:r>
          </a:p>
          <a:p>
            <a:r>
              <a:rPr lang="en-US" b="1" baseline="0" dirty="0" err="1" smtClean="0"/>
              <a:t>LogP</a:t>
            </a:r>
            <a:r>
              <a:rPr lang="en-US" b="1" baseline="0" dirty="0" smtClean="0"/>
              <a:t> errors were smaller </a:t>
            </a:r>
            <a:r>
              <a:rPr lang="en-US" baseline="0" dirty="0" smtClean="0"/>
              <a:t>compared to </a:t>
            </a:r>
            <a:r>
              <a:rPr lang="en-US" baseline="0" dirty="0" err="1" smtClean="0"/>
              <a:t>pKa</a:t>
            </a:r>
            <a:r>
              <a:rPr lang="en-US" baseline="0" dirty="0" smtClean="0"/>
              <a:t> prediction errors. </a:t>
            </a:r>
            <a:r>
              <a:rPr lang="en-US" b="1" baseline="0" dirty="0" smtClean="0"/>
              <a:t>QM and empirical methods </a:t>
            </a:r>
            <a:r>
              <a:rPr lang="en-US" baseline="0" dirty="0" smtClean="0"/>
              <a:t>were outperforming MD based methods.</a:t>
            </a:r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23E8A-4ECA-4B44-A0DE-D53C42E35B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Helvetica"/>
                <a:cs typeface="Helvetica"/>
              </a:rPr>
              <a:t>A test system for affinity prediction methods: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It embodies important elements of protein-ligand binding prediction such as </a:t>
            </a:r>
            <a:r>
              <a:rPr lang="en-US" sz="1200" b="1" dirty="0" smtClean="0">
                <a:latin typeface="Helvetica"/>
                <a:cs typeface="Helvetica"/>
              </a:rPr>
              <a:t>solvation free energies </a:t>
            </a:r>
            <a:r>
              <a:rPr lang="en-US" sz="1200" dirty="0" smtClean="0">
                <a:latin typeface="Helvetica"/>
                <a:cs typeface="Helvetica"/>
              </a:rPr>
              <a:t>and partitioning between two environments.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It allows separating </a:t>
            </a:r>
            <a:r>
              <a:rPr lang="en-US" sz="1200" b="1" dirty="0" smtClean="0">
                <a:latin typeface="Helvetica"/>
                <a:cs typeface="Helvetica"/>
              </a:rPr>
              <a:t>force-field accuracy</a:t>
            </a:r>
            <a:r>
              <a:rPr lang="en-US" sz="1200" dirty="0" smtClean="0">
                <a:latin typeface="Helvetica"/>
                <a:cs typeface="Helvetica"/>
              </a:rPr>
              <a:t> from errors related to conformational sampling of proteins and protonation state predictions of proteins and ligands.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</a:t>
            </a:r>
            <a:r>
              <a:rPr lang="en-US" baseline="0" dirty="0" smtClean="0"/>
              <a:t> challenges are about assessing our capabilities for</a:t>
            </a:r>
            <a:r>
              <a:rPr lang="en-US" dirty="0" smtClean="0"/>
              <a:t> modeling</a:t>
            </a:r>
            <a:r>
              <a:rPr lang="en-US" baseline="0" dirty="0" smtClean="0"/>
              <a:t> proteins and ligands through blind challenges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</a:t>
            </a:r>
            <a:r>
              <a:rPr lang="en-US" baseline="0" dirty="0" err="1" smtClean="0"/>
              <a:t>imporving</a:t>
            </a:r>
            <a:r>
              <a:rPr lang="en-US" baseline="0" dirty="0" smtClean="0"/>
              <a:t> our methods.</a:t>
            </a:r>
            <a:br>
              <a:rPr lang="en-US" baseline="0" dirty="0" smtClean="0"/>
            </a:br>
            <a:r>
              <a:rPr lang="en-US" baseline="0" dirty="0" smtClean="0"/>
              <a:t>There are many factors making prediction of protein binding difficult. To take a step in that direction we would like to test our predictions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</a:t>
            </a:r>
            <a:r>
              <a:rPr lang="en-US" baseline="0" dirty="0" err="1" smtClean="0"/>
              <a:t>physicohemical</a:t>
            </a:r>
            <a:r>
              <a:rPr lang="en-US" baseline="0" dirty="0" smtClean="0"/>
              <a:t> properties of the small molecules first. We want to make sure we are predicting </a:t>
            </a:r>
            <a:r>
              <a:rPr lang="en-US" baseline="0" dirty="0" err="1" smtClean="0"/>
              <a:t>pKa’s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logDs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solubilities</a:t>
            </a:r>
            <a:r>
              <a:rPr lang="en-US" baseline="0" dirty="0" smtClean="0"/>
              <a:t> properly.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properties are also connected to each other as log P describes partition of uncharged species, </a:t>
            </a:r>
            <a:r>
              <a:rPr lang="en-US" baseline="0" dirty="0" err="1" smtClean="0"/>
              <a:t>pKa</a:t>
            </a:r>
            <a:r>
              <a:rPr lang="en-US" baseline="0" dirty="0" smtClean="0"/>
              <a:t> of the compound determines how much the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Charge will be dissociated. Distribution of charged and uncharged species overall is determined as </a:t>
            </a:r>
            <a:r>
              <a:rPr lang="en-US" baseline="0" dirty="0" err="1" smtClean="0"/>
              <a:t>logD</a:t>
            </a:r>
            <a:r>
              <a:rPr lang="en-US" baseline="0" dirty="0" smtClean="0"/>
              <a:t>.</a:t>
            </a:r>
            <a:br>
              <a:rPr lang="en-US" baseline="0" dirty="0" smtClean="0"/>
            </a:br>
            <a:r>
              <a:rPr lang="en-US" baseline="0" dirty="0" smtClean="0"/>
              <a:t>Predicting </a:t>
            </a:r>
            <a:r>
              <a:rPr lang="en-US" baseline="0" dirty="0" err="1" smtClean="0"/>
              <a:t>logD</a:t>
            </a:r>
            <a:r>
              <a:rPr lang="en-US" baseline="0" dirty="0" smtClean="0"/>
              <a:t> of small molecules brings us one step closer to predicting how ligands will behave at </a:t>
            </a:r>
            <a:r>
              <a:rPr lang="en-US" baseline="0" dirty="0" err="1" smtClean="0"/>
              <a:t>water:lipid</a:t>
            </a:r>
            <a:r>
              <a:rPr lang="en-US" baseline="0" dirty="0" smtClean="0"/>
              <a:t> and water: protein interphases.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Why blind predictive </a:t>
            </a:r>
            <a:r>
              <a:rPr lang="en-US" dirty="0" err="1" smtClean="0"/>
              <a:t>challennges</a:t>
            </a:r>
            <a:r>
              <a:rPr lang="en-US" dirty="0" smtClean="0"/>
              <a:t>?</a:t>
            </a:r>
            <a:r>
              <a:rPr lang="en-US" baseline="0" dirty="0" smtClean="0"/>
              <a:t> Motivation?</a:t>
            </a:r>
            <a:br>
              <a:rPr lang="en-US" baseline="0" dirty="0" smtClean="0"/>
            </a:br>
            <a:r>
              <a:rPr lang="en-US" dirty="0" smtClean="0"/>
              <a:t>Why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pka</a:t>
            </a:r>
            <a:r>
              <a:rPr lang="en-US" baseline="0" dirty="0" smtClean="0"/>
              <a:t> is important for </a:t>
            </a:r>
            <a:r>
              <a:rPr lang="en-US" baseline="0" dirty="0" err="1" smtClean="0"/>
              <a:t>logD</a:t>
            </a:r>
            <a:r>
              <a:rPr lang="en-US" baseline="0" dirty="0" smtClean="0"/>
              <a:t> prediction?</a:t>
            </a:r>
            <a:br>
              <a:rPr lang="en-US" baseline="0" dirty="0" smtClean="0"/>
            </a:br>
            <a:r>
              <a:rPr lang="en-US" baseline="0" dirty="0" smtClean="0"/>
              <a:t>Look at Bas’s slides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xygen-Sans"/>
              </a:rPr>
              <a:t>The distribution of all ionic species of a compound  between two immiscible solvent layers, pH dependent</a:t>
            </a:r>
            <a:endParaRPr lang="en-US" sz="1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76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SEM IF IT IS A</a:t>
            </a:r>
            <a:r>
              <a:rPr lang="en-US" baseline="0" dirty="0" smtClean="0"/>
              <a:t> STOCHASTIC METHOD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 FROM SUBMISSIONS FOR SEM AND MODEL UNCERTAINTY</a:t>
            </a:r>
          </a:p>
          <a:p>
            <a:endParaRPr lang="en-US" baseline="0" dirty="0" smtClean="0"/>
          </a:p>
          <a:p>
            <a:r>
              <a:rPr lang="en-US" dirty="0" smtClean="0"/>
              <a:t>e a specific</a:t>
            </a:r>
          </a:p>
          <a:p>
            <a:r>
              <a:rPr lang="en-US" dirty="0" smtClean="0"/>
              <a:t>method can often yield free energy estimates which are</a:t>
            </a:r>
          </a:p>
          <a:p>
            <a:r>
              <a:rPr lang="en-US" dirty="0" smtClean="0"/>
              <a:t>very precise given the particular parameters, yet their</a:t>
            </a:r>
          </a:p>
          <a:p>
            <a:r>
              <a:rPr lang="en-US" dirty="0" smtClean="0"/>
              <a:t>expected discrepancy from experiment may be substantially larger than this level of precision. Our intent was that</a:t>
            </a:r>
          </a:p>
          <a:p>
            <a:r>
              <a:rPr lang="en-US" dirty="0" smtClean="0"/>
              <a:t>the statistical uncertainty would represent the level of</a:t>
            </a:r>
          </a:p>
          <a:p>
            <a:r>
              <a:rPr lang="en-US" dirty="0" smtClean="0"/>
              <a:t>uncertainty in the estimate given the particular model,</a:t>
            </a:r>
          </a:p>
          <a:p>
            <a:r>
              <a:rPr lang="en-US" dirty="0" smtClean="0"/>
              <a:t>while the model uncertainty would represent the level of</a:t>
            </a:r>
          </a:p>
          <a:p>
            <a:r>
              <a:rPr lang="en-US" dirty="0" smtClean="0"/>
              <a:t>uncertainty expected due to the details of the model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69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pH-metric log P measurement method of the Sirius T3 instrument [3-6] is based on determining a </a:t>
            </a:r>
            <a:r>
              <a:rPr lang="en-US" dirty="0" err="1" smtClean="0"/>
              <a:t>lipophilicity</a:t>
            </a:r>
            <a:r>
              <a:rPr lang="en-US" dirty="0" smtClean="0"/>
              <a:t> profile directly from acid-base titrations in a dual-phase water-partition solvent system. In this method, multiple potentiometric acid-base titrations are performed in the presence of different ratios of </a:t>
            </a:r>
            <a:r>
              <a:rPr lang="en-US" dirty="0" err="1" smtClean="0"/>
              <a:t>octanol</a:t>
            </a:r>
            <a:r>
              <a:rPr lang="en-US" dirty="0" smtClean="0"/>
              <a:t> and water to observe the ionization and partitioning behavior of the </a:t>
            </a:r>
            <a:r>
              <a:rPr lang="en-US" dirty="0" err="1" smtClean="0"/>
              <a:t>analyte</a:t>
            </a:r>
            <a:r>
              <a:rPr lang="en-US" dirty="0" smtClean="0"/>
              <a:t>. A s the relative volume ratio of </a:t>
            </a:r>
            <a:r>
              <a:rPr lang="en-US" dirty="0" err="1" smtClean="0"/>
              <a:t>octanol</a:t>
            </a:r>
            <a:r>
              <a:rPr lang="en-US" dirty="0" smtClean="0"/>
              <a:t> to water changes, a shift in apparent </a:t>
            </a:r>
            <a:r>
              <a:rPr lang="en-US" dirty="0" err="1" smtClean="0"/>
              <a:t>pKa</a:t>
            </a:r>
            <a:r>
              <a:rPr lang="en-US" dirty="0" smtClean="0"/>
              <a:t> (</a:t>
            </a:r>
            <a:r>
              <a:rPr lang="en-US" dirty="0" err="1" smtClean="0"/>
              <a:t>poKa</a:t>
            </a:r>
            <a:r>
              <a:rPr lang="en-US" dirty="0" smtClean="0"/>
              <a:t>) is observed due to partitioning to the </a:t>
            </a:r>
            <a:r>
              <a:rPr lang="en-US" dirty="0" err="1" smtClean="0"/>
              <a:t>octanol</a:t>
            </a:r>
            <a:r>
              <a:rPr lang="en-US" dirty="0" smtClean="0"/>
              <a:t> phase. Equations of partitioning and ionization are solved to determine the log P of the neutral and ionic species. To use this method, aqueous </a:t>
            </a:r>
            <a:r>
              <a:rPr lang="en-US" dirty="0" err="1" smtClean="0"/>
              <a:t>pKa</a:t>
            </a:r>
            <a:r>
              <a:rPr lang="en-US" dirty="0" smtClean="0"/>
              <a:t> value(s) must be known and </a:t>
            </a:r>
            <a:r>
              <a:rPr lang="en-US" dirty="0" err="1" smtClean="0"/>
              <a:t>analytes</a:t>
            </a:r>
            <a:r>
              <a:rPr lang="en-US" dirty="0" smtClean="0"/>
              <a:t> must be sufficiently water soluble.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7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SUBSET OF PKA CHALLENGE sufficiently </a:t>
            </a:r>
            <a:r>
              <a:rPr lang="en-US" dirty="0" err="1" smtClean="0"/>
              <a:t>sollublle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64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R2 you expect by chance based on dynamic range.</a:t>
            </a:r>
          </a:p>
          <a:p>
            <a:r>
              <a:rPr lang="en-US" dirty="0" smtClean="0"/>
              <a:t>David knows which</a:t>
            </a:r>
            <a:r>
              <a:rPr lang="en-US" baseline="0" dirty="0" smtClean="0"/>
              <a:t> paper.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Cite Scott Brown paper “</a:t>
            </a:r>
            <a:r>
              <a:rPr lang="en-US" dirty="0" err="1" smtClean="0"/>
              <a:t>healty</a:t>
            </a:r>
            <a:r>
              <a:rPr lang="en-US" dirty="0" smtClean="0"/>
              <a:t> </a:t>
            </a:r>
            <a:r>
              <a:rPr lang="en-US" dirty="0" err="1" smtClean="0"/>
              <a:t>skeptisizm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00367-DBF4-9846-9224-5668ECFA7E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7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7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0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3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6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6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2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0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9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D5D36-0B61-B749-A6D4-9FDA40836049}" type="datetimeFigureOut">
              <a:rPr lang="en-US" smtClean="0"/>
              <a:t>8/21/19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6CA5A-D471-6241-8AC2-6ECB4D7D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7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github.com/MobleyLab/SAMPL6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microsoft.com/office/2007/relationships/hdphoto" Target="../media/hdphoto5.wdp"/><Relationship Id="rId14" Type="http://schemas.openxmlformats.org/officeDocument/2006/relationships/image" Target="../media/image9.png"/><Relationship Id="rId15" Type="http://schemas.microsoft.com/office/2007/relationships/hdphoto" Target="../media/hdphoto6.wdp"/><Relationship Id="rId16" Type="http://schemas.openxmlformats.org/officeDocument/2006/relationships/image" Target="../media/image10.png"/><Relationship Id="rId17" Type="http://schemas.microsoft.com/office/2007/relationships/hdphoto" Target="../media/hdphoto7.wdp"/><Relationship Id="rId18" Type="http://schemas.openxmlformats.org/officeDocument/2006/relationships/image" Target="../media/image11.png"/><Relationship Id="rId19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6.png"/><Relationship Id="rId9" Type="http://schemas.microsoft.com/office/2007/relationships/hdphoto" Target="../media/hdphoto3.wdp"/><Relationship Id="rId10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26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1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emf"/><Relationship Id="rId8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1.xlsm"/><Relationship Id="rId4" Type="http://schemas.openxmlformats.org/officeDocument/2006/relationships/image" Target="../media/image87.png"/><Relationship Id="rId5" Type="http://schemas.openxmlformats.org/officeDocument/2006/relationships/chart" Target="../charts/chart2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bleyLab/SAMPL6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9.wdp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6092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Neutraface 2 Text Book"/>
                <a:cs typeface="Neutraface 2 Text Book"/>
              </a:rPr>
              <a:t>SAMPL6 Part II Partition </a:t>
            </a:r>
            <a:r>
              <a:rPr lang="en-US" dirty="0">
                <a:latin typeface="Neutraface 2 Text Book"/>
                <a:cs typeface="Neutraface 2 Text Book"/>
              </a:rPr>
              <a:t>C</a:t>
            </a:r>
            <a:r>
              <a:rPr lang="en-US" dirty="0" smtClean="0">
                <a:latin typeface="Neutraface 2 Text Book"/>
                <a:cs typeface="Neutraface 2 Text Book"/>
              </a:rPr>
              <a:t>oefficient Challenge </a:t>
            </a:r>
            <a:r>
              <a:rPr lang="en-US" dirty="0">
                <a:latin typeface="Neutraface 2 Text Book"/>
                <a:cs typeface="Neutraface 2 Text Book"/>
              </a:rPr>
              <a:t>O</a:t>
            </a:r>
            <a:r>
              <a:rPr lang="en-US" dirty="0" smtClean="0">
                <a:latin typeface="Neutraface 2 Text Book"/>
                <a:cs typeface="Neutraface 2 Text Book"/>
              </a:rPr>
              <a:t>verview</a:t>
            </a:r>
            <a:endParaRPr lang="en-US" dirty="0">
              <a:latin typeface="Neutraface 2 Text Book"/>
              <a:cs typeface="Neutraface 2 Text 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Neutraface 2 Text Book"/>
                <a:ea typeface="+mj-ea"/>
                <a:cs typeface="Neutraface 2 Text Book"/>
              </a:rPr>
              <a:t>Mehtap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Neutraface 2 Text Book"/>
                <a:ea typeface="+mj-ea"/>
                <a:cs typeface="Neutraface 2 Text Book"/>
              </a:rPr>
              <a:t>Işık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Neutraface 2 Text Book"/>
                <a:ea typeface="+mj-ea"/>
                <a:cs typeface="Neutraface 2 Text Book"/>
              </a:rPr>
              <a:t/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latin typeface="Neutraface 2 Text Book"/>
                <a:ea typeface="+mj-ea"/>
                <a:cs typeface="Neutraface 2 Text Book"/>
              </a:rPr>
            </a:br>
            <a:r>
              <a:rPr lang="en-US" sz="4400" dirty="0">
                <a:solidFill>
                  <a:schemeClr val="tx1"/>
                </a:solidFill>
                <a:latin typeface="Neutraface 2 Text Book"/>
                <a:ea typeface="+mj-ea"/>
                <a:cs typeface="Neutraface 2 Text Book"/>
              </a:rPr>
              <a:t/>
            </a:r>
            <a:br>
              <a:rPr lang="en-US" sz="4400" dirty="0">
                <a:solidFill>
                  <a:schemeClr val="tx1"/>
                </a:solidFill>
                <a:latin typeface="Neutraface 2 Text Book"/>
                <a:ea typeface="+mj-ea"/>
                <a:cs typeface="Neutraface 2 Text Book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eutraface 2 Text Book"/>
                <a:ea typeface="+mj-ea"/>
                <a:cs typeface="Neutraface 2 Text Book"/>
              </a:rPr>
              <a:t>D3R Workshop 2019</a:t>
            </a:r>
          </a:p>
          <a:p>
            <a:pPr>
              <a:spcBef>
                <a:spcPct val="0"/>
              </a:spcBef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eutraface 2 Text Book"/>
                <a:cs typeface="Neutraface 2 Text Book"/>
              </a:rPr>
              <a:t>August 22nd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Neutraface 2 Text Book"/>
                <a:cs typeface="Neutraface 2 Text Book"/>
              </a:rPr>
              <a:t>, 2019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Neutraface 2 Text Book"/>
              <a:ea typeface="+mj-ea"/>
              <a:cs typeface="Neutraface 2 Text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934" y="6043007"/>
            <a:ext cx="8316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For more information </a:t>
            </a:r>
          </a:p>
          <a:p>
            <a:pPr algn="ctr"/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://github.com/MobleyLab/</a:t>
            </a:r>
            <a:r>
              <a:rPr lang="en-US" sz="1400" dirty="0" smtClean="0">
                <a:hlinkClick r:id="rId3"/>
              </a:rPr>
              <a:t>SAMPL6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56429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4" y="1094481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How to optimize the correct </a:t>
            </a:r>
            <a:r>
              <a:rPr lang="en-US" sz="1600" dirty="0" err="1" smtClean="0">
                <a:latin typeface="Helvetica"/>
                <a:cs typeface="Helvetica"/>
              </a:rPr>
              <a:t>octanol</a:t>
            </a:r>
            <a:r>
              <a:rPr lang="en-US" sz="1600" dirty="0" smtClean="0">
                <a:latin typeface="Helvetica"/>
                <a:cs typeface="Helvetica"/>
              </a:rPr>
              <a:t>-water volume ratio?</a:t>
            </a:r>
          </a:p>
          <a:p>
            <a:pPr lvl="1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Significant </a:t>
            </a:r>
            <a:r>
              <a:rPr lang="en-US" sz="1200" dirty="0" err="1" smtClean="0">
                <a:latin typeface="Helvetica"/>
                <a:cs typeface="Helvetica"/>
              </a:rPr>
              <a:t>p</a:t>
            </a:r>
            <a:r>
              <a:rPr lang="en-US" sz="1200" i="1" dirty="0" err="1" smtClean="0">
                <a:latin typeface="Helvetica"/>
                <a:cs typeface="Helvetica"/>
              </a:rPr>
              <a:t>K</a:t>
            </a:r>
            <a:r>
              <a:rPr lang="en-US" sz="1200" baseline="-25000" dirty="0" err="1" smtClean="0">
                <a:latin typeface="Helvetica"/>
                <a:cs typeface="Helvetica"/>
              </a:rPr>
              <a:t>a</a:t>
            </a:r>
            <a:r>
              <a:rPr lang="en-US" sz="1200" dirty="0" smtClean="0">
                <a:latin typeface="Helvetica"/>
                <a:cs typeface="Helvetica"/>
              </a:rPr>
              <a:t> shift desired</a:t>
            </a:r>
          </a:p>
          <a:p>
            <a:pPr lvl="1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Limited flask volume </a:t>
            </a:r>
            <a:endParaRPr lang="en-US" sz="1200" dirty="0">
              <a:latin typeface="Helvetica"/>
              <a:cs typeface="Helvetica"/>
            </a:endParaRPr>
          </a:p>
          <a:p>
            <a:endParaRPr lang="en-US" sz="1600" dirty="0" smtClean="0">
              <a:latin typeface="Helvetica"/>
              <a:cs typeface="Helvetica"/>
            </a:endParaRPr>
          </a:p>
          <a:p>
            <a:endParaRPr lang="en-US" sz="1600" dirty="0">
              <a:latin typeface="Helvetica"/>
              <a:cs typeface="Helvetica"/>
            </a:endParaRPr>
          </a:p>
          <a:p>
            <a:endParaRPr lang="en-US" sz="16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1600" dirty="0" smtClean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10" y="1132252"/>
            <a:ext cx="3395303" cy="292616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832" y="-137747"/>
            <a:ext cx="8838103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Limitations and challenges of potentiometric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log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measurements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88190" y="2054291"/>
            <a:ext cx="391280" cy="777368"/>
            <a:chOff x="690737" y="870187"/>
            <a:chExt cx="2375127" cy="22605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34017" b="17197"/>
            <a:stretch/>
          </p:blipFill>
          <p:spPr>
            <a:xfrm>
              <a:off x="690737" y="870187"/>
              <a:ext cx="2253559" cy="22605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808" y="2038288"/>
              <a:ext cx="1816602" cy="87104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096" y="1291154"/>
              <a:ext cx="1889548" cy="7471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3586" y="1542989"/>
              <a:ext cx="192278" cy="9906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149280" y="2053911"/>
            <a:ext cx="391280" cy="777368"/>
            <a:chOff x="505636" y="1561737"/>
            <a:chExt cx="548640" cy="1338287"/>
          </a:xfrm>
        </p:grpSpPr>
        <p:grpSp>
          <p:nvGrpSpPr>
            <p:cNvPr id="14" name="Group 13"/>
            <p:cNvGrpSpPr/>
            <p:nvPr/>
          </p:nvGrpSpPr>
          <p:grpSpPr>
            <a:xfrm>
              <a:off x="505636" y="1561737"/>
              <a:ext cx="548640" cy="1338287"/>
              <a:chOff x="690737" y="870187"/>
              <a:chExt cx="2375127" cy="226050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r="34017" b="17197"/>
              <a:stretch/>
            </p:blipFill>
            <p:spPr>
              <a:xfrm>
                <a:off x="690737" y="870187"/>
                <a:ext cx="2253559" cy="226050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808" y="2038288"/>
                <a:ext cx="1816602" cy="87104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2096" y="1291154"/>
                <a:ext cx="1889548" cy="74713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3586" y="1542989"/>
                <a:ext cx="192278" cy="990600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762" y="1617368"/>
              <a:ext cx="457200" cy="6089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816678" y="2040660"/>
            <a:ext cx="391280" cy="785064"/>
            <a:chOff x="1750093" y="1578984"/>
            <a:chExt cx="548640" cy="1351536"/>
          </a:xfrm>
        </p:grpSpPr>
        <p:grpSp>
          <p:nvGrpSpPr>
            <p:cNvPr id="21" name="Group 20"/>
            <p:cNvGrpSpPr/>
            <p:nvPr/>
          </p:nvGrpSpPr>
          <p:grpSpPr>
            <a:xfrm>
              <a:off x="1750093" y="1592233"/>
              <a:ext cx="548640" cy="1338287"/>
              <a:chOff x="690737" y="870187"/>
              <a:chExt cx="2375127" cy="226050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/>
              <a:srcRect r="34017" b="17197"/>
              <a:stretch/>
            </p:blipFill>
            <p:spPr>
              <a:xfrm>
                <a:off x="690737" y="870187"/>
                <a:ext cx="2253559" cy="2260508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808" y="2038288"/>
                <a:ext cx="1816602" cy="87104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2096" y="1291154"/>
                <a:ext cx="1889548" cy="74713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3586" y="1542989"/>
                <a:ext cx="192278" cy="990600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1299" y="1578984"/>
              <a:ext cx="457200" cy="608957"/>
            </a:xfrm>
            <a:prstGeom prst="rect">
              <a:avLst/>
            </a:prstGeom>
          </p:spPr>
        </p:pic>
      </p:grpSp>
      <p:sp>
        <p:nvSpPr>
          <p:cNvPr id="27" name="Left Arrow 26"/>
          <p:cNvSpPr/>
          <p:nvPr/>
        </p:nvSpPr>
        <p:spPr>
          <a:xfrm>
            <a:off x="6230811" y="801291"/>
            <a:ext cx="1024421" cy="354476"/>
          </a:xfrm>
          <a:prstGeom prst="leftArrow">
            <a:avLst/>
          </a:prstGeom>
          <a:solidFill>
            <a:srgbClr val="FEC22C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/>
              <a:t>More </a:t>
            </a:r>
            <a:r>
              <a:rPr lang="en-US" sz="900" b="1" dirty="0" err="1" smtClean="0"/>
              <a:t>octanol</a:t>
            </a:r>
            <a:endParaRPr lang="en-US" sz="900" b="1" dirty="0"/>
          </a:p>
        </p:txBody>
      </p:sp>
      <p:sp>
        <p:nvSpPr>
          <p:cNvPr id="28" name="Rectangle 27"/>
          <p:cNvSpPr/>
          <p:nvPr/>
        </p:nvSpPr>
        <p:spPr>
          <a:xfrm>
            <a:off x="146118" y="279687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Measureable </a:t>
            </a:r>
            <a:r>
              <a:rPr lang="en-US" sz="1600" dirty="0" err="1">
                <a:latin typeface="Helvetica"/>
                <a:cs typeface="Helvetica"/>
              </a:rPr>
              <a:t>p</a:t>
            </a:r>
            <a:r>
              <a:rPr lang="en-US" sz="1600" i="1" dirty="0" err="1">
                <a:latin typeface="Helvetica"/>
                <a:cs typeface="Helvetica"/>
              </a:rPr>
              <a:t>K</a:t>
            </a:r>
            <a:r>
              <a:rPr lang="en-US" sz="1600" baseline="-25000" dirty="0" err="1">
                <a:latin typeface="Helvetica"/>
                <a:cs typeface="Helvetica"/>
              </a:rPr>
              <a:t>a</a:t>
            </a:r>
            <a:r>
              <a:rPr lang="en-US" sz="1600" dirty="0">
                <a:latin typeface="Helvetica"/>
                <a:cs typeface="Helvetica"/>
              </a:rPr>
              <a:t> range and </a:t>
            </a:r>
            <a:r>
              <a:rPr lang="en-US" sz="1600" dirty="0" err="1">
                <a:latin typeface="Helvetica"/>
                <a:cs typeface="Helvetica"/>
              </a:rPr>
              <a:t>p</a:t>
            </a:r>
            <a:r>
              <a:rPr lang="en-US" sz="1600" i="1" dirty="0" err="1">
                <a:latin typeface="Helvetica"/>
                <a:cs typeface="Helvetica"/>
              </a:rPr>
              <a:t>K</a:t>
            </a:r>
            <a:r>
              <a:rPr lang="en-US" sz="1600" baseline="-25000" dirty="0" err="1">
                <a:latin typeface="Helvetica"/>
                <a:cs typeface="Helvetica"/>
              </a:rPr>
              <a:t>a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shift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At least one </a:t>
            </a:r>
            <a:r>
              <a:rPr lang="en-US" sz="1200" dirty="0" err="1" smtClean="0">
                <a:latin typeface="Helvetica"/>
                <a:cs typeface="Helvetica"/>
              </a:rPr>
              <a:t>titratable</a:t>
            </a:r>
            <a:r>
              <a:rPr lang="en-US" sz="1200" dirty="0" smtClean="0">
                <a:latin typeface="Helvetica"/>
                <a:cs typeface="Helvetica"/>
              </a:rPr>
              <a:t> group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Must adjust protocol for significant apparent </a:t>
            </a:r>
            <a:r>
              <a:rPr lang="en-US" sz="1200" dirty="0" err="1" smtClean="0">
                <a:latin typeface="Helvetica"/>
                <a:cs typeface="Helvetica"/>
              </a:rPr>
              <a:t>p</a:t>
            </a:r>
            <a:r>
              <a:rPr lang="en-US" sz="1200" i="1" dirty="0" err="1" smtClean="0">
                <a:latin typeface="Helvetica"/>
                <a:cs typeface="Helvetica"/>
              </a:rPr>
              <a:t>K</a:t>
            </a:r>
            <a:r>
              <a:rPr lang="en-US" sz="1200" baseline="-25000" dirty="0" err="1" smtClean="0">
                <a:latin typeface="Helvetica"/>
                <a:cs typeface="Helvetica"/>
              </a:rPr>
              <a:t>a</a:t>
            </a:r>
            <a:r>
              <a:rPr lang="en-US" sz="1200" dirty="0" smtClean="0">
                <a:latin typeface="Helvetica"/>
                <a:cs typeface="Helvetica"/>
              </a:rPr>
              <a:t> shift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Can only measure </a:t>
            </a:r>
            <a:r>
              <a:rPr lang="en-US" sz="1200" dirty="0" err="1" smtClean="0">
                <a:latin typeface="Helvetica"/>
                <a:cs typeface="Helvetica"/>
              </a:rPr>
              <a:t>p</a:t>
            </a:r>
            <a:r>
              <a:rPr lang="en-US" sz="1200" i="1" dirty="0" err="1" smtClean="0">
                <a:latin typeface="Helvetica"/>
                <a:cs typeface="Helvetica"/>
              </a:rPr>
              <a:t>K</a:t>
            </a:r>
            <a:r>
              <a:rPr lang="en-US" sz="1200" baseline="-25000" dirty="0" err="1" smtClean="0">
                <a:latin typeface="Helvetica"/>
                <a:cs typeface="Helvetica"/>
              </a:rPr>
              <a:t>a</a:t>
            </a:r>
            <a:r>
              <a:rPr lang="en-US" sz="1200" dirty="0" err="1" smtClean="0">
                <a:latin typeface="Helvetica"/>
                <a:cs typeface="Helvetica"/>
              </a:rPr>
              <a:t>s</a:t>
            </a:r>
            <a:r>
              <a:rPr lang="en-US" sz="1200" dirty="0" smtClean="0">
                <a:latin typeface="Helvetica"/>
                <a:cs typeface="Helvetica"/>
              </a:rPr>
              <a:t> between 2-12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Molecules with low basic </a:t>
            </a:r>
            <a:r>
              <a:rPr lang="en-US" sz="1200" dirty="0" err="1" smtClean="0">
                <a:latin typeface="Helvetica"/>
                <a:cs typeface="Helvetica"/>
              </a:rPr>
              <a:t>pKas</a:t>
            </a:r>
            <a:r>
              <a:rPr lang="en-US" sz="1200" dirty="0" smtClean="0">
                <a:latin typeface="Helvetica"/>
                <a:cs typeface="Helvetica"/>
              </a:rPr>
              <a:t> and high acidic </a:t>
            </a:r>
            <a:r>
              <a:rPr lang="en-US" sz="1200" dirty="0" err="1" smtClean="0">
                <a:latin typeface="Helvetica"/>
                <a:cs typeface="Helvetica"/>
              </a:rPr>
              <a:t>pKas</a:t>
            </a:r>
            <a:r>
              <a:rPr lang="en-US" sz="1200" dirty="0" smtClean="0">
                <a:latin typeface="Helvetica"/>
                <a:cs typeface="Helvetica"/>
              </a:rPr>
              <a:t> are not suitable for this measurement</a:t>
            </a:r>
            <a:endParaRPr lang="en-US" sz="1200" dirty="0">
              <a:latin typeface="Helvetica"/>
              <a:cs typeface="Helvetica"/>
            </a:endParaRPr>
          </a:p>
          <a:p>
            <a:endParaRPr lang="en-US" sz="1600" dirty="0" smtClean="0">
              <a:latin typeface="Helvetica"/>
              <a:cs typeface="Helvetica"/>
            </a:endParaRPr>
          </a:p>
          <a:p>
            <a:endParaRPr lang="en-US" sz="1600" dirty="0">
              <a:latin typeface="Helvetica"/>
              <a:cs typeface="Helvetica"/>
            </a:endParaRPr>
          </a:p>
          <a:p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6150" y="4515505"/>
            <a:ext cx="48694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How to optimize </a:t>
            </a:r>
            <a:r>
              <a:rPr lang="en-US" sz="1600" dirty="0" smtClean="0">
                <a:latin typeface="Helvetica"/>
                <a:cs typeface="Helvetica"/>
              </a:rPr>
              <a:t>the </a:t>
            </a:r>
            <a:r>
              <a:rPr lang="en-US" sz="1600" dirty="0" err="1" smtClean="0">
                <a:latin typeface="Helvetica"/>
                <a:cs typeface="Helvetica"/>
              </a:rPr>
              <a:t>analyte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concentration</a:t>
            </a:r>
            <a:r>
              <a:rPr lang="en-US" sz="1600" dirty="0" smtClean="0">
                <a:latin typeface="Helvetica"/>
                <a:cs typeface="Helvetica"/>
              </a:rPr>
              <a:t>?</a:t>
            </a:r>
            <a:endParaRPr lang="en-US" sz="1200" dirty="0">
              <a:latin typeface="Helvetica"/>
              <a:cs typeface="Helvetica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dirty="0">
                <a:latin typeface="Helvetica"/>
                <a:cs typeface="Helvetica"/>
              </a:rPr>
              <a:t>High enough buffering capacity required to measure </a:t>
            </a:r>
            <a:r>
              <a:rPr lang="en-US" sz="1200" dirty="0" err="1">
                <a:latin typeface="Helvetica"/>
                <a:cs typeface="Helvetica"/>
              </a:rPr>
              <a:t>p</a:t>
            </a:r>
            <a:r>
              <a:rPr lang="en-US" sz="1200" i="1" dirty="0" err="1">
                <a:latin typeface="Helvetica"/>
                <a:cs typeface="Helvetica"/>
              </a:rPr>
              <a:t>K</a:t>
            </a:r>
            <a:r>
              <a:rPr lang="en-US" sz="1200" baseline="-25000" dirty="0" err="1">
                <a:latin typeface="Helvetica"/>
                <a:cs typeface="Helvetica"/>
              </a:rPr>
              <a:t>a</a:t>
            </a:r>
            <a:endParaRPr lang="en-US" sz="1200" baseline="-25000" dirty="0">
              <a:latin typeface="Helvetica"/>
              <a:cs typeface="Helvetica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dirty="0">
                <a:latin typeface="Helvetica"/>
                <a:cs typeface="Helvetica"/>
              </a:rPr>
              <a:t>Limited by thermodynamic and kinetic solubility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>
                <a:latin typeface="Helvetica"/>
                <a:cs typeface="Helvetica"/>
              </a:rPr>
              <a:t>pH titration requires visiting pH’s where </a:t>
            </a:r>
            <a:r>
              <a:rPr lang="en-US" sz="1200" dirty="0" err="1">
                <a:latin typeface="Helvetica"/>
                <a:cs typeface="Helvetica"/>
              </a:rPr>
              <a:t>analyte</a:t>
            </a:r>
            <a:r>
              <a:rPr lang="en-US" sz="1200" dirty="0">
                <a:latin typeface="Helvetica"/>
                <a:cs typeface="Helvetica"/>
              </a:rPr>
              <a:t> has low solubility.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8680" y="5714387"/>
            <a:ext cx="51868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Limited option of organic solvent</a:t>
            </a:r>
            <a:endParaRPr lang="en-US" sz="1200" dirty="0" smtClean="0">
              <a:latin typeface="Helvetica"/>
              <a:cs typeface="Helvetica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Cyclohexane is too volatile for this measurement method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err="1" smtClean="0">
                <a:latin typeface="Helvetica"/>
                <a:cs typeface="Helvetica"/>
              </a:rPr>
              <a:t>Dodecane</a:t>
            </a:r>
            <a:r>
              <a:rPr lang="en-US" sz="1200" dirty="0" smtClean="0">
                <a:latin typeface="Helvetica"/>
                <a:cs typeface="Helvetica"/>
              </a:rPr>
              <a:t> </a:t>
            </a:r>
            <a:r>
              <a:rPr lang="en-US" sz="1200" dirty="0" err="1" smtClean="0">
                <a:latin typeface="Helvetica"/>
                <a:cs typeface="Helvetica"/>
              </a:rPr>
              <a:t>logP</a:t>
            </a:r>
            <a:r>
              <a:rPr lang="en-US" sz="1200" dirty="0" smtClean="0">
                <a:latin typeface="Helvetica"/>
                <a:cs typeface="Helvetica"/>
              </a:rPr>
              <a:t> values of SAMPL6 compounds were beyond measurable range. 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732" y="4327042"/>
            <a:ext cx="3399717" cy="169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5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92" y="1242540"/>
            <a:ext cx="7063574" cy="3414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581" y="5012271"/>
            <a:ext cx="8847421" cy="56288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9756" tIns="34878" rIns="69756" bIns="34878">
            <a:spAutoFit/>
          </a:bodyPr>
          <a:lstStyle>
            <a:defPPr>
              <a:defRPr lang="en-US"/>
            </a:defPPr>
            <a:lvl1pPr indent="-737520">
              <a:defRPr sz="2400">
                <a:solidFill>
                  <a:schemeClr val="accent1">
                    <a:lumMod val="75000"/>
                  </a:schemeClr>
                </a:solidFill>
                <a:latin typeface="Neutraface 2 Text Demi"/>
                <a:cs typeface="Neutraface 2 Text Demi"/>
              </a:defRPr>
            </a:lvl1pPr>
          </a:lstStyle>
          <a:p>
            <a:r>
              <a:rPr lang="en-US" sz="1600" dirty="0" smtClean="0">
                <a:latin typeface="Helvetica"/>
                <a:cs typeface="Helvetica"/>
              </a:rPr>
              <a:t>SAMPL6 </a:t>
            </a:r>
            <a:r>
              <a:rPr lang="en-US" sz="1600" dirty="0" smtClean="0">
                <a:latin typeface="Helvetica"/>
                <a:cs typeface="Helvetica"/>
              </a:rPr>
              <a:t>log </a:t>
            </a:r>
            <a:r>
              <a:rPr lang="en-US" sz="1600" i="1" dirty="0" smtClean="0">
                <a:latin typeface="Helvetica"/>
                <a:cs typeface="Helvetica"/>
              </a:rPr>
              <a:t>P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challenge molecules are a subset of SAMPL6 </a:t>
            </a:r>
            <a:r>
              <a:rPr lang="en-US" sz="1600" dirty="0" err="1" smtClean="0">
                <a:latin typeface="Helvetica"/>
                <a:cs typeface="Helvetica"/>
              </a:rPr>
              <a:t>p</a:t>
            </a:r>
            <a:r>
              <a:rPr lang="en-US" sz="1600" i="1" dirty="0" err="1" smtClean="0">
                <a:latin typeface="Helvetica"/>
                <a:cs typeface="Helvetica"/>
              </a:rPr>
              <a:t>K</a:t>
            </a:r>
            <a:r>
              <a:rPr lang="en-US" sz="1800" baseline="-25000" dirty="0" err="1" smtClean="0">
                <a:latin typeface="Helvetica"/>
                <a:cs typeface="Helvetica"/>
              </a:rPr>
              <a:t>a</a:t>
            </a:r>
            <a:r>
              <a:rPr lang="en-US" sz="1600" dirty="0" smtClean="0">
                <a:latin typeface="Helvetica"/>
                <a:cs typeface="Helvetica"/>
              </a:rPr>
              <a:t> challenge molecules which were dictated by the experimental limitations of potentiometric </a:t>
            </a:r>
            <a:r>
              <a:rPr lang="en-US" sz="1600" dirty="0" smtClean="0">
                <a:latin typeface="Helvetica"/>
                <a:cs typeface="Helvetica"/>
              </a:rPr>
              <a:t>log </a:t>
            </a:r>
            <a:r>
              <a:rPr lang="en-US" sz="1600" i="1" dirty="0" smtClean="0">
                <a:latin typeface="Helvetica"/>
                <a:cs typeface="Helvetica"/>
              </a:rPr>
              <a:t>P</a:t>
            </a:r>
            <a:r>
              <a:rPr lang="en-US" sz="1600" dirty="0" smtClean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measurement method.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101" y="-105019"/>
            <a:ext cx="9255349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O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ctanol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:water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log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values for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11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compounds measured with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otentiometric method of Sirius T3.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015" y="5733920"/>
            <a:ext cx="3634328" cy="681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400" dirty="0">
                <a:latin typeface="Helvetica"/>
                <a:cs typeface="Helvetica"/>
              </a:rPr>
              <a:t>4-amino </a:t>
            </a:r>
            <a:r>
              <a:rPr lang="en-US" sz="1400" dirty="0" err="1" smtClean="0">
                <a:latin typeface="Helvetica"/>
                <a:cs typeface="Helvetica"/>
              </a:rPr>
              <a:t>quinazoline</a:t>
            </a:r>
            <a:r>
              <a:rPr lang="en-US" sz="1400" dirty="0" smtClean="0">
                <a:latin typeface="Helvetica"/>
                <a:cs typeface="Helvetica"/>
              </a:rPr>
              <a:t> group: 6 molecules   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1400" dirty="0" err="1" smtClean="0">
                <a:latin typeface="Helvetica"/>
                <a:cs typeface="Helvetica"/>
              </a:rPr>
              <a:t>Benzimidazole</a:t>
            </a:r>
            <a:r>
              <a:rPr lang="en-US" sz="1400" dirty="0" smtClean="0">
                <a:latin typeface="Helvetica"/>
                <a:cs typeface="Helvetica"/>
              </a:rPr>
              <a:t> group: 2 molecules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7958" y="57932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Helvetica"/>
                <a:cs typeface="Helvetica"/>
              </a:rPr>
              <a:t>Narrow dynamic range of log </a:t>
            </a:r>
            <a:r>
              <a:rPr lang="en-US" sz="1400" i="1" dirty="0">
                <a:latin typeface="Helvetica"/>
                <a:cs typeface="Helvetica"/>
              </a:rPr>
              <a:t>P</a:t>
            </a:r>
            <a:r>
              <a:rPr lang="en-US" sz="1400" dirty="0">
                <a:latin typeface="Helvetica"/>
                <a:cs typeface="Helvetica"/>
              </a:rPr>
              <a:t> values:</a:t>
            </a:r>
          </a:p>
          <a:p>
            <a:r>
              <a:rPr lang="en-US" sz="1400" dirty="0">
                <a:latin typeface="Helvetica"/>
                <a:cs typeface="Helvetica"/>
              </a:rPr>
              <a:t>			1.95 - 4.09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4335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024" y="-989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  <a:p>
            <a:pPr algn="l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We received a significant number of blind predictions covering a variety of methods.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7213" y="1787573"/>
            <a:ext cx="501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collected </a:t>
            </a:r>
            <a:r>
              <a:rPr lang="en-US" b="1" dirty="0" smtClean="0"/>
              <a:t>91 </a:t>
            </a:r>
            <a:r>
              <a:rPr lang="en-US" b="1" dirty="0" smtClean="0"/>
              <a:t>blind submissions</a:t>
            </a:r>
            <a:r>
              <a:rPr lang="en-US" dirty="0" smtClean="0"/>
              <a:t> </a:t>
            </a:r>
            <a:r>
              <a:rPr lang="en-US" dirty="0" smtClean="0"/>
              <a:t>from </a:t>
            </a:r>
            <a:r>
              <a:rPr lang="en-US" b="1" dirty="0" smtClean="0"/>
              <a:t>27 groups.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623491" y="2819680"/>
            <a:ext cx="509626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Reporting Predictions</a:t>
            </a:r>
          </a:p>
          <a:p>
            <a:r>
              <a:rPr lang="en-US" dirty="0"/>
              <a:t>Molecule ID, </a:t>
            </a:r>
            <a:r>
              <a:rPr lang="en-US" dirty="0" err="1"/>
              <a:t>log</a:t>
            </a:r>
            <a:r>
              <a:rPr lang="en-US" i="1" dirty="0" err="1"/>
              <a:t>P</a:t>
            </a:r>
            <a:r>
              <a:rPr lang="en-US" dirty="0"/>
              <a:t>, </a:t>
            </a:r>
            <a:r>
              <a:rPr lang="en-US" dirty="0" err="1"/>
              <a:t>log</a:t>
            </a:r>
            <a:r>
              <a:rPr lang="en-US" i="1" dirty="0" err="1"/>
              <a:t>P</a:t>
            </a:r>
            <a:r>
              <a:rPr lang="en-US" dirty="0"/>
              <a:t> SEM, </a:t>
            </a:r>
            <a:r>
              <a:rPr lang="en-US" dirty="0" err="1"/>
              <a:t>log</a:t>
            </a:r>
            <a:r>
              <a:rPr lang="en-US" i="1" dirty="0" err="1"/>
              <a:t>P</a:t>
            </a:r>
            <a:r>
              <a:rPr lang="en-US" dirty="0"/>
              <a:t> model uncertainty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Method category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Empirical: 17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Physical: 48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Mixed: 17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Other: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5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0760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buNone/>
            </a:pPr>
            <a:r>
              <a:rPr lang="en-US" dirty="0" smtClean="0"/>
              <a:t>Statistics calculated:</a:t>
            </a:r>
          </a:p>
          <a:p>
            <a:pPr lvl="1">
              <a:buFont typeface="Wingdings" charset="2"/>
              <a:buChar char="§"/>
            </a:pPr>
            <a:r>
              <a:rPr lang="en-US" sz="2300" dirty="0" smtClean="0"/>
              <a:t>Root mean square </a:t>
            </a:r>
            <a:r>
              <a:rPr lang="en-US" sz="2300" dirty="0" smtClean="0"/>
              <a:t>error (</a:t>
            </a:r>
            <a:r>
              <a:rPr lang="en-US" sz="2300" dirty="0" smtClean="0"/>
              <a:t>RMSE)</a:t>
            </a:r>
          </a:p>
          <a:p>
            <a:pPr lvl="1">
              <a:buFont typeface="Wingdings" charset="2"/>
              <a:buChar char="§"/>
            </a:pPr>
            <a:r>
              <a:rPr lang="en-US" sz="2300" dirty="0" smtClean="0"/>
              <a:t>Mean absolute error (MAE) </a:t>
            </a:r>
          </a:p>
          <a:p>
            <a:pPr lvl="1">
              <a:buFont typeface="Wingdings" charset="2"/>
              <a:buChar char="§"/>
            </a:pPr>
            <a:r>
              <a:rPr lang="en-US" sz="2300" dirty="0" smtClean="0"/>
              <a:t>Mean error (ME)</a:t>
            </a:r>
          </a:p>
          <a:p>
            <a:pPr lvl="1">
              <a:buFont typeface="Wingdings" charset="2"/>
              <a:buChar char="§"/>
            </a:pPr>
            <a:r>
              <a:rPr lang="en-US" sz="2300" dirty="0" smtClean="0"/>
              <a:t>Linear </a:t>
            </a:r>
            <a:r>
              <a:rPr lang="en-US" sz="2300" dirty="0"/>
              <a:t>regression </a:t>
            </a:r>
            <a:r>
              <a:rPr lang="en-US" sz="2300" dirty="0" smtClean="0"/>
              <a:t>slope (m)</a:t>
            </a:r>
          </a:p>
          <a:p>
            <a:pPr lvl="1">
              <a:buFont typeface="Wingdings" charset="2"/>
              <a:buChar char="§"/>
            </a:pPr>
            <a:r>
              <a:rPr lang="en-US" sz="2300" dirty="0" smtClean="0"/>
              <a:t>R-squared (R</a:t>
            </a:r>
            <a:r>
              <a:rPr lang="en-US" sz="2300" baseline="30000" dirty="0" smtClean="0"/>
              <a:t>2</a:t>
            </a:r>
            <a:r>
              <a:rPr lang="en-US" sz="2300" dirty="0" smtClean="0"/>
              <a:t>)</a:t>
            </a:r>
          </a:p>
          <a:p>
            <a:pPr lvl="1">
              <a:buFont typeface="Wingdings" charset="2"/>
              <a:buChar char="§"/>
            </a:pPr>
            <a:r>
              <a:rPr lang="en-US" sz="2300" dirty="0" smtClean="0"/>
              <a:t>Kendall’s Tau</a:t>
            </a:r>
            <a:endParaRPr lang="en-US" sz="2300" dirty="0" smtClean="0"/>
          </a:p>
          <a:p>
            <a:pPr lvl="1">
              <a:buFont typeface="Wingdings" charset="2"/>
              <a:buChar char="§"/>
            </a:pPr>
            <a:endParaRPr lang="en-US" sz="2300" dirty="0"/>
          </a:p>
          <a:p>
            <a:pPr marL="457200" lvl="1" indent="0">
              <a:buNone/>
            </a:pPr>
            <a:r>
              <a:rPr lang="en-US" sz="2300" dirty="0" smtClean="0"/>
              <a:t>95% confidence intervals of each statistic were calculated by bootstrapping.</a:t>
            </a:r>
            <a:endParaRPr lang="en-US" sz="2300" dirty="0"/>
          </a:p>
          <a:p>
            <a:pPr marL="457200" lvl="1" indent="0">
              <a:buNone/>
            </a:pPr>
            <a:endParaRPr lang="en-US" sz="2600" dirty="0" smtClean="0"/>
          </a:p>
          <a:p>
            <a:pPr marL="457200" lvl="1" indent="0">
              <a:buNone/>
            </a:pPr>
            <a:r>
              <a:rPr lang="en-US" sz="2600" dirty="0" err="1" smtClean="0"/>
              <a:t>Github</a:t>
            </a:r>
            <a:r>
              <a:rPr lang="en-US" sz="2600" dirty="0" smtClean="0"/>
              <a:t> SAMPL6 repository: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600" i="1" dirty="0" smtClean="0"/>
              <a:t>Because of limited dynamic range RMSE</a:t>
            </a:r>
            <a:r>
              <a:rPr lang="en-US" sz="2600" i="1" dirty="0"/>
              <a:t> </a:t>
            </a:r>
            <a:r>
              <a:rPr lang="en-US" sz="2600" i="1" dirty="0" smtClean="0"/>
              <a:t>and MAE more important statistics for evaluating model accuracy than correlation-based metrics.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99" y="4540745"/>
            <a:ext cx="7213600" cy="571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558" y="198851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How accurate were </a:t>
            </a:r>
            <a:r>
              <a:rPr lang="en-US" sz="2400" dirty="0" err="1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octanol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-water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log </a:t>
            </a:r>
            <a:r>
              <a:rPr lang="en-US" sz="2400" i="1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predictions?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</p:spTree>
    <p:extLst>
      <p:ext uri="{BB962C8B-B14F-4D97-AF65-F5344CB8AC3E}">
        <p14:creationId xmlns:p14="http://schemas.microsoft.com/office/powerpoint/2010/main" val="1913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colored_by_method_catego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12555"/>
          <a:stretch/>
        </p:blipFill>
        <p:spPr>
          <a:xfrm>
            <a:off x="0" y="1143579"/>
            <a:ext cx="9156006" cy="53141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628" y="3622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Accuracy evaluation of methods that participated </a:t>
            </a:r>
          </a:p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SAMPL6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log </a:t>
            </a:r>
            <a:r>
              <a:rPr lang="en-US" sz="2400" i="1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challenge 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52121" y="1046486"/>
            <a:ext cx="4427996" cy="4469309"/>
            <a:chOff x="852121" y="1046485"/>
            <a:chExt cx="4427996" cy="4469309"/>
          </a:xfrm>
        </p:grpSpPr>
        <p:pic>
          <p:nvPicPr>
            <p:cNvPr id="5" name="Picture 4" descr="hmz0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860" y="1046485"/>
              <a:ext cx="3927256" cy="39272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852121" y="4973741"/>
              <a:ext cx="500739" cy="54205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852121" y="4973741"/>
              <a:ext cx="4427996" cy="54205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809186" y="6361669"/>
            <a:ext cx="210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Error bars indicate 95% CI.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27866" y="691434"/>
            <a:ext cx="374974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10 methods </a:t>
            </a:r>
            <a:r>
              <a:rPr lang="en-US" sz="1400" dirty="0" smtClean="0"/>
              <a:t>achieved </a:t>
            </a:r>
            <a:r>
              <a:rPr lang="en-US" sz="1400" dirty="0" smtClean="0"/>
              <a:t>RMSE ≤ 0.5 </a:t>
            </a:r>
            <a:r>
              <a:rPr lang="en-US" sz="1400" dirty="0" smtClean="0"/>
              <a:t>log </a:t>
            </a:r>
            <a:r>
              <a:rPr lang="en-US" sz="1400" i="1" dirty="0" smtClean="0"/>
              <a:t>P</a:t>
            </a:r>
            <a:r>
              <a:rPr lang="en-US" sz="1400" dirty="0" smtClean="0"/>
              <a:t> </a:t>
            </a:r>
            <a:r>
              <a:rPr lang="en-US" sz="1400" dirty="0" smtClean="0"/>
              <a:t>units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A significant portion of submissions achieved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RMSE </a:t>
            </a:r>
            <a:r>
              <a:rPr lang="en-US" sz="1400" dirty="0"/>
              <a:t>≤ </a:t>
            </a:r>
            <a:r>
              <a:rPr lang="en-US" sz="1400" dirty="0" smtClean="0"/>
              <a:t>1.0 log </a:t>
            </a:r>
            <a:r>
              <a:rPr lang="en-US" sz="1400" i="1" dirty="0" smtClean="0"/>
              <a:t>P</a:t>
            </a:r>
            <a:r>
              <a:rPr lang="en-US" sz="1400" dirty="0" smtClean="0"/>
              <a:t> </a:t>
            </a:r>
            <a:r>
              <a:rPr lang="en-US" sz="1400" dirty="0"/>
              <a:t>units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470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colored_by_method_catego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12555"/>
          <a:stretch/>
        </p:blipFill>
        <p:spPr>
          <a:xfrm>
            <a:off x="0" y="1143579"/>
            <a:ext cx="9156006" cy="53141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628" y="166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Accuracy evaluation of methods that participated </a:t>
            </a:r>
          </a:p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SAMPL6 log </a:t>
            </a:r>
            <a:r>
              <a:rPr lang="en-US" sz="2400" i="1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 challenge 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9186" y="6361669"/>
            <a:ext cx="210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Error bars indicate 95% CI.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862159" y="511298"/>
            <a:ext cx="2630573" cy="3669809"/>
            <a:chOff x="5862157" y="390337"/>
            <a:chExt cx="2630573" cy="36698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6153" y="656546"/>
              <a:ext cx="2324100" cy="3403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62157" y="390337"/>
              <a:ext cx="2630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Helvetica"/>
                  <a:cs typeface="Helvetica"/>
                </a:rPr>
                <a:t>SAMPL5 prediction challenge for</a:t>
              </a:r>
            </a:p>
            <a:p>
              <a:r>
                <a:rPr lang="en-US" sz="1200" b="1" dirty="0">
                  <a:latin typeface="Helvetica"/>
                  <a:cs typeface="Helvetica"/>
                </a:rPr>
                <a:t>c</a:t>
              </a:r>
              <a:r>
                <a:rPr lang="en-US" sz="1200" b="1" dirty="0" smtClean="0">
                  <a:latin typeface="Helvetica"/>
                  <a:cs typeface="Helvetica"/>
                </a:rPr>
                <a:t>yclohexane-water </a:t>
              </a:r>
              <a:r>
                <a:rPr lang="en-US" sz="1200" b="1" dirty="0" err="1" smtClean="0">
                  <a:latin typeface="Helvetica"/>
                  <a:cs typeface="Helvetica"/>
                </a:rPr>
                <a:t>log</a:t>
              </a:r>
              <a:r>
                <a:rPr lang="en-US" sz="1200" b="1" i="1" dirty="0" err="1" smtClean="0">
                  <a:latin typeface="Helvetica"/>
                  <a:cs typeface="Helvetica"/>
                </a:rPr>
                <a:t>D</a:t>
              </a:r>
              <a:r>
                <a:rPr lang="en-US" sz="1200" b="1" dirty="0" smtClean="0">
                  <a:latin typeface="Helvetica"/>
                  <a:cs typeface="Helvetica"/>
                </a:rPr>
                <a:t> at pH 7.4  </a:t>
              </a:r>
              <a:endParaRPr lang="en-US" sz="1200" b="1" dirty="0">
                <a:latin typeface="Helvetica"/>
                <a:cs typeface="Helvetic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97192" y="1170780"/>
            <a:ext cx="4577287" cy="30290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In SAMPL6 log </a:t>
            </a:r>
            <a:r>
              <a:rPr lang="en-US" sz="1600" i="1" dirty="0" smtClean="0"/>
              <a:t>P</a:t>
            </a:r>
            <a:r>
              <a:rPr lang="en-US" sz="1600" dirty="0" smtClean="0"/>
              <a:t> challenge: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400" b="1" dirty="0" smtClean="0"/>
              <a:t>Ionization</a:t>
            </a:r>
            <a:r>
              <a:rPr lang="en-US" sz="1400" dirty="0" smtClean="0"/>
              <a:t> state predictions do not contribute to prediction errors.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400" b="1" dirty="0" smtClean="0"/>
              <a:t>Neutral</a:t>
            </a:r>
            <a:r>
              <a:rPr lang="en-US" sz="1400" dirty="0" smtClean="0"/>
              <a:t> </a:t>
            </a:r>
            <a:r>
              <a:rPr lang="en-US" sz="1400" b="1" dirty="0" smtClean="0"/>
              <a:t>tautomeric states</a:t>
            </a:r>
            <a:r>
              <a:rPr lang="en-US" sz="1400" dirty="0" smtClean="0"/>
              <a:t> may effect log </a:t>
            </a:r>
            <a:r>
              <a:rPr lang="en-US" sz="1400" i="1" dirty="0" smtClean="0"/>
              <a:t>P</a:t>
            </a:r>
            <a:r>
              <a:rPr lang="en-US" sz="1400" dirty="0" smtClean="0"/>
              <a:t> predictions.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400" b="1" dirty="0" smtClean="0"/>
              <a:t>Chemical diversity </a:t>
            </a:r>
            <a:r>
              <a:rPr lang="en-US" sz="1400" dirty="0" smtClean="0"/>
              <a:t>in SAMPL6 dataset more is more limited.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400" dirty="0" smtClean="0"/>
              <a:t>1-octanol is a more familiar solvent for log </a:t>
            </a:r>
            <a:r>
              <a:rPr lang="en-US" sz="1400" i="1" dirty="0" smtClean="0"/>
              <a:t>P</a:t>
            </a:r>
            <a:r>
              <a:rPr lang="en-US" sz="1400" dirty="0" smtClean="0"/>
              <a:t> predictions.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400" b="1" dirty="0" smtClean="0"/>
              <a:t>Heterogeneity of wet </a:t>
            </a:r>
            <a:r>
              <a:rPr lang="en-US" sz="1400" b="1" dirty="0" err="1" smtClean="0"/>
              <a:t>octanol</a:t>
            </a:r>
            <a:r>
              <a:rPr lang="en-US" sz="1400" b="1" dirty="0" smtClean="0"/>
              <a:t> </a:t>
            </a:r>
            <a:r>
              <a:rPr lang="en-US" sz="1400" dirty="0" smtClean="0"/>
              <a:t>phase is a challenge for physical modeling methods.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514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colored_by_method_catego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12555"/>
          <a:stretch/>
        </p:blipFill>
        <p:spPr>
          <a:xfrm>
            <a:off x="0" y="1143579"/>
            <a:ext cx="9156006" cy="5314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628" y="1387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Performance evaluation of methods that participated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log </a:t>
            </a:r>
            <a:r>
              <a:rPr lang="en-US" sz="2400" i="1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challenge 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32813" y="2391671"/>
            <a:ext cx="8386214" cy="3353538"/>
            <a:chOff x="732813" y="2391670"/>
            <a:chExt cx="8386214" cy="335353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850403" y="2692185"/>
              <a:ext cx="0" cy="2802012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941068" y="2927805"/>
              <a:ext cx="0" cy="2566392"/>
            </a:xfrm>
            <a:prstGeom prst="straightConnector1">
              <a:avLst/>
            </a:prstGeom>
            <a:ln w="952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031733" y="3233973"/>
              <a:ext cx="0" cy="2260224"/>
            </a:xfrm>
            <a:prstGeom prst="straightConnector1">
              <a:avLst/>
            </a:prstGeom>
            <a:ln w="9525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122398" y="3528383"/>
              <a:ext cx="0" cy="1965814"/>
            </a:xfrm>
            <a:prstGeom prst="straightConnector1">
              <a:avLst/>
            </a:prstGeom>
            <a:ln w="952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213064" y="3834552"/>
              <a:ext cx="0" cy="1659645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32813" y="2391670"/>
              <a:ext cx="8386214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chemeClr val="tx2"/>
                  </a:solidFill>
                </a:rPr>
                <a:t>cosmotherm_FINE19:</a:t>
              </a:r>
              <a:r>
                <a:rPr lang="en-US" sz="1200" b="1" dirty="0" smtClean="0"/>
                <a:t> </a:t>
              </a:r>
              <a:r>
                <a:rPr lang="en-US" sz="1000" dirty="0" err="1" smtClean="0"/>
                <a:t>COSMOtherm</a:t>
              </a:r>
              <a:r>
                <a:rPr lang="en-US" sz="1000" dirty="0" smtClean="0"/>
                <a:t> QM calculations: </a:t>
              </a:r>
              <a:r>
                <a:rPr lang="en-US" sz="1000" dirty="0"/>
                <a:t>BP//TZVP//</a:t>
              </a:r>
              <a:r>
                <a:rPr lang="en-US" sz="1000" dirty="0" smtClean="0"/>
                <a:t>COSM geo. opt., BP</a:t>
              </a:r>
              <a:r>
                <a:rPr lang="en-US" sz="1000" dirty="0"/>
                <a:t>//TZVPD//FINE Single </a:t>
              </a:r>
              <a:r>
                <a:rPr lang="en-US" sz="1000" dirty="0" smtClean="0"/>
                <a:t>Point , wet </a:t>
              </a:r>
              <a:r>
                <a:rPr lang="en-US" sz="1000" dirty="0" err="1"/>
                <a:t>octanol</a:t>
              </a:r>
              <a:r>
                <a:rPr lang="en-US" sz="1000" dirty="0"/>
                <a:t> </a:t>
              </a:r>
              <a:r>
                <a:rPr lang="en-US" sz="1000" dirty="0" smtClean="0"/>
                <a:t>                                                                                                                                                                 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                                                                                                                                                                 			Partitioning: BP_TZVPD_FINE_19</a:t>
              </a:r>
            </a:p>
            <a:p>
              <a:r>
                <a:rPr lang="en-US" sz="1200" dirty="0"/>
                <a:t>	</a:t>
              </a:r>
              <a:r>
                <a:rPr lang="en-US" sz="1200" dirty="0" smtClean="0"/>
                <a:t>											             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50403" y="2650806"/>
              <a:ext cx="55826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Global </a:t>
              </a:r>
              <a:r>
                <a:rPr lang="en-US" sz="1200" b="1" dirty="0" err="1">
                  <a:solidFill>
                    <a:schemeClr val="accent6">
                      <a:lumMod val="75000"/>
                    </a:schemeClr>
                  </a:solidFill>
                </a:rPr>
                <a:t>XGBoost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-Based QSPR </a:t>
              </a:r>
              <a:r>
                <a:rPr lang="en-US" sz="1200" b="1" dirty="0" err="1">
                  <a:solidFill>
                    <a:schemeClr val="accent6">
                      <a:lumMod val="75000"/>
                    </a:schemeClr>
                  </a:solidFill>
                </a:rPr>
                <a:t>LogP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Predictor: </a:t>
              </a:r>
              <a:r>
                <a:rPr lang="en-US" sz="1000" dirty="0" smtClean="0"/>
                <a:t>trained on EPI </a:t>
              </a:r>
              <a:r>
                <a:rPr lang="en-US" sz="1000" dirty="0" err="1"/>
                <a:t>Kow</a:t>
              </a:r>
              <a:r>
                <a:rPr lang="en-US" sz="1000" dirty="0"/>
                <a:t> </a:t>
              </a:r>
              <a:r>
                <a:rPr lang="en-US" sz="1000" dirty="0" smtClean="0"/>
                <a:t>dataset (EPA's OPERA </a:t>
              </a:r>
              <a:r>
                <a:rPr lang="en-US" sz="1000" dirty="0"/>
                <a:t>toolkit)</a:t>
              </a:r>
            </a:p>
            <a:p>
              <a:r>
                <a:rPr lang="en-US" sz="1200" b="1" dirty="0" smtClean="0"/>
                <a:t> </a:t>
              </a:r>
              <a:endParaRPr lang="en-US" sz="12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36883" y="2951321"/>
              <a:ext cx="6769902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8000"/>
                  </a:solidFill>
                </a:rPr>
                <a:t>cosmoquick_TZVP18+</a:t>
              </a:r>
              <a:r>
                <a:rPr lang="en-US" sz="1200" b="1" dirty="0" smtClean="0">
                  <a:solidFill>
                    <a:srgbClr val="008000"/>
                  </a:solidFill>
                </a:rPr>
                <a:t>ML:</a:t>
              </a:r>
              <a:r>
                <a:rPr lang="en-US" sz="1200" i="1" dirty="0" smtClean="0"/>
                <a:t> </a:t>
              </a:r>
              <a:r>
                <a:rPr lang="en-US" sz="1000" dirty="0" err="1"/>
                <a:t>COSMOfrag</a:t>
              </a:r>
              <a:r>
                <a:rPr lang="en-US" sz="1000" dirty="0"/>
                <a:t> </a:t>
              </a:r>
              <a:r>
                <a:rPr lang="en-US" sz="1000" dirty="0" smtClean="0"/>
                <a:t>algorithm, COSMO</a:t>
              </a:r>
              <a:r>
                <a:rPr lang="en-US" sz="1000" dirty="0"/>
                <a:t>-RS </a:t>
              </a:r>
              <a:r>
                <a:rPr lang="en-US" sz="1000" dirty="0" smtClean="0"/>
                <a:t>method, </a:t>
              </a:r>
              <a:r>
                <a:rPr lang="en-US" sz="1000" dirty="0"/>
                <a:t>decision tree </a:t>
              </a:r>
              <a:r>
                <a:rPr lang="en-US" sz="1000" dirty="0" smtClean="0"/>
                <a:t>ensemble</a:t>
              </a:r>
            </a:p>
            <a:p>
              <a:r>
                <a:rPr lang="en-US" sz="1000" dirty="0"/>
                <a:t>	</a:t>
              </a:r>
              <a:r>
                <a:rPr lang="en-US" sz="1000" dirty="0" smtClean="0"/>
                <a:t>							 </a:t>
              </a:r>
              <a:r>
                <a:rPr lang="en-US" sz="1000" dirty="0"/>
                <a:t>(Stochastic Gradient Boosting via the </a:t>
              </a:r>
              <a:r>
                <a:rPr lang="en-US" sz="1000" dirty="0" err="1"/>
                <a:t>XGBoost</a:t>
              </a:r>
              <a:r>
                <a:rPr lang="en-US" sz="1000" dirty="0"/>
                <a:t> library5)</a:t>
              </a:r>
            </a:p>
            <a:p>
              <a:r>
                <a:rPr lang="en-US" sz="1200" dirty="0" smtClean="0"/>
                <a:t>  </a:t>
              </a:r>
              <a:endParaRPr lang="en-US" sz="1200" dirty="0"/>
            </a:p>
            <a:p>
              <a:r>
                <a:rPr lang="en-US" sz="1200" i="1" dirty="0" smtClean="0"/>
                <a:t> </a:t>
              </a:r>
              <a:endParaRPr lang="en-US" sz="1200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19296" y="3256546"/>
              <a:ext cx="28689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E46C0A"/>
                  </a:solidFill>
                </a:rPr>
                <a:t>Local </a:t>
              </a:r>
              <a:r>
                <a:rPr lang="en-US" sz="1200" b="1" dirty="0" err="1">
                  <a:solidFill>
                    <a:srgbClr val="E46C0A"/>
                  </a:solidFill>
                </a:rPr>
                <a:t>XGBoost</a:t>
              </a:r>
              <a:r>
                <a:rPr lang="en-US" sz="1200" b="1" dirty="0">
                  <a:solidFill>
                    <a:srgbClr val="E46C0A"/>
                  </a:solidFill>
                </a:rPr>
                <a:t>-Based QSPR </a:t>
              </a:r>
              <a:r>
                <a:rPr lang="en-US" sz="1200" b="1" dirty="0" err="1">
                  <a:solidFill>
                    <a:srgbClr val="E46C0A"/>
                  </a:solidFill>
                </a:rPr>
                <a:t>LogP</a:t>
              </a:r>
              <a:r>
                <a:rPr lang="en-US" sz="1200" b="1" dirty="0">
                  <a:solidFill>
                    <a:srgbClr val="E46C0A"/>
                  </a:solidFill>
                </a:rPr>
                <a:t> Predictor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98880" y="3587627"/>
              <a:ext cx="5724644" cy="1661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</a:rPr>
                <a:t>EC_RISM_wet_P1w+</a:t>
              </a:r>
              <a:r>
                <a:rPr lang="en-US" sz="1200" b="1" dirty="0" smtClean="0">
                  <a:solidFill>
                    <a:schemeClr val="tx2"/>
                  </a:solidFill>
                </a:rPr>
                <a:t>2o: </a:t>
              </a:r>
              <a:r>
                <a:rPr lang="en-US" sz="1200" b="1" dirty="0">
                  <a:solidFill>
                    <a:schemeClr val="tx2"/>
                  </a:solidFill>
                </a:rPr>
                <a:t> </a:t>
              </a:r>
              <a:r>
                <a:rPr lang="en-US" sz="1000" dirty="0" smtClean="0"/>
                <a:t>Geo. </a:t>
              </a:r>
              <a:r>
                <a:rPr lang="en-US" sz="1000" dirty="0"/>
                <a:t>g</a:t>
              </a:r>
              <a:r>
                <a:rPr lang="en-US" sz="1000" dirty="0" smtClean="0"/>
                <a:t>en. Maestro </a:t>
              </a:r>
              <a:r>
                <a:rPr lang="en-US" sz="1000" dirty="0"/>
                <a:t>2017-2/</a:t>
              </a:r>
              <a:r>
                <a:rPr lang="en-US" sz="1000" dirty="0" err="1"/>
                <a:t>Macromodel</a:t>
              </a:r>
              <a:r>
                <a:rPr lang="en-US" sz="1000" dirty="0"/>
                <a:t> with the OPLS3/Water force </a:t>
              </a:r>
              <a:r>
                <a:rPr lang="en-US" sz="1000" dirty="0" smtClean="0"/>
                <a:t>field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                                 Geo. opt.  </a:t>
              </a:r>
              <a:r>
                <a:rPr lang="mr-IN" sz="1000" dirty="0"/>
                <a:t> B3LYP/6-311+G(d,p</a:t>
              </a:r>
              <a:r>
                <a:rPr lang="mr-IN" sz="1000" dirty="0" smtClean="0"/>
                <a:t>)</a:t>
              </a:r>
              <a:r>
                <a:rPr lang="en-US" sz="1000" dirty="0"/>
                <a:t> </a:t>
              </a:r>
              <a:r>
                <a:rPr lang="en-US" sz="1000" dirty="0" smtClean="0"/>
                <a:t>using Gaussian </a:t>
              </a:r>
              <a:r>
                <a:rPr lang="en-US" sz="1000" dirty="0"/>
                <a:t>16revB01 with IEF-</a:t>
              </a:r>
              <a:r>
                <a:rPr lang="en-US" sz="1000" dirty="0" smtClean="0"/>
                <a:t>PCM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                                 EC</a:t>
              </a:r>
              <a:r>
                <a:rPr lang="en-US" sz="1000" dirty="0"/>
                <a:t>-RISM/MP2/6-311+G(</a:t>
              </a:r>
              <a:r>
                <a:rPr lang="en-US" sz="1000" dirty="0" err="1"/>
                <a:t>d,p</a:t>
              </a:r>
              <a:r>
                <a:rPr lang="en-US" sz="1000" dirty="0"/>
                <a:t>) using </a:t>
              </a:r>
              <a:r>
                <a:rPr lang="en-US" sz="1000" dirty="0" smtClean="0"/>
                <a:t>PSE2 and </a:t>
              </a:r>
              <a:r>
                <a:rPr lang="en-US" sz="1000" dirty="0"/>
                <a:t>PSE1 closure for </a:t>
              </a:r>
              <a:r>
                <a:rPr lang="en-US" sz="1000" dirty="0" smtClean="0"/>
                <a:t>water and n</a:t>
              </a:r>
              <a:r>
                <a:rPr lang="en-US" sz="1000" dirty="0"/>
                <a:t>-</a:t>
              </a:r>
              <a:r>
                <a:rPr lang="en-US" sz="1000" dirty="0" err="1" smtClean="0"/>
                <a:t>octanol</a:t>
              </a:r>
              <a:endParaRPr lang="en-US" sz="1000" dirty="0" smtClean="0"/>
            </a:p>
            <a:p>
              <a:r>
                <a:rPr lang="en-US" sz="1000" dirty="0" smtClean="0"/>
                <a:t>                                             </a:t>
              </a:r>
              <a:r>
                <a:rPr lang="en-US" sz="1000" dirty="0" err="1" smtClean="0"/>
                <a:t>reparametrized</a:t>
              </a:r>
              <a:r>
                <a:rPr lang="en-US" sz="1000" dirty="0" smtClean="0"/>
                <a:t> </a:t>
              </a:r>
              <a:r>
                <a:rPr lang="en-US" sz="1000" dirty="0"/>
                <a:t>with respect to the </a:t>
              </a:r>
              <a:r>
                <a:rPr lang="en-US" sz="1000" dirty="0" err="1"/>
                <a:t>MNSol</a:t>
              </a:r>
              <a:r>
                <a:rPr lang="en-US" sz="1000" dirty="0"/>
                <a:t> free energies of solvation </a:t>
              </a:r>
              <a:r>
                <a:rPr lang="en-US" sz="1000" dirty="0" smtClean="0"/>
                <a:t> </a:t>
              </a:r>
            </a:p>
            <a:p>
              <a:endParaRPr lang="en-US" sz="1200" dirty="0"/>
            </a:p>
            <a:p>
              <a:endParaRPr lang="en-US" sz="1200" dirty="0" smtClean="0"/>
            </a:p>
            <a:p>
              <a:r>
                <a:rPr lang="en-US" sz="1200" dirty="0" smtClean="0"/>
                <a:t> </a:t>
              </a:r>
              <a:endParaRPr lang="en-US" sz="1200" dirty="0"/>
            </a:p>
            <a:p>
              <a:endParaRPr lang="en-US" sz="1200" dirty="0"/>
            </a:p>
            <a:p>
              <a:r>
                <a:rPr lang="en-US" sz="1200" i="1" dirty="0" smtClean="0"/>
                <a:t> </a:t>
              </a:r>
              <a:endParaRPr lang="en-US" sz="1200" i="1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198122" y="4267881"/>
              <a:ext cx="4957231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  <a:latin typeface="Calibri"/>
                  <a:cs typeface="Calibri"/>
                </a:rPr>
                <a:t>SM12-Solvation-Trained</a:t>
              </a:r>
              <a:r>
                <a:rPr lang="en-US" sz="1200" dirty="0" smtClean="0">
                  <a:solidFill>
                    <a:srgbClr val="008000"/>
                  </a:solidFill>
                  <a:latin typeface="Calibri"/>
                  <a:cs typeface="Calibri"/>
                </a:rPr>
                <a:t>: </a:t>
              </a:r>
              <a:r>
                <a:rPr lang="en-US" sz="1000" dirty="0" smtClean="0">
                  <a:latin typeface="Calibri"/>
                  <a:cs typeface="Calibri"/>
                </a:rPr>
                <a:t>SM12 solvation model as implemented in Q-</a:t>
              </a:r>
              <a:r>
                <a:rPr lang="en-US" sz="1000" dirty="0" err="1" smtClean="0">
                  <a:latin typeface="Calibri"/>
                  <a:cs typeface="Calibri"/>
                </a:rPr>
                <a:t>Chem</a:t>
              </a:r>
              <a:endParaRPr lang="en-US" sz="1000" dirty="0" smtClean="0">
                <a:latin typeface="Calibri"/>
                <a:cs typeface="Calibri"/>
              </a:endParaRPr>
            </a:p>
            <a:p>
              <a:r>
                <a:rPr lang="en-US" sz="1000" dirty="0" smtClean="0">
                  <a:latin typeface="Calibri"/>
                  <a:cs typeface="Calibri"/>
                </a:rPr>
                <a:t>			       Geo. Opt. M06-2X/cc-</a:t>
              </a:r>
              <a:r>
                <a:rPr lang="en-US" sz="1000" dirty="0" err="1" smtClean="0">
                  <a:latin typeface="Calibri"/>
                  <a:cs typeface="Calibri"/>
                </a:rPr>
                <a:t>pVDZ</a:t>
              </a:r>
              <a:r>
                <a:rPr lang="en-US" sz="1000" dirty="0" smtClean="0">
                  <a:latin typeface="Calibri"/>
                  <a:cs typeface="Calibri"/>
                </a:rPr>
                <a:t>, </a:t>
              </a:r>
            </a:p>
            <a:p>
              <a:r>
                <a:rPr lang="en-US" sz="1000" dirty="0">
                  <a:latin typeface="Calibri"/>
                  <a:cs typeface="Calibri"/>
                </a:rPr>
                <a:t> </a:t>
              </a:r>
              <a:r>
                <a:rPr lang="en-US" sz="1000" dirty="0" smtClean="0">
                  <a:latin typeface="Calibri"/>
                  <a:cs typeface="Calibri"/>
                </a:rPr>
                <a:t>                                                      Solvation:  </a:t>
              </a:r>
              <a:r>
                <a:rPr lang="mr-IN" sz="1000" dirty="0" smtClean="0">
                  <a:latin typeface="Calibri"/>
                  <a:cs typeface="Calibri"/>
                </a:rPr>
                <a:t> M06-2X/6-31G(d) </a:t>
              </a:r>
              <a:r>
                <a:rPr lang="en-US" sz="1000" dirty="0" smtClean="0"/>
                <a:t>with the </a:t>
              </a:r>
              <a:r>
                <a:rPr lang="en-US" sz="1000" dirty="0"/>
                <a:t>SM12 solvation </a:t>
              </a:r>
              <a:r>
                <a:rPr lang="en-US" sz="1000" dirty="0" smtClean="0"/>
                <a:t>model</a:t>
              </a:r>
              <a:endParaRPr lang="en-US" sz="1000" dirty="0" smtClean="0">
                <a:latin typeface="Calibri"/>
                <a:cs typeface="Calibri"/>
              </a:endParaRPr>
            </a:p>
            <a:p>
              <a:r>
                <a:rPr lang="en-US" sz="1000" dirty="0" smtClean="0"/>
                <a:t>			       Multiple </a:t>
              </a:r>
              <a:r>
                <a:rPr lang="en-US" sz="1000" dirty="0"/>
                <a:t>linear regression</a:t>
              </a:r>
            </a:p>
            <a:p>
              <a:endParaRPr lang="en-US" sz="1200" dirty="0" smtClean="0">
                <a:latin typeface="Calibri"/>
                <a:cs typeface="Calibri"/>
              </a:endParaRPr>
            </a:p>
            <a:p>
              <a:endParaRPr lang="en-US" sz="1200" dirty="0" smtClean="0">
                <a:latin typeface="Calibri"/>
                <a:cs typeface="Calibri"/>
              </a:endParaRPr>
            </a:p>
            <a:p>
              <a:endParaRPr lang="en-US" sz="1200" dirty="0" smtClean="0">
                <a:latin typeface="Calibri"/>
                <a:cs typeface="Calibri"/>
              </a:endParaRPr>
            </a:p>
            <a:p>
              <a:r>
                <a:rPr lang="en-US" sz="1200" dirty="0" smtClean="0">
                  <a:latin typeface="Calibri"/>
                  <a:cs typeface="Calibri"/>
                </a:rPr>
                <a:t> </a:t>
              </a:r>
              <a:endParaRPr lang="en-US" sz="1200" dirty="0">
                <a:latin typeface="Calibri"/>
                <a:cs typeface="Calibri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1299814" y="4564529"/>
              <a:ext cx="0" cy="932648"/>
            </a:xfrm>
            <a:prstGeom prst="straightConnector1">
              <a:avLst/>
            </a:prstGeom>
            <a:ln w="9525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269521" y="4857877"/>
              <a:ext cx="16741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chemeClr val="accent6">
                      <a:lumMod val="75000"/>
                    </a:schemeClr>
                  </a:solidFill>
                </a:rPr>
                <a:t>RayLogP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-</a:t>
              </a:r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II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QSPR 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model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386831" y="5157289"/>
              <a:ext cx="0" cy="339873"/>
            </a:xfrm>
            <a:prstGeom prst="straightConnector1">
              <a:avLst/>
            </a:prstGeom>
            <a:ln w="9525" cmpd="sng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839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for_Empirical_catego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/>
          <a:stretch/>
        </p:blipFill>
        <p:spPr>
          <a:xfrm>
            <a:off x="336195" y="993589"/>
            <a:ext cx="8229600" cy="5864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628" y="1387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Prediction accuracy of methods from “empirical” category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-171824" y="694766"/>
            <a:ext cx="7456539" cy="4690353"/>
            <a:chOff x="-171824" y="694765"/>
            <a:chExt cx="7456539" cy="4690353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792715" y="1307353"/>
              <a:ext cx="0" cy="4074785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702050" y="917629"/>
              <a:ext cx="55826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Global </a:t>
              </a:r>
              <a:r>
                <a:rPr lang="en-US" sz="1200" b="1" dirty="0" err="1"/>
                <a:t>XGBoost</a:t>
              </a:r>
              <a:r>
                <a:rPr lang="en-US" sz="1200" b="1" dirty="0"/>
                <a:t>-Based QSPR </a:t>
              </a:r>
              <a:r>
                <a:rPr lang="en-US" sz="1200" b="1" dirty="0" err="1"/>
                <a:t>LogP</a:t>
              </a:r>
              <a:r>
                <a:rPr lang="en-US" sz="1200" b="1" dirty="0"/>
                <a:t> </a:t>
              </a:r>
              <a:r>
                <a:rPr lang="en-US" sz="1200" b="1" dirty="0" smtClean="0"/>
                <a:t>Predictor: </a:t>
              </a:r>
              <a:r>
                <a:rPr lang="en-US" sz="1000" dirty="0" smtClean="0"/>
                <a:t>trained on EPI </a:t>
              </a:r>
              <a:r>
                <a:rPr lang="en-US" sz="1000" dirty="0" err="1"/>
                <a:t>Kow</a:t>
              </a:r>
              <a:r>
                <a:rPr lang="en-US" sz="1000" dirty="0"/>
                <a:t> </a:t>
              </a:r>
              <a:r>
                <a:rPr lang="en-US" sz="1000" dirty="0" smtClean="0"/>
                <a:t>dataset (EPA's OPERA </a:t>
              </a:r>
              <a:r>
                <a:rPr lang="en-US" sz="1000" dirty="0"/>
                <a:t>toolkit)</a:t>
              </a:r>
            </a:p>
            <a:p>
              <a:r>
                <a:rPr lang="en-US" sz="1200" b="1" dirty="0" smtClean="0"/>
                <a:t> </a:t>
              </a:r>
              <a:endParaRPr lang="en-US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35292" y="1321664"/>
              <a:ext cx="28689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Local </a:t>
              </a:r>
              <a:r>
                <a:rPr lang="en-US" sz="1200" b="1" dirty="0" err="1">
                  <a:solidFill>
                    <a:srgbClr val="000000"/>
                  </a:solidFill>
                </a:rPr>
                <a:t>XGBoost</a:t>
              </a:r>
              <a:r>
                <a:rPr lang="en-US" sz="1200" b="1" dirty="0">
                  <a:solidFill>
                    <a:srgbClr val="000000"/>
                  </a:solidFill>
                </a:rPr>
                <a:t>-Based QSPR </a:t>
              </a:r>
              <a:r>
                <a:rPr lang="en-US" sz="1200" b="1" dirty="0" err="1">
                  <a:solidFill>
                    <a:srgbClr val="000000"/>
                  </a:solidFill>
                </a:rPr>
                <a:t>LogP</a:t>
              </a:r>
              <a:r>
                <a:rPr lang="en-US" sz="1200" b="1" dirty="0">
                  <a:solidFill>
                    <a:srgbClr val="000000"/>
                  </a:solidFill>
                </a:rPr>
                <a:t> Predictor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139361" y="1695824"/>
              <a:ext cx="0" cy="3689294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71055" y="2024529"/>
              <a:ext cx="0" cy="3360589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825161" y="2375647"/>
              <a:ext cx="0" cy="3009471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179267" y="2704353"/>
              <a:ext cx="0" cy="2680765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2375340" y="1738154"/>
              <a:ext cx="16741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/>
                <a:t>RayLogP</a:t>
              </a:r>
              <a:r>
                <a:rPr lang="en-US" sz="1200" b="1" dirty="0"/>
                <a:t>-</a:t>
              </a:r>
              <a:r>
                <a:rPr lang="en-US" sz="1200" b="1" dirty="0" smtClean="0"/>
                <a:t>II</a:t>
              </a:r>
              <a:r>
                <a:rPr lang="en-US" sz="1200" b="1" dirty="0"/>
                <a:t> </a:t>
              </a:r>
              <a:r>
                <a:rPr lang="en-US" sz="1200" b="1" dirty="0" smtClean="0"/>
                <a:t>QSPR </a:t>
              </a:r>
              <a:r>
                <a:rPr lang="en-US" sz="1200" b="1" dirty="0"/>
                <a:t>model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28038" y="2106558"/>
              <a:ext cx="35334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/>
                <a:t>rfs-</a:t>
              </a:r>
              <a:r>
                <a:rPr lang="en-US" sz="1200" b="1" dirty="0" err="1" smtClean="0"/>
                <a:t>logp</a:t>
              </a:r>
              <a:r>
                <a:rPr lang="en-US" sz="1200" b="1" dirty="0" smtClean="0"/>
                <a:t>: </a:t>
              </a:r>
              <a:r>
                <a:rPr lang="en-US" sz="1000" dirty="0" smtClean="0"/>
                <a:t>random forest model with recursive feature selection </a:t>
              </a:r>
              <a:endParaRPr lang="en-US" sz="10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53797" y="2438098"/>
              <a:ext cx="32539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/>
                <a:t>S+</a:t>
              </a:r>
              <a:r>
                <a:rPr lang="en-US" sz="1200" b="1" dirty="0" err="1" smtClean="0"/>
                <a:t>logP</a:t>
              </a:r>
              <a:r>
                <a:rPr lang="en-US" sz="1200" b="1" dirty="0" smtClean="0"/>
                <a:t>: </a:t>
              </a:r>
              <a:r>
                <a:rPr lang="en-US" sz="1000" dirty="0"/>
                <a:t>ADMET Predictor 9.5, Simulations Plus, Inc., 2018</a:t>
              </a:r>
            </a:p>
            <a:p>
              <a:endParaRPr lang="en-US" sz="1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86000" y="31058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171824" y="694765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069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for_Physical_catego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33262" r="7610"/>
          <a:stretch/>
        </p:blipFill>
        <p:spPr>
          <a:xfrm>
            <a:off x="141109" y="1154213"/>
            <a:ext cx="8732438" cy="57037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50327" y="2070414"/>
            <a:ext cx="7744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85628" y="1387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Prediction accuracy of methods from “physical” category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32716" y="980711"/>
            <a:ext cx="8386214" cy="4030955"/>
            <a:chOff x="932716" y="980710"/>
            <a:chExt cx="8386214" cy="4030955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085583" y="1328682"/>
              <a:ext cx="0" cy="3680333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932716" y="980710"/>
              <a:ext cx="8386214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/>
                <a:t>cosmotherm_FINE19: </a:t>
              </a:r>
              <a:r>
                <a:rPr lang="en-US" sz="1000" dirty="0" err="1" smtClean="0"/>
                <a:t>COSMOtherm</a:t>
              </a:r>
              <a:r>
                <a:rPr lang="en-US" sz="1000" dirty="0" smtClean="0"/>
                <a:t> QM calculations: </a:t>
              </a:r>
              <a:r>
                <a:rPr lang="en-US" sz="1000" dirty="0"/>
                <a:t>BP//TZVP//</a:t>
              </a:r>
              <a:r>
                <a:rPr lang="en-US" sz="1000" dirty="0" smtClean="0"/>
                <a:t>COSM geo. opt., BP</a:t>
              </a:r>
              <a:r>
                <a:rPr lang="en-US" sz="1000" dirty="0"/>
                <a:t>//TZVPD//FINE Single </a:t>
              </a:r>
              <a:r>
                <a:rPr lang="en-US" sz="1000" dirty="0" smtClean="0"/>
                <a:t>Point , wet </a:t>
              </a:r>
              <a:r>
                <a:rPr lang="en-US" sz="1000" dirty="0" err="1"/>
                <a:t>octanol</a:t>
              </a:r>
              <a:r>
                <a:rPr lang="en-US" sz="1000" dirty="0"/>
                <a:t> </a:t>
              </a:r>
              <a:r>
                <a:rPr lang="en-US" sz="1000" dirty="0" smtClean="0"/>
                <a:t>                                                                                                                                                                 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                                                                                                                                                                 Partitioning: BP_TZVPD_FINE_19</a:t>
              </a:r>
            </a:p>
            <a:p>
              <a:r>
                <a:rPr lang="en-US" sz="1200" dirty="0"/>
                <a:t>	</a:t>
              </a:r>
              <a:r>
                <a:rPr lang="en-US" sz="1200" dirty="0" smtClean="0"/>
                <a:t>											              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248341" y="1627041"/>
              <a:ext cx="0" cy="3373320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098880" y="1271302"/>
              <a:ext cx="601270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Calibri"/>
                  <a:cs typeface="Calibri"/>
                </a:rPr>
                <a:t>EC_RISM_wet_P1w+</a:t>
              </a:r>
              <a:r>
                <a:rPr lang="en-US" sz="1200" b="1" dirty="0" smtClean="0">
                  <a:latin typeface="Calibri"/>
                  <a:cs typeface="Calibri"/>
                </a:rPr>
                <a:t>2o: </a:t>
              </a:r>
              <a:r>
                <a:rPr lang="en-US" sz="1200" b="1" dirty="0">
                  <a:latin typeface="Calibri"/>
                  <a:cs typeface="Calibri"/>
                </a:rPr>
                <a:t> </a:t>
              </a:r>
              <a:r>
                <a:rPr lang="en-US" sz="1000" dirty="0" smtClean="0">
                  <a:latin typeface="Calibri"/>
                  <a:cs typeface="Calibri"/>
                </a:rPr>
                <a:t>Geo. </a:t>
              </a:r>
              <a:r>
                <a:rPr lang="en-US" sz="1000" dirty="0">
                  <a:latin typeface="Calibri"/>
                  <a:cs typeface="Calibri"/>
                </a:rPr>
                <a:t>g</a:t>
              </a:r>
              <a:r>
                <a:rPr lang="en-US" sz="1000" dirty="0" smtClean="0">
                  <a:latin typeface="Calibri"/>
                  <a:cs typeface="Calibri"/>
                </a:rPr>
                <a:t>en. Maestro </a:t>
              </a:r>
              <a:r>
                <a:rPr lang="en-US" sz="1000" dirty="0">
                  <a:latin typeface="Calibri"/>
                  <a:cs typeface="Calibri"/>
                </a:rPr>
                <a:t>2017-2/</a:t>
              </a:r>
              <a:r>
                <a:rPr lang="en-US" sz="1000" dirty="0" err="1">
                  <a:latin typeface="Calibri"/>
                  <a:cs typeface="Calibri"/>
                </a:rPr>
                <a:t>Macromodel</a:t>
              </a:r>
              <a:r>
                <a:rPr lang="en-US" sz="1000" dirty="0">
                  <a:latin typeface="Calibri"/>
                  <a:cs typeface="Calibri"/>
                </a:rPr>
                <a:t> with the OPLS3/Water </a:t>
              </a:r>
              <a:r>
                <a:rPr lang="en-US" sz="1000" dirty="0" smtClean="0">
                  <a:latin typeface="Calibri"/>
                  <a:cs typeface="Calibri"/>
                </a:rPr>
                <a:t>FF</a:t>
              </a:r>
            </a:p>
            <a:p>
              <a:r>
                <a:rPr lang="en-US" sz="1000" dirty="0">
                  <a:latin typeface="Calibri"/>
                  <a:cs typeface="Calibri"/>
                </a:rPr>
                <a:t> </a:t>
              </a:r>
              <a:r>
                <a:rPr lang="en-US" sz="1000" dirty="0" smtClean="0">
                  <a:latin typeface="Calibri"/>
                  <a:cs typeface="Calibri"/>
                </a:rPr>
                <a:t>                                            	       Geo. opt.  </a:t>
              </a:r>
              <a:r>
                <a:rPr lang="mr-IN" sz="1000" dirty="0">
                  <a:latin typeface="Calibri"/>
                  <a:cs typeface="Calibri"/>
                </a:rPr>
                <a:t> B3LYP/6-311+G(d,p</a:t>
              </a:r>
              <a:r>
                <a:rPr lang="mr-IN" sz="1000" dirty="0" smtClean="0">
                  <a:latin typeface="Calibri"/>
                  <a:cs typeface="Calibri"/>
                </a:rPr>
                <a:t>)</a:t>
              </a:r>
              <a:r>
                <a:rPr lang="en-US" sz="1000" dirty="0">
                  <a:latin typeface="Calibri"/>
                  <a:cs typeface="Calibri"/>
                </a:rPr>
                <a:t> </a:t>
              </a:r>
              <a:r>
                <a:rPr lang="en-US" sz="1000" dirty="0" smtClean="0">
                  <a:latin typeface="Calibri"/>
                  <a:cs typeface="Calibri"/>
                </a:rPr>
                <a:t>using Gaussian </a:t>
              </a:r>
              <a:r>
                <a:rPr lang="en-US" sz="1000" dirty="0">
                  <a:latin typeface="Calibri"/>
                  <a:cs typeface="Calibri"/>
                </a:rPr>
                <a:t>16revB01 with IEF-</a:t>
              </a:r>
              <a:r>
                <a:rPr lang="en-US" sz="1000" dirty="0" smtClean="0">
                  <a:latin typeface="Calibri"/>
                  <a:cs typeface="Calibri"/>
                </a:rPr>
                <a:t>PCM</a:t>
              </a:r>
            </a:p>
            <a:p>
              <a:r>
                <a:rPr lang="en-US" sz="1000" dirty="0">
                  <a:latin typeface="Calibri"/>
                  <a:cs typeface="Calibri"/>
                </a:rPr>
                <a:t> </a:t>
              </a:r>
              <a:r>
                <a:rPr lang="en-US" sz="1000" dirty="0" smtClean="0">
                  <a:latin typeface="Calibri"/>
                  <a:cs typeface="Calibri"/>
                </a:rPr>
                <a:t>                                                      EC</a:t>
              </a:r>
              <a:r>
                <a:rPr lang="en-US" sz="1000" dirty="0">
                  <a:latin typeface="Calibri"/>
                  <a:cs typeface="Calibri"/>
                </a:rPr>
                <a:t>-RISM/MP2/6-311+G(</a:t>
              </a:r>
              <a:r>
                <a:rPr lang="en-US" sz="1000" dirty="0" err="1">
                  <a:latin typeface="Calibri"/>
                  <a:cs typeface="Calibri"/>
                </a:rPr>
                <a:t>d,p</a:t>
              </a:r>
              <a:r>
                <a:rPr lang="en-US" sz="1000" dirty="0">
                  <a:latin typeface="Calibri"/>
                  <a:cs typeface="Calibri"/>
                </a:rPr>
                <a:t>) using </a:t>
              </a:r>
              <a:r>
                <a:rPr lang="en-US" sz="1000" dirty="0" smtClean="0">
                  <a:latin typeface="Calibri"/>
                  <a:cs typeface="Calibri"/>
                </a:rPr>
                <a:t>PSE2 and </a:t>
              </a:r>
              <a:r>
                <a:rPr lang="en-US" sz="1000" dirty="0">
                  <a:latin typeface="Calibri"/>
                  <a:cs typeface="Calibri"/>
                </a:rPr>
                <a:t>PSE1 closure for </a:t>
              </a:r>
              <a:r>
                <a:rPr lang="en-US" sz="1000" dirty="0" smtClean="0">
                  <a:latin typeface="Calibri"/>
                  <a:cs typeface="Calibri"/>
                </a:rPr>
                <a:t>water and n</a:t>
              </a:r>
              <a:r>
                <a:rPr lang="en-US" sz="1000" dirty="0">
                  <a:latin typeface="Calibri"/>
                  <a:cs typeface="Calibri"/>
                </a:rPr>
                <a:t>-</a:t>
              </a:r>
              <a:r>
                <a:rPr lang="en-US" sz="1000" dirty="0" err="1" smtClean="0">
                  <a:latin typeface="Calibri"/>
                  <a:cs typeface="Calibri"/>
                </a:rPr>
                <a:t>octanol</a:t>
              </a:r>
              <a:endParaRPr lang="en-US" sz="1000" dirty="0" smtClean="0">
                <a:latin typeface="Calibri"/>
                <a:cs typeface="Calibri"/>
              </a:endParaRPr>
            </a:p>
            <a:p>
              <a:r>
                <a:rPr lang="en-US" sz="1000" dirty="0" smtClean="0">
                  <a:latin typeface="Calibri"/>
                  <a:cs typeface="Calibri"/>
                </a:rPr>
                <a:t>                                                       </a:t>
              </a:r>
              <a:r>
                <a:rPr lang="en-US" sz="1000" dirty="0" err="1" smtClean="0">
                  <a:latin typeface="Calibri"/>
                  <a:cs typeface="Calibri"/>
                </a:rPr>
                <a:t>reparametrized</a:t>
              </a:r>
              <a:r>
                <a:rPr lang="en-US" sz="1000" dirty="0" smtClean="0">
                  <a:latin typeface="Calibri"/>
                  <a:cs typeface="Calibri"/>
                </a:rPr>
                <a:t> </a:t>
              </a:r>
              <a:r>
                <a:rPr lang="en-US" sz="1000" dirty="0">
                  <a:latin typeface="Calibri"/>
                  <a:cs typeface="Calibri"/>
                </a:rPr>
                <a:t>with respect to the </a:t>
              </a:r>
              <a:r>
                <a:rPr lang="en-US" sz="1000" dirty="0" err="1">
                  <a:latin typeface="Calibri"/>
                  <a:cs typeface="Calibri"/>
                </a:rPr>
                <a:t>MNSol</a:t>
              </a:r>
              <a:r>
                <a:rPr lang="en-US" sz="1000" dirty="0">
                  <a:latin typeface="Calibri"/>
                  <a:cs typeface="Calibri"/>
                </a:rPr>
                <a:t> free energies of solvation </a:t>
              </a:r>
              <a:r>
                <a:rPr lang="en-US" sz="1000" dirty="0" smtClean="0">
                  <a:latin typeface="Calibri"/>
                  <a:cs typeface="Calibri"/>
                </a:rPr>
                <a:t> </a:t>
              </a:r>
              <a:r>
                <a:rPr lang="en-US" sz="1000" i="1" dirty="0" smtClean="0">
                  <a:latin typeface="Calibri"/>
                  <a:cs typeface="Calibri"/>
                </a:rPr>
                <a:t> </a:t>
              </a:r>
              <a:endParaRPr lang="en-US" sz="1000" i="1" dirty="0">
                <a:latin typeface="Calibri"/>
                <a:cs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400741" y="2469233"/>
              <a:ext cx="0" cy="2542432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294910" y="2051138"/>
              <a:ext cx="669927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 smtClean="0"/>
                <a:t>LogP_SMD_Solvation_DFT</a:t>
              </a:r>
              <a:r>
                <a:rPr lang="en-US" sz="1200" b="1" dirty="0" smtClean="0"/>
                <a:t>: </a:t>
              </a:r>
              <a:r>
                <a:rPr lang="en-US" sz="1000" dirty="0"/>
                <a:t>Gas phase geom.: M06L functional with the D3zero dispersion correction </a:t>
              </a:r>
            </a:p>
            <a:p>
              <a:r>
                <a:rPr lang="en-US" sz="1000" dirty="0" smtClean="0"/>
                <a:t>			             Solvation</a:t>
              </a:r>
              <a:r>
                <a:rPr lang="en-US" sz="1000" dirty="0"/>
                <a:t>:  continuum solvation model based on density (SMD) and M06-2X functional with </a:t>
              </a:r>
            </a:p>
            <a:p>
              <a:r>
                <a:rPr lang="en-US" sz="1000" dirty="0" smtClean="0"/>
                <a:t>			             D3zero </a:t>
              </a:r>
              <a:r>
                <a:rPr lang="en-US" sz="1000" dirty="0"/>
                <a:t>dispersion correction,  Def2-SVP basis set </a:t>
              </a:r>
            </a:p>
            <a:p>
              <a:r>
                <a:rPr lang="en-US" sz="1200" b="1" dirty="0" smtClean="0"/>
                <a:t> </a:t>
              </a:r>
              <a:endParaRPr lang="en-US" sz="1200" b="1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564900" y="3086076"/>
              <a:ext cx="0" cy="1913377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459069" y="2819891"/>
              <a:ext cx="11592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SM8-</a:t>
              </a:r>
              <a:r>
                <a:rPr lang="en-US" sz="1200" b="1" dirty="0" smtClean="0"/>
                <a:t>Solvation: </a:t>
              </a:r>
              <a:endParaRPr lang="en-US" sz="12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74144" y="2823643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/>
                <a:t>SM8 solvation model as implemented </a:t>
              </a:r>
              <a:r>
                <a:rPr lang="en-US" sz="1000" dirty="0" smtClean="0"/>
                <a:t>in </a:t>
              </a:r>
              <a:r>
                <a:rPr lang="en-US" sz="1000" dirty="0"/>
                <a:t>Q-</a:t>
              </a:r>
              <a:r>
                <a:rPr lang="en-US" sz="1000" dirty="0" err="1" smtClean="0"/>
                <a:t>Chem</a:t>
              </a:r>
              <a:endParaRPr lang="en-US" sz="1000" dirty="0" smtClean="0"/>
            </a:p>
            <a:p>
              <a:r>
                <a:rPr lang="en-US" sz="1000" dirty="0"/>
                <a:t>Geo. Opt. M06-2X/cc-</a:t>
              </a:r>
              <a:r>
                <a:rPr lang="en-US" sz="1000" dirty="0" err="1"/>
                <a:t>pVDZ</a:t>
              </a:r>
              <a:r>
                <a:rPr lang="en-US" sz="1000" dirty="0"/>
                <a:t> l</a:t>
              </a:r>
            </a:p>
            <a:p>
              <a:r>
                <a:rPr lang="en-US" sz="1000" dirty="0"/>
                <a:t>Solvation: M06-2X/6-31G(d) level of theory/basis set </a:t>
              </a:r>
            </a:p>
            <a:p>
              <a:endParaRPr lang="en-US" sz="10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1729059" y="3750882"/>
              <a:ext cx="0" cy="1259875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1624807" y="3467741"/>
              <a:ext cx="16281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/>
                <a:t>EC_RISM_dry_P1w+2o</a:t>
              </a:r>
              <a:endParaRPr lang="en-US" sz="12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762057" y="3819561"/>
              <a:ext cx="11935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SM12-</a:t>
              </a:r>
              <a:r>
                <a:rPr lang="en-US" sz="1200" b="1" dirty="0" smtClean="0"/>
                <a:t>Solvation</a:t>
              </a:r>
              <a:endParaRPr lang="en-US" sz="1200" b="1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869700" y="4068355"/>
              <a:ext cx="0" cy="941948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100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for_Physical_catego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33262" r="7610"/>
          <a:stretch/>
        </p:blipFill>
        <p:spPr>
          <a:xfrm>
            <a:off x="141109" y="1154213"/>
            <a:ext cx="8732438" cy="57037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50327" y="2070414"/>
            <a:ext cx="7744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85628" y="1387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Prediction accuracy of methods from “physical”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category 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</p:spTree>
    <p:extLst>
      <p:ext uri="{BB962C8B-B14F-4D97-AF65-F5344CB8AC3E}">
        <p14:creationId xmlns:p14="http://schemas.microsoft.com/office/powerpoint/2010/main" val="401502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83" y="4470529"/>
            <a:ext cx="8133236" cy="22721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0398" y="198893"/>
            <a:ext cx="100462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ea typeface="+mj-ea"/>
                <a:cs typeface="Helvetica"/>
              </a:rPr>
              <a:t>SAMPL blind challenges: </a:t>
            </a:r>
            <a:r>
              <a:rPr lang="en-US" sz="2400" dirty="0" smtClean="0"/>
              <a:t> </a:t>
            </a:r>
          </a:p>
          <a:p>
            <a:r>
              <a:rPr lang="en-US" sz="2200" b="1" dirty="0" smtClean="0">
                <a:solidFill>
                  <a:srgbClr val="668BBF"/>
                </a:solidFill>
                <a:latin typeface="Helvetica"/>
                <a:ea typeface="+mj-ea"/>
                <a:cs typeface="Helvetica"/>
              </a:rPr>
              <a:t>Statistical </a:t>
            </a:r>
            <a:r>
              <a:rPr lang="en-US" sz="2200" b="1" dirty="0">
                <a:solidFill>
                  <a:srgbClr val="668BBF"/>
                </a:solidFill>
                <a:latin typeface="Helvetica"/>
                <a:ea typeface="+mj-ea"/>
                <a:cs typeface="Helvetica"/>
              </a:rPr>
              <a:t>Assessment </a:t>
            </a:r>
            <a:r>
              <a:rPr lang="en-US" sz="2200" b="1" dirty="0" smtClean="0">
                <a:solidFill>
                  <a:srgbClr val="668BBF"/>
                </a:solidFill>
                <a:latin typeface="Helvetica"/>
                <a:ea typeface="+mj-ea"/>
                <a:cs typeface="Helvetica"/>
              </a:rPr>
              <a:t>of the Modeling of </a:t>
            </a:r>
            <a:r>
              <a:rPr lang="en-US" sz="2200" b="1" dirty="0">
                <a:solidFill>
                  <a:srgbClr val="668BBF"/>
                </a:solidFill>
                <a:latin typeface="Helvetica"/>
                <a:ea typeface="+mj-ea"/>
                <a:cs typeface="Helvetica"/>
              </a:rPr>
              <a:t>Proteins and Ligands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5055" y="1745091"/>
            <a:ext cx="5388249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Physical properties</a:t>
            </a:r>
          </a:p>
          <a:p>
            <a:r>
              <a:rPr lang="en-US" sz="2000" baseline="30000" dirty="0" smtClean="0"/>
              <a:t>To test </a:t>
            </a:r>
            <a:r>
              <a:rPr lang="en-US" sz="2000" baseline="30000" dirty="0"/>
              <a:t>of </a:t>
            </a:r>
            <a:r>
              <a:rPr lang="en-US" sz="2000" baseline="30000" dirty="0" smtClean="0"/>
              <a:t>force field accuracy and to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isolate </a:t>
            </a:r>
            <a:r>
              <a:rPr lang="en-US" sz="2000" baseline="30000" dirty="0"/>
              <a:t>chemical </a:t>
            </a:r>
            <a:r>
              <a:rPr lang="en-US" sz="2000" baseline="30000" dirty="0" smtClean="0"/>
              <a:t>effects. </a:t>
            </a:r>
          </a:p>
          <a:p>
            <a:endParaRPr lang="en-US" sz="2400" baseline="30000" dirty="0"/>
          </a:p>
          <a:p>
            <a:r>
              <a:rPr lang="en-US" sz="2400" b="1" baseline="30000" dirty="0">
                <a:solidFill>
                  <a:srgbClr val="FF0000"/>
                </a:solidFill>
              </a:rPr>
              <a:t>Host-guest systems</a:t>
            </a:r>
            <a:r>
              <a:rPr lang="en-US" sz="2400" b="1" baseline="30000" dirty="0"/>
              <a:t> </a:t>
            </a:r>
            <a:r>
              <a:rPr lang="en-US" sz="2000" baseline="30000" dirty="0"/>
              <a:t>Binding of small drug-like </a:t>
            </a:r>
            <a:r>
              <a:rPr lang="en-US" sz="2000" baseline="30000" dirty="0" smtClean="0"/>
              <a:t>molecules </a:t>
            </a:r>
            <a:r>
              <a:rPr lang="en-US" sz="2000" baseline="30000" dirty="0"/>
              <a:t>without slow protein </a:t>
            </a:r>
            <a:r>
              <a:rPr lang="en-US" sz="2000" baseline="30000" dirty="0" smtClean="0"/>
              <a:t>timescales.</a:t>
            </a:r>
          </a:p>
          <a:p>
            <a:endParaRPr lang="en-US" sz="2400" b="1" baseline="30000" dirty="0" smtClean="0"/>
          </a:p>
          <a:p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 protein-ligand systems</a:t>
            </a:r>
            <a:endParaRPr lang="en-US" b="1" baseline="30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baseline="30000" dirty="0" smtClean="0"/>
              <a:t>Isolate individual physical challenges (e.g. binding of charged ligands). </a:t>
            </a:r>
          </a:p>
          <a:p>
            <a:endParaRPr lang="en-US" sz="2400" baseline="30000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35440" y="6356351"/>
            <a:ext cx="2133600" cy="365125"/>
          </a:xfrm>
        </p:spPr>
        <p:txBody>
          <a:bodyPr/>
          <a:lstStyle/>
          <a:p>
            <a:fld id="{4CE5590E-29BB-8B45-8260-EA85CFEFB86F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96102" y="1326033"/>
            <a:ext cx="1511815" cy="2950255"/>
            <a:chOff x="5696100" y="1326032"/>
            <a:chExt cx="1511815" cy="2950254"/>
          </a:xfrm>
        </p:grpSpPr>
        <p:sp>
          <p:nvSpPr>
            <p:cNvPr id="11" name="TextBox 10"/>
            <p:cNvSpPr txBox="1"/>
            <p:nvPr/>
          </p:nvSpPr>
          <p:spPr>
            <a:xfrm>
              <a:off x="5696100" y="1846019"/>
              <a:ext cx="15118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rgbClr val="008000"/>
                  </a:solidFill>
                </a:rPr>
                <a:t>p</a:t>
              </a:r>
              <a:r>
                <a:rPr lang="en-US" sz="1400" i="1" dirty="0" err="1" smtClean="0">
                  <a:solidFill>
                    <a:srgbClr val="008000"/>
                  </a:solidFill>
                </a:rPr>
                <a:t>K</a:t>
              </a:r>
              <a:r>
                <a:rPr lang="en-US" baseline="-25000" dirty="0" err="1" smtClean="0">
                  <a:solidFill>
                    <a:srgbClr val="008000"/>
                  </a:solidFill>
                </a:rPr>
                <a:t>a</a:t>
              </a:r>
              <a:endParaRPr lang="en-US" sz="1400" baseline="-25000" dirty="0" smtClean="0">
                <a:solidFill>
                  <a:srgbClr val="008000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h</a:t>
              </a:r>
              <a:r>
                <a:rPr lang="en-US" sz="1400" dirty="0" smtClean="0">
                  <a:solidFill>
                    <a:srgbClr val="FF0000"/>
                  </a:solidFill>
                </a:rPr>
                <a:t>ost-guest affinity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Sampling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71563" y="1326032"/>
              <a:ext cx="133662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Helvetica"/>
                  <a:cs typeface="Helvetica"/>
                </a:rPr>
                <a:t>SAMPL6</a:t>
              </a:r>
            </a:p>
            <a:p>
              <a:r>
                <a:rPr lang="en-US" sz="1600" b="1" dirty="0" smtClean="0">
                  <a:latin typeface="Helvetica"/>
                  <a:cs typeface="Helvetica"/>
                </a:rPr>
                <a:t>Part I - 2018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8418" y="2584683"/>
              <a:ext cx="1274954" cy="169160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173727" y="1335218"/>
            <a:ext cx="1701695" cy="2941069"/>
            <a:chOff x="7173727" y="1335217"/>
            <a:chExt cx="1701695" cy="2941069"/>
          </a:xfrm>
        </p:grpSpPr>
        <p:grpSp>
          <p:nvGrpSpPr>
            <p:cNvPr id="14" name="Group 13"/>
            <p:cNvGrpSpPr/>
            <p:nvPr/>
          </p:nvGrpSpPr>
          <p:grpSpPr>
            <a:xfrm>
              <a:off x="7173727" y="1335217"/>
              <a:ext cx="1701695" cy="997562"/>
              <a:chOff x="7122583" y="1000038"/>
              <a:chExt cx="1701695" cy="99756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243078" y="1000038"/>
                <a:ext cx="1393631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Helvetica"/>
                    <a:cs typeface="Helvetica"/>
                  </a:rPr>
                  <a:t>SAMPL6</a:t>
                </a:r>
              </a:p>
              <a:p>
                <a:r>
                  <a:rPr lang="en-US" sz="1600" b="1" dirty="0" smtClean="0">
                    <a:latin typeface="Helvetica"/>
                    <a:cs typeface="Helvetica"/>
                  </a:rPr>
                  <a:t>Part II - 2019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2583" y="1689823"/>
                <a:ext cx="17016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8000"/>
                    </a:solidFill>
                  </a:rPr>
                  <a:t>p</a:t>
                </a:r>
                <a:r>
                  <a:rPr lang="en-US" sz="1400" dirty="0" smtClean="0">
                    <a:solidFill>
                      <a:srgbClr val="008000"/>
                    </a:solidFill>
                  </a:rPr>
                  <a:t>artition coefficients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381686" y="2584683"/>
              <a:ext cx="1306167" cy="1691603"/>
              <a:chOff x="1399516" y="1858883"/>
              <a:chExt cx="1455672" cy="193137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399516" y="1858883"/>
                <a:ext cx="1455672" cy="1931379"/>
                <a:chOff x="1399516" y="1858883"/>
                <a:chExt cx="1455672" cy="193137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99516" y="1858883"/>
                  <a:ext cx="1455672" cy="1931379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1354" t="48553" b="7891"/>
                <a:stretch/>
              </p:blipFill>
              <p:spPr>
                <a:xfrm>
                  <a:off x="1442904" y="2601483"/>
                  <a:ext cx="1369664" cy="932591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1354" t="48553" b="7891"/>
                <a:stretch/>
              </p:blipFill>
              <p:spPr>
                <a:xfrm>
                  <a:off x="1442136" y="1867406"/>
                  <a:ext cx="1369664" cy="155585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1912637" y="2795750"/>
                <a:ext cx="491948" cy="7379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?</a:t>
                </a:r>
                <a:endParaRPr lang="en-US" sz="3600" dirty="0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88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for_Physical_catego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33262" r="7610"/>
          <a:stretch/>
        </p:blipFill>
        <p:spPr>
          <a:xfrm>
            <a:off x="141109" y="1154213"/>
            <a:ext cx="8732438" cy="57037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50327" y="2070414"/>
            <a:ext cx="7744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85628" y="1387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Prediction accuracy of methods from “physical”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category 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914837" y="989693"/>
            <a:ext cx="3942618" cy="4019323"/>
            <a:chOff x="1914837" y="989692"/>
            <a:chExt cx="3942618" cy="401932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010333" y="1328682"/>
              <a:ext cx="0" cy="3680333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148431" y="1429777"/>
              <a:ext cx="0" cy="3373320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769371" y="1877441"/>
              <a:ext cx="0" cy="2542432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365080" y="2321678"/>
              <a:ext cx="0" cy="1833190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973119" y="2798591"/>
              <a:ext cx="0" cy="1349136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81371" y="3373197"/>
              <a:ext cx="0" cy="379864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433907" y="3205536"/>
              <a:ext cx="0" cy="942191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1914837" y="989692"/>
              <a:ext cx="39426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Molecular-Dynamics-Expanded-</a:t>
              </a:r>
              <a:r>
                <a:rPr lang="en-US" sz="1200" b="1" dirty="0" smtClean="0"/>
                <a:t>Ensembles: </a:t>
              </a:r>
              <a:r>
                <a:rPr lang="en-US" sz="1200" b="1" dirty="0" smtClean="0"/>
                <a:t>  </a:t>
              </a:r>
              <a:r>
                <a:rPr lang="en-US" sz="1100" dirty="0" smtClean="0"/>
                <a:t>Amber</a:t>
              </a:r>
              <a:r>
                <a:rPr lang="en-US" sz="1100" dirty="0" smtClean="0"/>
                <a:t>/OPLS </a:t>
              </a:r>
              <a:r>
                <a:rPr lang="en-US" sz="1100" dirty="0" smtClean="0"/>
                <a:t>FF</a:t>
              </a:r>
              <a:endParaRPr lang="en-US" sz="1100" dirty="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441644"/>
              </p:ext>
            </p:extLst>
          </p:nvPr>
        </p:nvGraphicFramePr>
        <p:xfrm>
          <a:off x="2141239" y="1229705"/>
          <a:ext cx="2044700" cy="195580"/>
        </p:xfrm>
        <a:graphic>
          <a:graphicData uri="http://schemas.openxmlformats.org/drawingml/2006/table">
            <a:tbl>
              <a:tblPr/>
              <a:tblGrid>
                <a:gridCol w="2044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Alchemical-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CGenFF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814073"/>
              </p:ext>
            </p:extLst>
          </p:nvPr>
        </p:nvGraphicFramePr>
        <p:xfrm>
          <a:off x="2425333" y="1444175"/>
          <a:ext cx="2044700" cy="195580"/>
        </p:xfrm>
        <a:graphic>
          <a:graphicData uri="http://schemas.openxmlformats.org/drawingml/2006/table">
            <a:tbl>
              <a:tblPr/>
              <a:tblGrid>
                <a:gridCol w="2044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Alchemical-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CGenFF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2453231" y="1676742"/>
            <a:ext cx="0" cy="2969506"/>
          </a:xfrm>
          <a:prstGeom prst="straightConnector1">
            <a:avLst/>
          </a:prstGeom>
          <a:ln w="952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336701"/>
              </p:ext>
            </p:extLst>
          </p:nvPr>
        </p:nvGraphicFramePr>
        <p:xfrm>
          <a:off x="2750560" y="1664399"/>
          <a:ext cx="3611556" cy="195580"/>
        </p:xfrm>
        <a:graphic>
          <a:graphicData uri="http://schemas.openxmlformats.org/drawingml/2006/table">
            <a:tbl>
              <a:tblPr/>
              <a:tblGrid>
                <a:gridCol w="361155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FS-GM (Fast switching Growth Method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):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CGenFF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/OPC3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23575"/>
              </p:ext>
            </p:extLst>
          </p:nvPr>
        </p:nvGraphicFramePr>
        <p:xfrm>
          <a:off x="2896177" y="1870536"/>
          <a:ext cx="4464644" cy="195580"/>
        </p:xfrm>
        <a:graphic>
          <a:graphicData uri="http://schemas.openxmlformats.org/drawingml/2006/table">
            <a:tbl>
              <a:tblPr/>
              <a:tblGrid>
                <a:gridCol w="4464644"/>
              </a:tblGrid>
              <a:tr h="190500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FS-AGM (Fast switching Annihilation/Growth Method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CGenFF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/OPC3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38" name="Straight Arrow Connector 37"/>
          <p:cNvCxnSpPr/>
          <p:nvPr/>
        </p:nvCxnSpPr>
        <p:spPr>
          <a:xfrm>
            <a:off x="2921771" y="2116145"/>
            <a:ext cx="0" cy="2303729"/>
          </a:xfrm>
          <a:prstGeom prst="straightConnector1">
            <a:avLst/>
          </a:prstGeom>
          <a:ln w="952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962058"/>
              </p:ext>
            </p:extLst>
          </p:nvPr>
        </p:nvGraphicFramePr>
        <p:xfrm>
          <a:off x="3315386" y="2066447"/>
          <a:ext cx="2044700" cy="195580"/>
        </p:xfrm>
        <a:graphic>
          <a:graphicData uri="http://schemas.openxmlformats.org/drawingml/2006/table">
            <a:tbl>
              <a:tblPr/>
              <a:tblGrid>
                <a:gridCol w="2044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Alchemical-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CGenFF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59509"/>
              </p:ext>
            </p:extLst>
          </p:nvPr>
        </p:nvGraphicFramePr>
        <p:xfrm>
          <a:off x="3488629" y="2262437"/>
          <a:ext cx="4521818" cy="195580"/>
        </p:xfrm>
        <a:graphic>
          <a:graphicData uri="http://schemas.openxmlformats.org/drawingml/2006/table">
            <a:tbl>
              <a:tblPr/>
              <a:tblGrid>
                <a:gridCol w="452181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FS-AGM (Fast switching Annihilation/Growth Method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OPLS-AA/OPC3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43" name="Straight Arrow Connector 42"/>
          <p:cNvCxnSpPr/>
          <p:nvPr/>
        </p:nvCxnSpPr>
        <p:spPr>
          <a:xfrm>
            <a:off x="3517480" y="2498737"/>
            <a:ext cx="0" cy="1656132"/>
          </a:xfrm>
          <a:prstGeom prst="straightConnector1">
            <a:avLst/>
          </a:prstGeom>
          <a:ln w="952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157397"/>
              </p:ext>
            </p:extLst>
          </p:nvPr>
        </p:nvGraphicFramePr>
        <p:xfrm>
          <a:off x="3960715" y="2458517"/>
          <a:ext cx="2044700" cy="195580"/>
        </p:xfrm>
        <a:graphic>
          <a:graphicData uri="http://schemas.openxmlformats.org/drawingml/2006/table">
            <a:tbl>
              <a:tblPr/>
              <a:tblGrid>
                <a:gridCol w="2044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InterX_GAFF_WET_OCTANOL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77227"/>
              </p:ext>
            </p:extLst>
          </p:nvPr>
        </p:nvGraphicFramePr>
        <p:xfrm>
          <a:off x="4255765" y="2699960"/>
          <a:ext cx="3754682" cy="195580"/>
        </p:xfrm>
        <a:graphic>
          <a:graphicData uri="http://schemas.openxmlformats.org/drawingml/2006/table">
            <a:tbl>
              <a:tblPr/>
              <a:tblGrid>
                <a:gridCol w="375468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FS-GM (Fast switching Growth Method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OPLS-AA/OPC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55" name="Straight Arrow Connector 54"/>
          <p:cNvCxnSpPr/>
          <p:nvPr/>
        </p:nvCxnSpPr>
        <p:spPr>
          <a:xfrm>
            <a:off x="4285809" y="2963321"/>
            <a:ext cx="0" cy="1191548"/>
          </a:xfrm>
          <a:prstGeom prst="straightConnector1">
            <a:avLst/>
          </a:prstGeom>
          <a:ln w="952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004138"/>
              </p:ext>
            </p:extLst>
          </p:nvPr>
        </p:nvGraphicFramePr>
        <p:xfrm>
          <a:off x="4421573" y="2906725"/>
          <a:ext cx="3207015" cy="195580"/>
        </p:xfrm>
        <a:graphic>
          <a:graphicData uri="http://schemas.openxmlformats.org/drawingml/2006/table">
            <a:tbl>
              <a:tblPr/>
              <a:tblGrid>
                <a:gridCol w="320701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MD/S-MBIS-GAFF-TIP3P/MBAR/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283374"/>
              </p:ext>
            </p:extLst>
          </p:nvPr>
        </p:nvGraphicFramePr>
        <p:xfrm>
          <a:off x="5136463" y="3106905"/>
          <a:ext cx="2044700" cy="195580"/>
        </p:xfrm>
        <a:graphic>
          <a:graphicData uri="http://schemas.openxmlformats.org/drawingml/2006/table">
            <a:tbl>
              <a:tblPr/>
              <a:tblGrid>
                <a:gridCol w="2044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MD-AMBER-</a:t>
                      </a: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dryoct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GAFF/TIP3P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88" name="Group 87"/>
          <p:cNvGrpSpPr/>
          <p:nvPr/>
        </p:nvGrpSpPr>
        <p:grpSpPr>
          <a:xfrm>
            <a:off x="743521" y="1241407"/>
            <a:ext cx="7498359" cy="4681609"/>
            <a:chOff x="743521" y="1241407"/>
            <a:chExt cx="7498359" cy="4681609"/>
          </a:xfrm>
        </p:grpSpPr>
        <p:sp>
          <p:nvSpPr>
            <p:cNvPr id="2" name="Rectangle 1"/>
            <p:cNvSpPr/>
            <p:nvPr/>
          </p:nvSpPr>
          <p:spPr>
            <a:xfrm>
              <a:off x="1972573" y="5239820"/>
              <a:ext cx="74187" cy="659265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24973" y="5202832"/>
              <a:ext cx="74187" cy="694944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425333" y="5034678"/>
              <a:ext cx="74187" cy="86868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25693" y="4952826"/>
              <a:ext cx="74187" cy="94494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3521" y="1241407"/>
              <a:ext cx="1022528" cy="312045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MM-based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878093" y="4944949"/>
              <a:ext cx="74187" cy="950975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338743" y="4863097"/>
              <a:ext cx="74187" cy="1033272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478813" y="4805904"/>
              <a:ext cx="74187" cy="109728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939463" y="4711724"/>
              <a:ext cx="74187" cy="118872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239823" y="4691518"/>
              <a:ext cx="74187" cy="1216152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392223" y="4671312"/>
              <a:ext cx="74187" cy="12344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148793" y="4327475"/>
              <a:ext cx="74187" cy="158272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301193" y="4220965"/>
              <a:ext cx="74187" cy="16916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453593" y="4213088"/>
              <a:ext cx="74187" cy="1709928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5993" y="4192882"/>
              <a:ext cx="74187" cy="1709928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753953" y="4180553"/>
              <a:ext cx="74187" cy="1728216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906353" y="4061716"/>
              <a:ext cx="74187" cy="1856232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058753" y="3942877"/>
              <a:ext cx="74187" cy="196596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211153" y="3910342"/>
              <a:ext cx="74187" cy="2002536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351223" y="3865478"/>
              <a:ext cx="74187" cy="2039112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503623" y="3795956"/>
              <a:ext cx="74187" cy="210312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656023" y="3775750"/>
              <a:ext cx="74187" cy="2130552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808423" y="3767873"/>
              <a:ext cx="74187" cy="2130552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960823" y="3772325"/>
              <a:ext cx="74187" cy="2130552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113223" y="3665816"/>
              <a:ext cx="74187" cy="224028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265623" y="3657939"/>
              <a:ext cx="74187" cy="224028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418023" y="3428140"/>
              <a:ext cx="74187" cy="246888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570423" y="3420263"/>
              <a:ext cx="74187" cy="2487168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710493" y="3252109"/>
              <a:ext cx="74187" cy="265176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862893" y="3231903"/>
              <a:ext cx="74187" cy="2670048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015293" y="3224026"/>
              <a:ext cx="74187" cy="2670048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167693" y="2846279"/>
              <a:ext cx="74187" cy="30632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40B247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47961" y="1628058"/>
              <a:ext cx="1022528" cy="312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QM-based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45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for_Mixed_catego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3"/>
          <a:stretch/>
        </p:blipFill>
        <p:spPr>
          <a:xfrm>
            <a:off x="302938" y="2988235"/>
            <a:ext cx="8229600" cy="38697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628" y="1387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Prediction accuracy of methods from “mixed” category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437456" y="769909"/>
            <a:ext cx="7681573" cy="4734739"/>
            <a:chOff x="1437454" y="769910"/>
            <a:chExt cx="7681573" cy="473473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63891" y="1128059"/>
              <a:ext cx="0" cy="4366138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103066" y="1570129"/>
              <a:ext cx="0" cy="3927048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442236" y="2188882"/>
              <a:ext cx="0" cy="3315766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341" y="2659529"/>
              <a:ext cx="0" cy="2830177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142987" y="3055471"/>
              <a:ext cx="0" cy="2437215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474691" y="3521333"/>
              <a:ext cx="0" cy="1966862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828808" y="3839882"/>
              <a:ext cx="0" cy="1636351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1437454" y="769910"/>
              <a:ext cx="7681573" cy="3107327"/>
              <a:chOff x="1437454" y="769910"/>
              <a:chExt cx="7681573" cy="310732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37454" y="769910"/>
                <a:ext cx="6769902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cosmoquick_TZVP18+</a:t>
                </a:r>
                <a:r>
                  <a:rPr lang="en-US" sz="1200" b="1" dirty="0" smtClean="0"/>
                  <a:t>ML:</a:t>
                </a:r>
                <a:r>
                  <a:rPr lang="en-US" sz="1200" i="1" dirty="0" smtClean="0"/>
                  <a:t> </a:t>
                </a:r>
                <a:r>
                  <a:rPr lang="en-US" sz="1000" dirty="0" err="1"/>
                  <a:t>COSMOfrag</a:t>
                </a:r>
                <a:r>
                  <a:rPr lang="en-US" sz="1000" dirty="0"/>
                  <a:t> </a:t>
                </a:r>
                <a:r>
                  <a:rPr lang="en-US" sz="1000" dirty="0" smtClean="0"/>
                  <a:t>algorithm, COSMO</a:t>
                </a:r>
                <a:r>
                  <a:rPr lang="en-US" sz="1000" dirty="0"/>
                  <a:t>-RS </a:t>
                </a:r>
                <a:r>
                  <a:rPr lang="en-US" sz="1000" dirty="0" smtClean="0"/>
                  <a:t>method, </a:t>
                </a:r>
                <a:r>
                  <a:rPr lang="en-US" sz="1000" dirty="0"/>
                  <a:t>decision tree </a:t>
                </a:r>
                <a:r>
                  <a:rPr lang="en-US" sz="1000" dirty="0" smtClean="0"/>
                  <a:t>ensemble</a:t>
                </a:r>
              </a:p>
              <a:p>
                <a:r>
                  <a:rPr lang="en-US" sz="1000" dirty="0"/>
                  <a:t>	</a:t>
                </a:r>
                <a:r>
                  <a:rPr lang="en-US" sz="1000" dirty="0" smtClean="0"/>
                  <a:t>							 </a:t>
                </a:r>
                <a:r>
                  <a:rPr lang="en-US" sz="1000" dirty="0"/>
                  <a:t>(Stochastic Gradient Boosting via the </a:t>
                </a:r>
                <a:r>
                  <a:rPr lang="en-US" sz="1000" dirty="0" err="1"/>
                  <a:t>XGBoost</a:t>
                </a:r>
                <a:r>
                  <a:rPr lang="en-US" sz="1000" dirty="0"/>
                  <a:t> library5)</a:t>
                </a:r>
              </a:p>
              <a:p>
                <a:r>
                  <a:rPr lang="en-US" sz="1200" dirty="0" smtClean="0"/>
                  <a:t>  </a:t>
                </a:r>
                <a:endParaRPr lang="en-US" sz="1200" dirty="0"/>
              </a:p>
              <a:p>
                <a:r>
                  <a:rPr lang="en-US" sz="1200" i="1" dirty="0" smtClean="0"/>
                  <a:t> </a:t>
                </a:r>
                <a:endParaRPr lang="en-US" sz="1200" i="1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914539" y="1213639"/>
                <a:ext cx="6429965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latin typeface="Calibri"/>
                    <a:cs typeface="Calibri"/>
                  </a:rPr>
                  <a:t>SM12-Solvation-Trained</a:t>
                </a:r>
                <a:r>
                  <a:rPr lang="en-US" sz="1200" dirty="0" smtClean="0">
                    <a:latin typeface="Calibri"/>
                    <a:cs typeface="Calibri"/>
                  </a:rPr>
                  <a:t>: </a:t>
                </a:r>
                <a:r>
                  <a:rPr lang="en-US" sz="1000" dirty="0" smtClean="0">
                    <a:latin typeface="Calibri"/>
                    <a:cs typeface="Calibri"/>
                  </a:rPr>
                  <a:t>SM12 solvation model as implemented in Q-</a:t>
                </a:r>
                <a:r>
                  <a:rPr lang="en-US" sz="1000" dirty="0" err="1" smtClean="0">
                    <a:latin typeface="Calibri"/>
                    <a:cs typeface="Calibri"/>
                  </a:rPr>
                  <a:t>Chem</a:t>
                </a:r>
                <a:endParaRPr lang="en-US" sz="1000" dirty="0" smtClean="0">
                  <a:latin typeface="Calibri"/>
                  <a:cs typeface="Calibri"/>
                </a:endParaRPr>
              </a:p>
              <a:p>
                <a:r>
                  <a:rPr lang="en-US" sz="1000" dirty="0" smtClean="0">
                    <a:latin typeface="Calibri"/>
                    <a:cs typeface="Calibri"/>
                  </a:rPr>
                  <a:t>			       Geo. Opt. M06-2X/cc-</a:t>
                </a:r>
                <a:r>
                  <a:rPr lang="en-US" sz="1000" dirty="0" err="1" smtClean="0">
                    <a:latin typeface="Calibri"/>
                    <a:cs typeface="Calibri"/>
                  </a:rPr>
                  <a:t>pVDZ</a:t>
                </a:r>
                <a:r>
                  <a:rPr lang="en-US" sz="1000" dirty="0" smtClean="0">
                    <a:latin typeface="Calibri"/>
                    <a:cs typeface="Calibri"/>
                  </a:rPr>
                  <a:t>, Solvation:  </a:t>
                </a:r>
                <a:r>
                  <a:rPr lang="mr-IN" sz="1000" dirty="0" smtClean="0">
                    <a:latin typeface="Calibri"/>
                    <a:cs typeface="Calibri"/>
                  </a:rPr>
                  <a:t> M06-2X/6-31G(d) </a:t>
                </a:r>
                <a:r>
                  <a:rPr lang="en-US" sz="1000" dirty="0" smtClean="0"/>
                  <a:t>with the </a:t>
                </a:r>
                <a:r>
                  <a:rPr lang="en-US" sz="1000" dirty="0"/>
                  <a:t>SM12 solvation </a:t>
                </a:r>
                <a:r>
                  <a:rPr lang="en-US" sz="1000" dirty="0" smtClean="0"/>
                  <a:t>model</a:t>
                </a:r>
                <a:endParaRPr lang="en-US" sz="1000" dirty="0" smtClean="0">
                  <a:latin typeface="Calibri"/>
                  <a:cs typeface="Calibri"/>
                </a:endParaRPr>
              </a:p>
              <a:p>
                <a:r>
                  <a:rPr lang="en-US" sz="1000" dirty="0" smtClean="0"/>
                  <a:t>			       Multiple </a:t>
                </a:r>
                <a:r>
                  <a:rPr lang="en-US" sz="1000" dirty="0"/>
                  <a:t>linear regression</a:t>
                </a:r>
              </a:p>
              <a:p>
                <a:endParaRPr lang="en-US" sz="1200" dirty="0" smtClean="0">
                  <a:latin typeface="Calibri"/>
                  <a:cs typeface="Calibri"/>
                </a:endParaRPr>
              </a:p>
              <a:p>
                <a:endParaRPr lang="en-US" sz="1200" dirty="0" smtClean="0">
                  <a:latin typeface="Calibri"/>
                  <a:cs typeface="Calibri"/>
                </a:endParaRPr>
              </a:p>
              <a:p>
                <a:endParaRPr lang="en-US" sz="1200" dirty="0" smtClean="0">
                  <a:latin typeface="Calibri"/>
                  <a:cs typeface="Calibri"/>
                </a:endParaRPr>
              </a:p>
              <a:p>
                <a:r>
                  <a:rPr lang="en-US" sz="1200" dirty="0" smtClean="0">
                    <a:latin typeface="Calibri"/>
                    <a:cs typeface="Calibri"/>
                  </a:rPr>
                  <a:t> </a:t>
                </a:r>
                <a:endParaRPr lang="en-US" sz="1200" dirty="0">
                  <a:latin typeface="Calibri"/>
                  <a:cs typeface="Calibri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686851" y="2188882"/>
                <a:ext cx="643217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/>
                  <a:t>ML Prediction using MD Feature Vector Trained on </a:t>
                </a:r>
                <a:r>
                  <a:rPr lang="en-US" sz="1200" b="1" dirty="0" err="1"/>
                  <a:t>logP_octanol_water</a:t>
                </a:r>
                <a:r>
                  <a:rPr lang="en-US" sz="1200" b="1" dirty="0" smtClean="0"/>
                  <a:t>,</a:t>
                </a:r>
              </a:p>
              <a:p>
                <a:r>
                  <a:rPr lang="en-US" sz="1200" b="1" dirty="0" smtClean="0"/>
                  <a:t>with </a:t>
                </a:r>
                <a:r>
                  <a:rPr lang="en-US" sz="1200" b="1" dirty="0"/>
                  <a:t>Additional Meta-learner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334053" y="1821650"/>
                <a:ext cx="16689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SMD-Solvation-Trained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033062" y="2719297"/>
                <a:ext cx="586441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/>
                  <a:t>ML Prediction using MD Feature Vector Trained on </a:t>
                </a:r>
                <a:r>
                  <a:rPr lang="en-US" sz="1200" b="1" dirty="0" err="1"/>
                  <a:t>logP_octanol_water</a:t>
                </a:r>
                <a:endParaRPr lang="en-US" sz="1200" b="1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392447" y="3221921"/>
                <a:ext cx="164991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SM8-Solvation-Trained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745640" y="3600238"/>
                <a:ext cx="469451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/>
                  <a:t>ZINC15 versus </a:t>
                </a:r>
                <a:r>
                  <a:rPr lang="en-US" sz="1200" b="1" dirty="0" smtClean="0"/>
                  <a:t>PM3: </a:t>
                </a:r>
                <a:r>
                  <a:rPr lang="en-US" sz="1000" dirty="0" err="1" smtClean="0"/>
                  <a:t>logP</a:t>
                </a:r>
                <a:r>
                  <a:rPr lang="en-US" sz="1000" dirty="0" smtClean="0"/>
                  <a:t> calculation using PM3 and linear fit to experimental data </a:t>
                </a:r>
                <a:endParaRPr lang="en-US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802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for_Other_catego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5"/>
          <a:stretch/>
        </p:blipFill>
        <p:spPr>
          <a:xfrm>
            <a:off x="358608" y="2951322"/>
            <a:ext cx="8229600" cy="39066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628" y="1387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Prediction accuracy of methods from “other” category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40276" y="1487823"/>
            <a:ext cx="0" cy="3924068"/>
          </a:xfrm>
          <a:prstGeom prst="straightConnector1">
            <a:avLst/>
          </a:prstGeom>
          <a:ln w="952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829839" y="1134437"/>
            <a:ext cx="3711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Compscience-3:</a:t>
            </a:r>
            <a:r>
              <a:rPr lang="en-US" sz="1200" i="1" dirty="0" smtClean="0"/>
              <a:t> </a:t>
            </a:r>
            <a:r>
              <a:rPr lang="en-US" sz="1200" dirty="0"/>
              <a:t>Junction Tree Neural Network predictor</a:t>
            </a:r>
          </a:p>
          <a:p>
            <a:endParaRPr lang="en-US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02415" y="2047680"/>
            <a:ext cx="0" cy="2563992"/>
          </a:xfrm>
          <a:prstGeom prst="straightConnector1">
            <a:avLst/>
          </a:prstGeom>
          <a:ln w="952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64556" y="2617920"/>
            <a:ext cx="0" cy="1993752"/>
          </a:xfrm>
          <a:prstGeom prst="straightConnector1">
            <a:avLst/>
          </a:prstGeom>
          <a:ln w="952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74704" y="1746203"/>
            <a:ext cx="3062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DLPNO-CCSD(T)/cc-</a:t>
            </a:r>
            <a:r>
              <a:rPr lang="en-US" sz="1200" b="1" dirty="0" err="1"/>
              <a:t>pVTZ</a:t>
            </a:r>
            <a:r>
              <a:rPr lang="en-US" sz="1200" b="1" dirty="0"/>
              <a:t>//B3LYP-D3/cc-</a:t>
            </a:r>
            <a:r>
              <a:rPr lang="en-US" sz="1200" b="1" dirty="0" err="1" smtClean="0"/>
              <a:t>pVTZ</a:t>
            </a:r>
            <a:endParaRPr lang="en-US" sz="1200" b="1" dirty="0"/>
          </a:p>
        </p:txBody>
      </p:sp>
      <p:sp>
        <p:nvSpPr>
          <p:cNvPr id="15" name="Rectangle 14"/>
          <p:cNvSpPr/>
          <p:nvPr/>
        </p:nvSpPr>
        <p:spPr>
          <a:xfrm>
            <a:off x="3168025" y="2356603"/>
            <a:ext cx="1300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DLPNO-</a:t>
            </a:r>
            <a:r>
              <a:rPr lang="en-US" sz="1200" b="1" dirty="0" err="1"/>
              <a:t>Solv</a:t>
            </a:r>
            <a:r>
              <a:rPr lang="en-US" sz="1200" b="1" dirty="0"/>
              <a:t>-</a:t>
            </a:r>
            <a:r>
              <a:rPr lang="en-US" sz="1200" b="1" dirty="0" err="1"/>
              <a:t>ccCA</a:t>
            </a:r>
            <a:endParaRPr lang="en-US" sz="12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056" y="3101760"/>
            <a:ext cx="0" cy="1187112"/>
          </a:xfrm>
          <a:prstGeom prst="straightConnector1">
            <a:avLst/>
          </a:prstGeom>
          <a:ln w="952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23016" y="2803177"/>
            <a:ext cx="23741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BLYP/cc-</a:t>
            </a:r>
            <a:r>
              <a:rPr lang="en-US" sz="1200" b="1" dirty="0" err="1"/>
              <a:t>pVTZ</a:t>
            </a:r>
            <a:r>
              <a:rPr lang="en-US" sz="1200" b="1" dirty="0"/>
              <a:t>//B3LYP-D3/cc-</a:t>
            </a:r>
            <a:r>
              <a:rPr lang="en-US" sz="1200" b="1" dirty="0" err="1"/>
              <a:t>pVTZ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7477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ndalls_tau_vs_method_plot_colored_by_method_catego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r="9388"/>
          <a:stretch/>
        </p:blipFill>
        <p:spPr>
          <a:xfrm>
            <a:off x="26624" y="1647983"/>
            <a:ext cx="9073926" cy="49415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08" y="13872"/>
            <a:ext cx="9107692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35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Performance </a:t>
            </a:r>
            <a:r>
              <a:rPr lang="en-US" sz="235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comparison based on Kendall rank correlation coefficient</a:t>
            </a:r>
            <a:endParaRPr lang="en-US" sz="235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68132" y="6072627"/>
            <a:ext cx="2388768" cy="595635"/>
            <a:chOff x="968132" y="5684540"/>
            <a:chExt cx="2388768" cy="595635"/>
          </a:xfrm>
        </p:grpSpPr>
        <p:sp>
          <p:nvSpPr>
            <p:cNvPr id="9" name="Rectangle 8"/>
            <p:cNvSpPr/>
            <p:nvPr/>
          </p:nvSpPr>
          <p:spPr>
            <a:xfrm>
              <a:off x="1986778" y="5700134"/>
              <a:ext cx="109728" cy="316021"/>
            </a:xfrm>
            <a:prstGeom prst="rect">
              <a:avLst/>
            </a:prstGeom>
            <a:solidFill>
              <a:srgbClr val="FD6666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06538" y="5710482"/>
              <a:ext cx="109728" cy="316021"/>
            </a:xfrm>
            <a:prstGeom prst="rect">
              <a:avLst/>
            </a:prstGeom>
            <a:solidFill>
              <a:srgbClr val="FD6666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60498" y="5704118"/>
              <a:ext cx="109728" cy="316021"/>
            </a:xfrm>
            <a:prstGeom prst="rect">
              <a:avLst/>
            </a:prstGeom>
            <a:solidFill>
              <a:srgbClr val="FD6666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47171" y="5706863"/>
              <a:ext cx="109728" cy="316021"/>
            </a:xfrm>
            <a:prstGeom prst="rect">
              <a:avLst/>
            </a:prstGeom>
            <a:solidFill>
              <a:srgbClr val="FD6666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68132" y="5684540"/>
              <a:ext cx="109728" cy="316021"/>
            </a:xfrm>
            <a:prstGeom prst="rect">
              <a:avLst/>
            </a:prstGeom>
            <a:solidFill>
              <a:srgbClr val="FD6666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68132" y="6097688"/>
              <a:ext cx="2388768" cy="182487"/>
            </a:xfrm>
            <a:prstGeom prst="rect">
              <a:avLst/>
            </a:prstGeom>
            <a:solidFill>
              <a:srgbClr val="FD6666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5 methods with lowest RMSE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37362" y="679434"/>
            <a:ext cx="6604203" cy="1584922"/>
            <a:chOff x="937362" y="679434"/>
            <a:chExt cx="6604203" cy="1584922"/>
          </a:xfrm>
        </p:grpSpPr>
        <p:sp>
          <p:nvSpPr>
            <p:cNvPr id="16" name="Rectangle 15"/>
            <p:cNvSpPr/>
            <p:nvPr/>
          </p:nvSpPr>
          <p:spPr>
            <a:xfrm>
              <a:off x="937362" y="679434"/>
              <a:ext cx="6604203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  <a:latin typeface="Helvetica"/>
                  <a:cs typeface="Helvetica"/>
                </a:rPr>
                <a:t>EC_RISM_wet_P1w+2o:  </a:t>
              </a:r>
              <a:r>
                <a:rPr lang="en-US" sz="900" dirty="0" smtClean="0">
                  <a:latin typeface="Helvetica"/>
                  <a:cs typeface="Helvetica"/>
                </a:rPr>
                <a:t>Geom. </a:t>
              </a:r>
              <a:r>
                <a:rPr lang="en-US" sz="900" dirty="0">
                  <a:latin typeface="Helvetica"/>
                  <a:cs typeface="Helvetica"/>
                </a:rPr>
                <a:t>gen. Maestro 2017-2/</a:t>
              </a:r>
              <a:r>
                <a:rPr lang="en-US" sz="900" dirty="0" err="1">
                  <a:latin typeface="Helvetica"/>
                  <a:cs typeface="Helvetica"/>
                </a:rPr>
                <a:t>Macromodel</a:t>
              </a:r>
              <a:r>
                <a:rPr lang="en-US" sz="900" dirty="0">
                  <a:latin typeface="Helvetica"/>
                  <a:cs typeface="Helvetica"/>
                </a:rPr>
                <a:t> with the OPLS3/Water force </a:t>
              </a:r>
              <a:r>
                <a:rPr lang="en-US" sz="900" dirty="0" smtClean="0">
                  <a:latin typeface="Helvetica"/>
                  <a:cs typeface="Helvetica"/>
                </a:rPr>
                <a:t>field. </a:t>
              </a:r>
            </a:p>
            <a:p>
              <a:r>
                <a:rPr lang="en-US" sz="900" dirty="0" smtClean="0">
                  <a:latin typeface="Helvetica"/>
                  <a:cs typeface="Helvetica"/>
                </a:rPr>
                <a:t>			     Geom. opt. </a:t>
              </a:r>
              <a:r>
                <a:rPr lang="mr-IN" sz="900" dirty="0" smtClean="0">
                  <a:latin typeface="Helvetica"/>
                  <a:cs typeface="Helvetica"/>
                </a:rPr>
                <a:t>B3LYP</a:t>
              </a:r>
              <a:r>
                <a:rPr lang="mr-IN" sz="900" dirty="0">
                  <a:latin typeface="Helvetica"/>
                  <a:cs typeface="Helvetica"/>
                </a:rPr>
                <a:t>/6-311+G(d,p)</a:t>
              </a:r>
              <a:r>
                <a:rPr lang="en-US" sz="900" dirty="0">
                  <a:latin typeface="Helvetica"/>
                  <a:cs typeface="Helvetica"/>
                </a:rPr>
                <a:t> using Gaussian 16revB01 with IEF-PCM</a:t>
              </a:r>
            </a:p>
            <a:p>
              <a:r>
                <a:rPr lang="en-US" sz="900" dirty="0" smtClean="0">
                  <a:latin typeface="Helvetica"/>
                  <a:cs typeface="Helvetica"/>
                </a:rPr>
                <a:t>			     EC</a:t>
              </a:r>
              <a:r>
                <a:rPr lang="en-US" sz="900" dirty="0">
                  <a:latin typeface="Helvetica"/>
                  <a:cs typeface="Helvetica"/>
                </a:rPr>
                <a:t>-RISM/MP2/6-311+G(</a:t>
              </a:r>
              <a:r>
                <a:rPr lang="en-US" sz="900" dirty="0" err="1">
                  <a:latin typeface="Helvetica"/>
                  <a:cs typeface="Helvetica"/>
                </a:rPr>
                <a:t>d,p</a:t>
              </a:r>
              <a:r>
                <a:rPr lang="en-US" sz="900" dirty="0">
                  <a:latin typeface="Helvetica"/>
                  <a:cs typeface="Helvetica"/>
                </a:rPr>
                <a:t>) using PSE2 and PSE1 closure for water and n-</a:t>
              </a:r>
              <a:r>
                <a:rPr lang="en-US" sz="900" dirty="0" err="1" smtClean="0">
                  <a:latin typeface="Helvetica"/>
                  <a:cs typeface="Helvetica"/>
                </a:rPr>
                <a:t>octanol</a:t>
              </a:r>
              <a:r>
                <a:rPr lang="en-US" sz="900" dirty="0" smtClean="0">
                  <a:latin typeface="Helvetica"/>
                  <a:cs typeface="Helvetica"/>
                </a:rPr>
                <a:t>. </a:t>
              </a:r>
            </a:p>
            <a:p>
              <a:r>
                <a:rPr lang="en-US" sz="900" dirty="0" smtClean="0">
                  <a:latin typeface="Helvetica"/>
                  <a:cs typeface="Helvetica"/>
                </a:rPr>
                <a:t>			     </a:t>
              </a:r>
              <a:r>
                <a:rPr lang="en-US" sz="900" dirty="0" err="1" smtClean="0">
                  <a:latin typeface="Helvetica"/>
                  <a:cs typeface="Helvetica"/>
                </a:rPr>
                <a:t>Reparametrized</a:t>
              </a:r>
              <a:r>
                <a:rPr lang="en-US" sz="900" dirty="0" smtClean="0">
                  <a:latin typeface="Helvetica"/>
                  <a:cs typeface="Helvetica"/>
                </a:rPr>
                <a:t> </a:t>
              </a:r>
              <a:r>
                <a:rPr lang="en-US" sz="900" dirty="0">
                  <a:latin typeface="Helvetica"/>
                  <a:cs typeface="Helvetica"/>
                </a:rPr>
                <a:t>with respect to the </a:t>
              </a:r>
              <a:r>
                <a:rPr lang="en-US" sz="900" dirty="0" err="1">
                  <a:latin typeface="Helvetica"/>
                  <a:cs typeface="Helvetica"/>
                </a:rPr>
                <a:t>MNSol</a:t>
              </a:r>
              <a:r>
                <a:rPr lang="en-US" sz="900" dirty="0">
                  <a:latin typeface="Helvetica"/>
                  <a:cs typeface="Helvetica"/>
                </a:rPr>
                <a:t> free energies of solvation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8889" y="1251926"/>
              <a:ext cx="157808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000" b="1" dirty="0">
                  <a:solidFill>
                    <a:schemeClr val="tx2"/>
                  </a:solidFill>
                  <a:latin typeface="Helvetica"/>
                  <a:cs typeface="Helvetica"/>
                </a:rPr>
                <a:t>EC_RISM_dry_P1w+2o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00180" y="1432937"/>
              <a:ext cx="21650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000" b="1" dirty="0" err="1">
                  <a:solidFill>
                    <a:schemeClr val="tx2"/>
                  </a:solidFill>
                  <a:latin typeface="Helvetica"/>
                  <a:cs typeface="Helvetica"/>
                </a:rPr>
                <a:t>LogP</a:t>
              </a:r>
              <a:r>
                <a:rPr lang="en-US" sz="1000" b="1" dirty="0">
                  <a:solidFill>
                    <a:schemeClr val="tx2"/>
                  </a:solidFill>
                  <a:latin typeface="Helvetica"/>
                  <a:cs typeface="Helvetica"/>
                </a:rPr>
                <a:t>-prediction-SMD-</a:t>
              </a:r>
              <a:r>
                <a:rPr lang="en-US" sz="1000" b="1" dirty="0" err="1">
                  <a:solidFill>
                    <a:schemeClr val="tx2"/>
                  </a:solidFill>
                  <a:latin typeface="Helvetica"/>
                  <a:cs typeface="Helvetica"/>
                </a:rPr>
                <a:t>HuangLab</a:t>
              </a:r>
              <a:endParaRPr lang="en-US" sz="1000" b="1" dirty="0">
                <a:solidFill>
                  <a:schemeClr val="tx2"/>
                </a:solidFill>
                <a:latin typeface="Helvetica"/>
                <a:cs typeface="Helvetica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68463" y="1627846"/>
              <a:ext cx="159230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000" b="1" dirty="0">
                  <a:solidFill>
                    <a:schemeClr val="tx2"/>
                  </a:solidFill>
                  <a:latin typeface="Helvetica"/>
                  <a:cs typeface="Helvetica"/>
                </a:rPr>
                <a:t>EC_RISM_wet_P1w+1o</a:t>
              </a:r>
              <a:endParaRPr lang="en-US" sz="1000" b="1" dirty="0">
                <a:solidFill>
                  <a:schemeClr val="tx2"/>
                </a:solidFill>
                <a:latin typeface="Helvetica"/>
                <a:cs typeface="Helvetica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241283" y="1785691"/>
              <a:ext cx="121083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000" b="1" dirty="0">
                  <a:solidFill>
                    <a:schemeClr val="tx2"/>
                  </a:solidFill>
                  <a:latin typeface="Helvetica"/>
                  <a:cs typeface="Helvetica"/>
                </a:rPr>
                <a:t>Solvation-</a:t>
              </a:r>
              <a:r>
                <a:rPr lang="en-US" sz="1000" b="1" dirty="0">
                  <a:solidFill>
                    <a:schemeClr val="tx2"/>
                  </a:solidFill>
                  <a:latin typeface="Helvetica"/>
                  <a:cs typeface="Helvetica"/>
                </a:rPr>
                <a:t>M062X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1021438" y="915862"/>
              <a:ext cx="0" cy="1341810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109693" y="1498147"/>
              <a:ext cx="0" cy="757989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197948" y="1653502"/>
              <a:ext cx="0" cy="601098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286203" y="1835583"/>
              <a:ext cx="0" cy="417481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387287" y="2013943"/>
              <a:ext cx="0" cy="250413"/>
            </a:xfrm>
            <a:prstGeom prst="straightConnector1">
              <a:avLst/>
            </a:prstGeom>
            <a:ln w="9525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657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lecular_MAE_comparison_between_method_categori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r="11153"/>
          <a:stretch/>
        </p:blipFill>
        <p:spPr>
          <a:xfrm>
            <a:off x="4423364" y="772829"/>
            <a:ext cx="4625596" cy="3989575"/>
          </a:xfrm>
          <a:prstGeom prst="rect">
            <a:avLst/>
          </a:prstGeom>
        </p:spPr>
      </p:pic>
      <p:pic>
        <p:nvPicPr>
          <p:cNvPr id="5" name="Picture 4" descr="MAE_vs_molecule_ID_plo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2"/>
          <a:stretch/>
        </p:blipFill>
        <p:spPr>
          <a:xfrm>
            <a:off x="33170" y="772829"/>
            <a:ext cx="4421340" cy="3989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628" y="200647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Analysis of average prediction accuracy of each molecule</a:t>
            </a:r>
          </a:p>
          <a:p>
            <a:pPr>
              <a:spcBef>
                <a:spcPct val="0"/>
              </a:spcBef>
            </a:pPr>
            <a:endParaRPr lang="en-US" sz="2000" dirty="0" smtClean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145" y="5058475"/>
            <a:ext cx="86101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376092"/>
                </a:solidFill>
                <a:latin typeface="Neutraface 2 Text Book"/>
                <a:cs typeface="Neutraface 2 Text Book"/>
              </a:rPr>
              <a:t>There wasn’t any molecule that was significantly harder to predict than others</a:t>
            </a:r>
            <a:r>
              <a:rPr lang="en-US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.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376092"/>
              </a:solidFill>
              <a:latin typeface="Neutraface 2 Text Book"/>
              <a:cs typeface="Neutraface 2 Text Book"/>
            </a:endParaRPr>
          </a:p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To see the distribution of accuracy across models for each molecule more detail</a:t>
            </a:r>
            <a:r>
              <a:rPr lang="en-US" sz="1400" dirty="0">
                <a:solidFill>
                  <a:srgbClr val="376092"/>
                </a:solidFill>
                <a:latin typeface="Neutraface 2 Text Book"/>
                <a:cs typeface="Neutraface 2 Text Book"/>
              </a:rPr>
              <a:t> </a:t>
            </a:r>
            <a:r>
              <a:rPr lang="en-US" sz="1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please see the violin plots found in SAMPL6 repository: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771" y="6089032"/>
            <a:ext cx="6229305" cy="3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6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51" y="879746"/>
            <a:ext cx="8596463" cy="5876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1. Due to limited dynamic range of experimental data, </a:t>
            </a:r>
            <a:r>
              <a:rPr lang="en-US" sz="1400" dirty="0" smtClean="0"/>
              <a:t>prefer </a:t>
            </a:r>
            <a:r>
              <a:rPr lang="en-US" sz="1400" b="1" dirty="0" smtClean="0"/>
              <a:t>RMSE and MAE </a:t>
            </a:r>
            <a:r>
              <a:rPr lang="en-US" sz="1400" dirty="0" smtClean="0"/>
              <a:t>over correlation statistics to judge model performance.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400" dirty="0"/>
              <a:t>2</a:t>
            </a:r>
            <a:r>
              <a:rPr lang="en-US" sz="1400" dirty="0" smtClean="0"/>
              <a:t>. Is your method able to capture </a:t>
            </a:r>
            <a:r>
              <a:rPr lang="en-US" sz="1400" dirty="0" smtClean="0"/>
              <a:t>log </a:t>
            </a:r>
            <a:r>
              <a:rPr lang="en-US" sz="1400" i="1" dirty="0" smtClean="0"/>
              <a:t>P</a:t>
            </a:r>
            <a:r>
              <a:rPr lang="en-US" sz="1400" dirty="0" smtClean="0"/>
              <a:t> </a:t>
            </a:r>
            <a:r>
              <a:rPr lang="en-US" sz="1400" dirty="0" smtClean="0"/>
              <a:t>rank order of </a:t>
            </a:r>
            <a:r>
              <a:rPr lang="en-US" sz="1400" b="1" dirty="0" smtClean="0"/>
              <a:t>4-amino </a:t>
            </a:r>
            <a:r>
              <a:rPr lang="en-US" sz="1400" b="1" dirty="0" err="1" smtClean="0"/>
              <a:t>quinazoline</a:t>
            </a:r>
            <a:r>
              <a:rPr lang="en-US" sz="1400" b="1" dirty="0" smtClean="0"/>
              <a:t> </a:t>
            </a:r>
            <a:r>
              <a:rPr lang="en-US" sz="1400" dirty="0" smtClean="0"/>
              <a:t>series? Is it capable of capturing </a:t>
            </a:r>
            <a:r>
              <a:rPr lang="en-US" sz="1400" b="1" dirty="0" smtClean="0"/>
              <a:t>substituent effects </a:t>
            </a:r>
            <a:r>
              <a:rPr lang="en-US" sz="1400" dirty="0" smtClean="0"/>
              <a:t>to </a:t>
            </a:r>
            <a:r>
              <a:rPr lang="en-US" sz="1400" dirty="0" smtClean="0"/>
              <a:t>log </a:t>
            </a:r>
            <a:r>
              <a:rPr lang="en-US" sz="1400" i="1" dirty="0" smtClean="0"/>
              <a:t>P</a:t>
            </a:r>
            <a:r>
              <a:rPr lang="en-US" sz="1400" dirty="0" smtClean="0"/>
              <a:t>?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400" dirty="0" smtClean="0"/>
              <a:t>3. Are there any </a:t>
            </a:r>
            <a:r>
              <a:rPr lang="en-US" sz="1400" b="1" dirty="0" smtClean="0"/>
              <a:t>molecules with lower prediction accuracy </a:t>
            </a:r>
            <a:r>
              <a:rPr lang="en-US" sz="1400" dirty="0" smtClean="0"/>
              <a:t>than others</a:t>
            </a:r>
            <a:r>
              <a:rPr lang="en-US" sz="1400" dirty="0" smtClean="0"/>
              <a:t>?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4. Does </a:t>
            </a:r>
            <a:r>
              <a:rPr lang="en-US" sz="1400" b="1" dirty="0" smtClean="0"/>
              <a:t>tautomer prediction </a:t>
            </a:r>
            <a:r>
              <a:rPr lang="en-US" sz="1400" dirty="0" smtClean="0"/>
              <a:t>impact  log </a:t>
            </a:r>
            <a:r>
              <a:rPr lang="en-US" sz="1400" i="1" dirty="0" smtClean="0"/>
              <a:t>P</a:t>
            </a:r>
            <a:r>
              <a:rPr lang="en-US" sz="1400" dirty="0" smtClean="0"/>
              <a:t> predictions?</a:t>
            </a:r>
            <a:endParaRPr lang="en-US" sz="14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400" dirty="0" smtClean="0"/>
              <a:t>5</a:t>
            </a:r>
            <a:r>
              <a:rPr lang="en-US" sz="1400" dirty="0" smtClean="0"/>
              <a:t>. </a:t>
            </a:r>
            <a:r>
              <a:rPr lang="en-US" sz="1400" dirty="0" smtClean="0"/>
              <a:t>How does your method perform compared to similar methods in SAMPL6 challenge?</a:t>
            </a:r>
          </a:p>
          <a:p>
            <a:pPr marL="0" indent="0">
              <a:buNone/>
            </a:pPr>
            <a:r>
              <a:rPr lang="en-US" sz="1400" dirty="0" smtClean="0"/>
              <a:t>	</a:t>
            </a:r>
            <a:r>
              <a:rPr lang="en-US" sz="1200" dirty="0" smtClean="0"/>
              <a:t>Refer to submissions table to find similar methods: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650" y="5050990"/>
            <a:ext cx="4332307" cy="1670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350" y="17006"/>
            <a:ext cx="8691500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Suggested directions for analysis of method performance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749" y="4633714"/>
            <a:ext cx="3166236" cy="2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4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851" y="845814"/>
            <a:ext cx="3848011" cy="5875663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1F497D"/>
                </a:solidFill>
              </a:rPr>
              <a:t>SAMPL6 organizers and advisors</a:t>
            </a:r>
          </a:p>
          <a:p>
            <a:pPr algn="l"/>
            <a:endParaRPr lang="en-US" sz="8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David Mobley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John </a:t>
            </a:r>
            <a:r>
              <a:rPr lang="en-US" sz="1600" dirty="0" smtClean="0">
                <a:solidFill>
                  <a:schemeClr val="tx1"/>
                </a:solidFill>
              </a:rPr>
              <a:t>Chodera</a:t>
            </a:r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Daniel </a:t>
            </a:r>
            <a:r>
              <a:rPr lang="en-US" sz="1600" dirty="0" err="1" smtClean="0">
                <a:solidFill>
                  <a:schemeClr val="tx1"/>
                </a:solidFill>
              </a:rPr>
              <a:t>Bergazin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Caitlin </a:t>
            </a:r>
            <a:r>
              <a:rPr lang="en-US" sz="1600" dirty="0" err="1" smtClean="0">
                <a:solidFill>
                  <a:schemeClr val="tx1"/>
                </a:solidFill>
              </a:rPr>
              <a:t>Bannan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Andrea </a:t>
            </a:r>
            <a:r>
              <a:rPr lang="en-US" sz="1600" dirty="0" err="1" smtClean="0">
                <a:solidFill>
                  <a:schemeClr val="tx1"/>
                </a:solidFill>
              </a:rPr>
              <a:t>Rizzi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Bas Rustenburg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2100" dirty="0">
                <a:solidFill>
                  <a:srgbClr val="1F497D"/>
                </a:solidFill>
              </a:rPr>
              <a:t>D3R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Michael Gilson</a:t>
            </a:r>
          </a:p>
          <a:p>
            <a:pPr algn="l"/>
            <a:r>
              <a:rPr lang="en-US" sz="1600" dirty="0" err="1" smtClean="0">
                <a:solidFill>
                  <a:schemeClr val="tx1"/>
                </a:solidFill>
              </a:rPr>
              <a:t>Rommie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Amaro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Michael Chiu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1F497D"/>
                </a:solidFill>
              </a:rPr>
              <a:t>Merck </a:t>
            </a:r>
            <a:r>
              <a:rPr lang="en-US" sz="2000" dirty="0" err="1" smtClean="0">
                <a:solidFill>
                  <a:srgbClr val="1F497D"/>
                </a:solidFill>
              </a:rPr>
              <a:t>Preformulation</a:t>
            </a:r>
            <a:r>
              <a:rPr lang="en-US" sz="2000" dirty="0" smtClean="0">
                <a:solidFill>
                  <a:srgbClr val="1F497D"/>
                </a:solidFill>
              </a:rPr>
              <a:t> Group</a:t>
            </a:r>
            <a:endParaRPr lang="en-US" sz="2000" dirty="0">
              <a:solidFill>
                <a:srgbClr val="1F497D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Timothy Rhodes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Dorothy </a:t>
            </a:r>
            <a:r>
              <a:rPr lang="en-US" sz="1600" dirty="0" err="1" smtClean="0">
                <a:solidFill>
                  <a:schemeClr val="tx1"/>
                </a:solidFill>
              </a:rPr>
              <a:t>Levorse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Heather Wang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Brad </a:t>
            </a:r>
            <a:r>
              <a:rPr lang="en-US" sz="1600" dirty="0" err="1">
                <a:solidFill>
                  <a:schemeClr val="tx1"/>
                </a:solidFill>
              </a:rPr>
              <a:t>Sherborne</a:t>
            </a:r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900" dirty="0">
                <a:solidFill>
                  <a:srgbClr val="1F497D"/>
                </a:solidFill>
              </a:rPr>
              <a:t>NIH R01 GM124270</a:t>
            </a:r>
          </a:p>
          <a:p>
            <a:pPr algn="l"/>
            <a:endParaRPr lang="en-US" sz="1800" dirty="0" smtClean="0">
              <a:solidFill>
                <a:srgbClr val="1F497D"/>
              </a:solidFill>
            </a:endParaRPr>
          </a:p>
          <a:p>
            <a:pPr algn="l"/>
            <a:r>
              <a:rPr lang="en-US" sz="1800" dirty="0" smtClean="0">
                <a:solidFill>
                  <a:srgbClr val="1F497D"/>
                </a:solidFill>
              </a:rPr>
              <a:t>Tri-Institutional PhD Program in Chemical Biology</a:t>
            </a:r>
          </a:p>
          <a:p>
            <a:pPr algn="l"/>
            <a:endParaRPr lang="en-US" sz="1800" dirty="0">
              <a:solidFill>
                <a:srgbClr val="1F497D"/>
              </a:solidFill>
            </a:endParaRPr>
          </a:p>
          <a:p>
            <a:pPr algn="l"/>
            <a:r>
              <a:rPr lang="en-US" sz="1800" dirty="0">
                <a:solidFill>
                  <a:srgbClr val="1F497D"/>
                </a:solidFill>
              </a:rPr>
              <a:t>Doris J. Hutchison </a:t>
            </a:r>
            <a:r>
              <a:rPr lang="en-US" sz="1800" dirty="0" smtClean="0">
                <a:solidFill>
                  <a:srgbClr val="1F497D"/>
                </a:solidFill>
              </a:rPr>
              <a:t>Fellowship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65595" y="195744"/>
            <a:ext cx="7036326" cy="155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/>
              <a:buNone/>
            </a:pPr>
            <a:r>
              <a:rPr lang="en-US" sz="2400" b="1" dirty="0" smtClean="0">
                <a:solidFill>
                  <a:schemeClr val="tx1">
                    <a:tint val="75000"/>
                  </a:schemeClr>
                </a:solidFill>
              </a:rPr>
              <a:t>Acknowledgments</a:t>
            </a:r>
            <a:endParaRPr lang="en-US" sz="2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295991" y="809946"/>
            <a:ext cx="3848011" cy="5467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1F497D"/>
                </a:solidFill>
              </a:rPr>
              <a:t>Participants of </a:t>
            </a:r>
            <a:r>
              <a:rPr lang="en-US" sz="1800" dirty="0" smtClean="0">
                <a:solidFill>
                  <a:srgbClr val="1F497D"/>
                </a:solidFill>
              </a:rPr>
              <a:t>SAMPL6 log </a:t>
            </a:r>
            <a:r>
              <a:rPr lang="en-US" sz="1800" i="1" dirty="0" smtClean="0">
                <a:solidFill>
                  <a:srgbClr val="1F497D"/>
                </a:solidFill>
              </a:rPr>
              <a:t>P</a:t>
            </a:r>
            <a:r>
              <a:rPr lang="en-US" sz="1800" dirty="0" smtClean="0">
                <a:solidFill>
                  <a:srgbClr val="1F497D"/>
                </a:solidFill>
              </a:rPr>
              <a:t> </a:t>
            </a:r>
            <a:r>
              <a:rPr lang="en-US" sz="1800" dirty="0" smtClean="0">
                <a:solidFill>
                  <a:srgbClr val="1F497D"/>
                </a:solidFill>
              </a:rPr>
              <a:t>challenge </a:t>
            </a:r>
          </a:p>
          <a:p>
            <a:pPr algn="l"/>
            <a:endParaRPr lang="en-US" sz="300" dirty="0" smtClean="0">
              <a:solidFill>
                <a:srgbClr val="1F497D"/>
              </a:solidFill>
            </a:endParaRPr>
          </a:p>
          <a:p>
            <a:pPr algn="l"/>
            <a:endParaRPr lang="en-US" sz="1600" dirty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</a:pPr>
            <a:endParaRPr lang="en-US" sz="2100" dirty="0" smtClean="0">
              <a:solidFill>
                <a:srgbClr val="1F497D"/>
              </a:solidFill>
            </a:endParaRPr>
          </a:p>
          <a:p>
            <a:pPr algn="l"/>
            <a:endParaRPr lang="en-US" sz="16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590E-29BB-8B45-8260-EA85CFEFB86F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2136" y="324433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309224"/>
              </p:ext>
            </p:extLst>
          </p:nvPr>
        </p:nvGraphicFramePr>
        <p:xfrm>
          <a:off x="5404290" y="1169757"/>
          <a:ext cx="2449839" cy="5221827"/>
        </p:xfrm>
        <a:graphic>
          <a:graphicData uri="http://schemas.openxmlformats.org/drawingml/2006/table">
            <a:tbl>
              <a:tblPr/>
              <a:tblGrid>
                <a:gridCol w="2449839"/>
              </a:tblGrid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Alexei Nikitin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Andreas Kraemer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Andrew Paluch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Bogdan Iorga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Boris Sattarov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Chris Loschen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Chung Kee-Choo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Davy Guan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Diogo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Santos Martins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Esteban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Vohringer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-Martinez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Evrim Arslan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Floriane Montanari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Ganesh Kamath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Hwangseo Park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Jae Hong Shin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Jing Huang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Jose Jimenez Luna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Michael Jones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Mohammed Ali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Piero Procacci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Prajay Patel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Raymond Lui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Robert Fraczkiewicz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Samarjeet Prasad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Shuzhe Wang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Stefan Kast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40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William Zamora</a:t>
                      </a:r>
                    </a:p>
                  </a:txBody>
                  <a:tcPr marL="10521" marR="10521" marT="10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82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E_vs_method_plot_colored_by_method_catego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12555"/>
          <a:stretch/>
        </p:blipFill>
        <p:spPr>
          <a:xfrm>
            <a:off x="0" y="1223120"/>
            <a:ext cx="9156006" cy="5314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205" y="250354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67884" y="2756221"/>
            <a:ext cx="2618740" cy="2674132"/>
            <a:chOff x="467883" y="3076920"/>
            <a:chExt cx="2618740" cy="2674132"/>
          </a:xfrm>
        </p:grpSpPr>
        <p:sp>
          <p:nvSpPr>
            <p:cNvPr id="16" name="TextBox 15"/>
            <p:cNvSpPr txBox="1"/>
            <p:nvPr/>
          </p:nvSpPr>
          <p:spPr>
            <a:xfrm>
              <a:off x="573858" y="3076920"/>
              <a:ext cx="25127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Christoph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Loschen</a:t>
              </a:r>
              <a:r>
                <a:rPr lang="en-US" sz="1400" dirty="0" smtClean="0"/>
                <a:t> (Cosmologic)</a:t>
              </a:r>
              <a:endParaRPr lang="en-US" sz="1400" dirty="0"/>
            </a:p>
            <a:p>
              <a:endParaRPr lang="en-US" sz="1400" dirty="0"/>
            </a:p>
          </p:txBody>
        </p:sp>
        <p:sp>
          <p:nvSpPr>
            <p:cNvPr id="18" name="Diamond 17"/>
            <p:cNvSpPr>
              <a:spLocks noChangeAspect="1"/>
            </p:cNvSpPr>
            <p:nvPr/>
          </p:nvSpPr>
          <p:spPr>
            <a:xfrm>
              <a:off x="467883" y="3177192"/>
              <a:ext cx="128016" cy="128016"/>
            </a:xfrm>
            <a:prstGeom prst="diamon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/>
            <p:cNvSpPr>
              <a:spLocks noChangeAspect="1"/>
            </p:cNvSpPr>
            <p:nvPr/>
          </p:nvSpPr>
          <p:spPr>
            <a:xfrm>
              <a:off x="773364" y="5623036"/>
              <a:ext cx="128016" cy="128016"/>
            </a:xfrm>
            <a:prstGeom prst="diamon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>
              <a:spLocks noChangeAspect="1"/>
            </p:cNvSpPr>
            <p:nvPr/>
          </p:nvSpPr>
          <p:spPr>
            <a:xfrm>
              <a:off x="967539" y="5623036"/>
              <a:ext cx="128016" cy="128016"/>
            </a:xfrm>
            <a:prstGeom prst="diamon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7674" y="3033096"/>
            <a:ext cx="4979837" cy="2397256"/>
            <a:chOff x="467672" y="3353796"/>
            <a:chExt cx="4979837" cy="2397256"/>
          </a:xfrm>
        </p:grpSpPr>
        <p:sp>
          <p:nvSpPr>
            <p:cNvPr id="22" name="Rectangle 21"/>
            <p:cNvSpPr/>
            <p:nvPr/>
          </p:nvSpPr>
          <p:spPr>
            <a:xfrm>
              <a:off x="582786" y="3353796"/>
              <a:ext cx="22749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Stefan </a:t>
              </a:r>
              <a:r>
                <a:rPr lang="en-US" sz="1400" dirty="0" err="1" smtClean="0"/>
                <a:t>Kast</a:t>
              </a:r>
              <a:r>
                <a:rPr lang="en-US" sz="1400" dirty="0" smtClean="0"/>
                <a:t> </a:t>
              </a:r>
              <a:r>
                <a:rPr lang="en-US" sz="1400" dirty="0" smtClean="0"/>
                <a:t>(TU Dortmund )</a:t>
              </a:r>
              <a:endParaRPr lang="en-US" sz="1400" dirty="0"/>
            </a:p>
          </p:txBody>
        </p:sp>
        <p:sp>
          <p:nvSpPr>
            <p:cNvPr id="23" name="Isosceles Triangle 22"/>
            <p:cNvSpPr>
              <a:spLocks noChangeAspect="1"/>
            </p:cNvSpPr>
            <p:nvPr/>
          </p:nvSpPr>
          <p:spPr>
            <a:xfrm rot="10800000">
              <a:off x="467672" y="3482056"/>
              <a:ext cx="131673" cy="109728"/>
            </a:xfrm>
            <a:prstGeom prst="triangle">
              <a:avLst/>
            </a:prstGeom>
            <a:solidFill>
              <a:srgbClr val="FFFFFF"/>
            </a:solidFill>
            <a:ln>
              <a:solidFill>
                <a:srgbClr val="40B24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>
              <a:spLocks noChangeAspect="1"/>
            </p:cNvSpPr>
            <p:nvPr/>
          </p:nvSpPr>
          <p:spPr>
            <a:xfrm rot="10800000">
              <a:off x="5315836" y="5047230"/>
              <a:ext cx="131673" cy="109728"/>
            </a:xfrm>
            <a:prstGeom prst="triangle">
              <a:avLst/>
            </a:prstGeom>
            <a:solidFill>
              <a:srgbClr val="FFFFFF"/>
            </a:solidFill>
            <a:ln>
              <a:solidFill>
                <a:srgbClr val="40B24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>
              <a:spLocks noChangeAspect="1"/>
            </p:cNvSpPr>
            <p:nvPr/>
          </p:nvSpPr>
          <p:spPr>
            <a:xfrm rot="10800000">
              <a:off x="2050059" y="5641324"/>
              <a:ext cx="131673" cy="109728"/>
            </a:xfrm>
            <a:prstGeom prst="triangle">
              <a:avLst/>
            </a:prstGeom>
            <a:solidFill>
              <a:srgbClr val="FFFFFF"/>
            </a:solidFill>
            <a:ln>
              <a:solidFill>
                <a:srgbClr val="40B24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>
              <a:spLocks noChangeAspect="1"/>
            </p:cNvSpPr>
            <p:nvPr/>
          </p:nvSpPr>
          <p:spPr>
            <a:xfrm rot="10800000">
              <a:off x="5037513" y="5047231"/>
              <a:ext cx="131673" cy="109728"/>
            </a:xfrm>
            <a:prstGeom prst="triangle">
              <a:avLst/>
            </a:prstGeom>
            <a:solidFill>
              <a:srgbClr val="FFFFFF"/>
            </a:solidFill>
            <a:ln>
              <a:solidFill>
                <a:srgbClr val="40B24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>
              <a:spLocks noChangeAspect="1"/>
            </p:cNvSpPr>
            <p:nvPr/>
          </p:nvSpPr>
          <p:spPr>
            <a:xfrm rot="10800000">
              <a:off x="1142735" y="5641324"/>
              <a:ext cx="131673" cy="109728"/>
            </a:xfrm>
            <a:prstGeom prst="triangle">
              <a:avLst/>
            </a:prstGeom>
            <a:solidFill>
              <a:srgbClr val="FFFFFF"/>
            </a:solidFill>
            <a:ln>
              <a:solidFill>
                <a:srgbClr val="40B24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85628" y="13872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Participants who will be presenting today at the virtual workshop </a:t>
            </a:r>
          </a:p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and their submissions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4119" y="3305024"/>
            <a:ext cx="6486942" cy="1533015"/>
            <a:chOff x="484119" y="3625724"/>
            <a:chExt cx="6486942" cy="1533015"/>
          </a:xfrm>
        </p:grpSpPr>
        <p:grpSp>
          <p:nvGrpSpPr>
            <p:cNvPr id="35" name="Group 34"/>
            <p:cNvGrpSpPr/>
            <p:nvPr/>
          </p:nvGrpSpPr>
          <p:grpSpPr>
            <a:xfrm>
              <a:off x="484119" y="3633566"/>
              <a:ext cx="4679042" cy="307777"/>
              <a:chOff x="484117" y="3633564"/>
              <a:chExt cx="4679042" cy="307777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91159" y="3633564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endParaRPr lang="en-US" sz="1400" dirty="0"/>
              </a:p>
            </p:txBody>
          </p:sp>
          <p:sp>
            <p:nvSpPr>
              <p:cNvPr id="30" name="Rectangle 29"/>
              <p:cNvSpPr>
                <a:spLocks noChangeAspect="1"/>
              </p:cNvSpPr>
              <p:nvPr/>
            </p:nvSpPr>
            <p:spPr>
              <a:xfrm>
                <a:off x="484117" y="3745801"/>
                <a:ext cx="109728" cy="10972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85778" y="3625724"/>
              <a:ext cx="31030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/>
                <a:t>Prajay</a:t>
              </a:r>
              <a:r>
                <a:rPr lang="en-US" sz="1400" dirty="0" smtClean="0"/>
                <a:t> Patel </a:t>
              </a:r>
              <a:r>
                <a:rPr lang="en-US" sz="1400" dirty="0"/>
                <a:t>(Michigan State </a:t>
              </a:r>
              <a:r>
                <a:rPr lang="en-US" sz="1400" dirty="0" smtClean="0"/>
                <a:t>University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6136466" y="4464814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513553" y="4464814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>
            <a:xfrm>
              <a:off x="6216579" y="4464814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>
              <a:spLocks noChangeAspect="1"/>
            </p:cNvSpPr>
            <p:nvPr/>
          </p:nvSpPr>
          <p:spPr>
            <a:xfrm>
              <a:off x="6861333" y="4464814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10365" y="4464814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6789046" y="4460910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4688711" y="5047050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4430813" y="5043146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5485865" y="4466775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5872721" y="4462871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5413578" y="4462871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 noChangeAspect="1"/>
            </p:cNvSpPr>
            <p:nvPr/>
          </p:nvSpPr>
          <p:spPr>
            <a:xfrm>
              <a:off x="2785717" y="5049011"/>
              <a:ext cx="109728" cy="1097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3660" y="3584421"/>
            <a:ext cx="3377602" cy="1255290"/>
            <a:chOff x="483660" y="3905121"/>
            <a:chExt cx="3377602" cy="1255290"/>
          </a:xfrm>
        </p:grpSpPr>
        <p:grpSp>
          <p:nvGrpSpPr>
            <p:cNvPr id="40" name="Group 39"/>
            <p:cNvGrpSpPr/>
            <p:nvPr/>
          </p:nvGrpSpPr>
          <p:grpSpPr>
            <a:xfrm>
              <a:off x="483660" y="3914830"/>
              <a:ext cx="315352" cy="307777"/>
              <a:chOff x="483660" y="3914829"/>
              <a:chExt cx="315352" cy="307777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14346" y="3914829"/>
                <a:ext cx="18466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1400" dirty="0"/>
              </a:p>
            </p:txBody>
          </p:sp>
          <p:sp>
            <p:nvSpPr>
              <p:cNvPr id="38" name="Regular Pentagon 37"/>
              <p:cNvSpPr>
                <a:spLocks noChangeAspect="1"/>
              </p:cNvSpPr>
              <p:nvPr/>
            </p:nvSpPr>
            <p:spPr>
              <a:xfrm>
                <a:off x="483660" y="4010553"/>
                <a:ext cx="129963" cy="128016"/>
              </a:xfrm>
              <a:prstGeom prst="pentagon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581874" y="3905121"/>
              <a:ext cx="32793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William Zamora (</a:t>
              </a:r>
              <a:r>
                <a:rPr lang="en-US" sz="1400" dirty="0" err="1"/>
                <a:t>Universitat</a:t>
              </a:r>
              <a:r>
                <a:rPr lang="en-US" sz="1400" dirty="0"/>
                <a:t> de </a:t>
              </a:r>
              <a:r>
                <a:rPr lang="en-US" sz="1400" dirty="0" smtClean="0"/>
                <a:t>Barcelona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55" name="Regular Pentagon 54"/>
            <p:cNvSpPr>
              <a:spLocks noChangeAspect="1"/>
            </p:cNvSpPr>
            <p:nvPr/>
          </p:nvSpPr>
          <p:spPr>
            <a:xfrm>
              <a:off x="2961082" y="5032395"/>
              <a:ext cx="129963" cy="128016"/>
            </a:xfrm>
            <a:prstGeom prst="pentagon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523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1" y="14943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2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mz0n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8052"/>
            <a:ext cx="3017520" cy="2194560"/>
          </a:xfrm>
          <a:prstGeom prst="rect">
            <a:avLst/>
          </a:prstGeom>
        </p:spPr>
      </p:pic>
      <p:pic>
        <p:nvPicPr>
          <p:cNvPr id="6" name="Picture 5" descr="gmoq5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70" y="2138052"/>
            <a:ext cx="3017520" cy="2194560"/>
          </a:xfrm>
          <a:prstGeom prst="rect">
            <a:avLst/>
          </a:prstGeom>
        </p:spPr>
      </p:pic>
      <p:pic>
        <p:nvPicPr>
          <p:cNvPr id="7" name="Picture 6" descr="3vqbi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79" y="2138052"/>
            <a:ext cx="3017520" cy="2194560"/>
          </a:xfrm>
          <a:prstGeom prst="rect">
            <a:avLst/>
          </a:prstGeom>
        </p:spPr>
      </p:pic>
      <p:pic>
        <p:nvPicPr>
          <p:cNvPr id="8" name="Picture 7" descr="sq07q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578324"/>
            <a:ext cx="3017520" cy="2194560"/>
          </a:xfrm>
          <a:prstGeom prst="rect">
            <a:avLst/>
          </a:prstGeom>
        </p:spPr>
      </p:pic>
      <p:pic>
        <p:nvPicPr>
          <p:cNvPr id="9" name="Picture 8" descr="j8nwc.pd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70" y="4578324"/>
            <a:ext cx="3017520" cy="2194560"/>
          </a:xfrm>
          <a:prstGeom prst="rect">
            <a:avLst/>
          </a:prstGeom>
        </p:spPr>
      </p:pic>
      <p:pic>
        <p:nvPicPr>
          <p:cNvPr id="10" name="Picture 9" descr="xxh4i.pd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41" y="4578324"/>
            <a:ext cx="3017520" cy="21945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628" y="823322"/>
            <a:ext cx="9033401" cy="1042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latin typeface="Neutraface 2 Text Book"/>
                <a:ea typeface="+mj-ea"/>
                <a:cs typeface="Neutraface 2 Text Book"/>
              </a:rPr>
              <a:t>Absolute errors plots for calculated for each molecule for methods with lowest RMSE don’t suggest a possibility of  experimental error with SM13.</a:t>
            </a:r>
          </a:p>
          <a:p>
            <a:pPr>
              <a:spcBef>
                <a:spcPct val="0"/>
              </a:spcBef>
            </a:pPr>
            <a:endParaRPr lang="en-US" sz="1400" dirty="0">
              <a:latin typeface="Neutraface 2 Text Book"/>
              <a:ea typeface="+mj-ea"/>
              <a:cs typeface="Neutraface 2 Text Book"/>
            </a:endParaRPr>
          </a:p>
          <a:p>
            <a:pPr>
              <a:spcBef>
                <a:spcPct val="0"/>
              </a:spcBef>
            </a:pPr>
            <a:r>
              <a:rPr lang="en-US" sz="1400" dirty="0" smtClean="0">
                <a:latin typeface="Neutraface 2 Text Book"/>
                <a:ea typeface="+mj-ea"/>
                <a:cs typeface="Neutraface 2 Text Book"/>
              </a:rPr>
              <a:t>With additional NMR and MS measurements we confirmed that SM13 has the correct structure.</a:t>
            </a:r>
          </a:p>
          <a:p>
            <a:pPr>
              <a:spcBef>
                <a:spcPct val="0"/>
              </a:spcBef>
            </a:pPr>
            <a:endParaRPr lang="en-US" sz="1400" dirty="0">
              <a:latin typeface="Neutraface 2 Text Book"/>
              <a:ea typeface="+mj-ea"/>
              <a:cs typeface="Neutraface 2 Text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5334" y="1620706"/>
            <a:ext cx="11452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Dorothy </a:t>
            </a:r>
            <a:r>
              <a:rPr lang="en-US" sz="1100" i="1" dirty="0" err="1" smtClean="0"/>
              <a:t>Levorse</a:t>
            </a:r>
            <a:endParaRPr lang="en-US" sz="1100" i="1" dirty="0"/>
          </a:p>
        </p:txBody>
      </p:sp>
      <p:sp>
        <p:nvSpPr>
          <p:cNvPr id="13" name="Rectangle 12"/>
          <p:cNvSpPr/>
          <p:nvPr/>
        </p:nvSpPr>
        <p:spPr>
          <a:xfrm>
            <a:off x="85628" y="-103417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Is there a reason to suspect experimental error for SM13 </a:t>
            </a:r>
            <a:r>
              <a:rPr lang="en-US" sz="2400" dirty="0" err="1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log</a:t>
            </a:r>
            <a:r>
              <a:rPr lang="en-US" sz="2400" i="1" dirty="0" err="1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P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 value? 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</p:spTree>
    <p:extLst>
      <p:ext uri="{BB962C8B-B14F-4D97-AF65-F5344CB8AC3E}">
        <p14:creationId xmlns:p14="http://schemas.microsoft.com/office/powerpoint/2010/main" val="121146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930706"/>
            <a:ext cx="9144000" cy="1867031"/>
          </a:xfrm>
          <a:prstGeom prst="rect">
            <a:avLst/>
          </a:prstGeom>
          <a:solidFill>
            <a:srgbClr val="CEE9F2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48000"/>
          </a:blip>
          <a:srcRect t="33381"/>
          <a:stretch/>
        </p:blipFill>
        <p:spPr>
          <a:xfrm>
            <a:off x="2583257" y="3809771"/>
            <a:ext cx="4066687" cy="259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975" l="531" r="980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3312" y="3110945"/>
            <a:ext cx="1393277" cy="146304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7810" y="-284825"/>
            <a:ext cx="9095206" cy="1524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  <a:p>
            <a:r>
              <a:rPr lang="en-US" sz="2400" dirty="0" smtClean="0">
                <a:latin typeface="Neutraface 2 Text Book"/>
                <a:cs typeface="Neutraface 2 Text Book"/>
              </a:rPr>
              <a:t>Learning </a:t>
            </a:r>
            <a:r>
              <a:rPr lang="en-US" sz="2400" dirty="0">
                <a:latin typeface="Neutraface 2 Text Book"/>
                <a:cs typeface="Neutraface 2 Text Book"/>
              </a:rPr>
              <a:t>from the physicochemical property prediction challenges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cs typeface="Neutraface 2 Text Book"/>
            </a:endParaRPr>
          </a:p>
          <a:p>
            <a:r>
              <a:rPr lang="en-US" sz="2400" dirty="0" smtClean="0">
                <a:latin typeface="Neutraface 2 Text Book"/>
                <a:cs typeface="Neutraface 2 Text Book"/>
              </a:rPr>
              <a:t>how to improve </a:t>
            </a:r>
            <a:r>
              <a:rPr lang="en-US" sz="2400" dirty="0">
                <a:latin typeface="Neutraface 2 Text Book"/>
                <a:cs typeface="Neutraface 2 Text Book"/>
              </a:rPr>
              <a:t>computational methods for drug </a:t>
            </a:r>
            <a:r>
              <a:rPr lang="en-US" sz="2400" dirty="0" smtClean="0">
                <a:latin typeface="Neutraface 2 Text Book"/>
                <a:cs typeface="Neutraface 2 Text Book"/>
              </a:rPr>
              <a:t>discovery </a:t>
            </a:r>
          </a:p>
          <a:p>
            <a:pPr algn="l"/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7527" y="3461214"/>
            <a:ext cx="9288641" cy="1816636"/>
            <a:chOff x="627527" y="3461214"/>
            <a:chExt cx="9288641" cy="18166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071" b="97666" l="3646" r="9492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085" y="3814810"/>
              <a:ext cx="1377303" cy="14630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85" b="98237" l="3191" r="994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84478" y="3784928"/>
              <a:ext cx="1382581" cy="146304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7527" y="3465997"/>
              <a:ext cx="221876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>
                  <a:solidFill>
                    <a:srgbClr val="668BBF"/>
                  </a:solidFill>
                  <a:latin typeface="Neutraface 2 Text Demi"/>
                  <a:ea typeface="+mj-ea"/>
                  <a:cs typeface="Neutraface 2 Text Demi"/>
                </a:rPr>
                <a:t>SAMPL6 </a:t>
              </a:r>
              <a:r>
                <a:rPr lang="en-US" sz="1500" dirty="0" err="1" smtClean="0">
                  <a:solidFill>
                    <a:srgbClr val="000090"/>
                  </a:solidFill>
                  <a:latin typeface="Neutraface 2 Text Demi"/>
                  <a:ea typeface="+mj-ea"/>
                  <a:cs typeface="Neutraface 2 Text Demi"/>
                </a:rPr>
                <a:t>pK</a:t>
              </a:r>
              <a:r>
                <a:rPr lang="en-US" sz="1500" baseline="-25000" dirty="0" err="1" smtClean="0">
                  <a:solidFill>
                    <a:srgbClr val="000090"/>
                  </a:solidFill>
                  <a:latin typeface="Neutraface 2 Text Demi"/>
                  <a:ea typeface="+mj-ea"/>
                  <a:cs typeface="Neutraface 2 Text Demi"/>
                </a:rPr>
                <a:t>a</a:t>
              </a:r>
              <a:r>
                <a:rPr lang="en-US" sz="1500" dirty="0" smtClean="0">
                  <a:solidFill>
                    <a:srgbClr val="668BBF"/>
                  </a:solidFill>
                  <a:latin typeface="Neutraface 2 Text Demi"/>
                  <a:ea typeface="+mj-ea"/>
                  <a:cs typeface="Neutraface 2 Text Demi"/>
                </a:rPr>
                <a:t> challenge</a:t>
              </a:r>
              <a:endParaRPr lang="en-US" sz="1500" dirty="0">
                <a:solidFill>
                  <a:srgbClr val="668BBF"/>
                </a:solidFill>
                <a:latin typeface="Neutraface 2 Text Demi"/>
                <a:ea typeface="+mj-ea"/>
                <a:cs typeface="Neutraface 2 Text Dem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44549" y="3461214"/>
              <a:ext cx="327161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668BBF"/>
                  </a:solidFill>
                  <a:latin typeface="Neutraface 2 Text Demi"/>
                  <a:ea typeface="+mj-ea"/>
                  <a:cs typeface="Neutraface 2 Text Demi"/>
                </a:rPr>
                <a:t>SAMPL6 </a:t>
              </a:r>
              <a:r>
                <a:rPr lang="en-US" sz="1500" dirty="0">
                  <a:solidFill>
                    <a:srgbClr val="000090"/>
                  </a:solidFill>
                  <a:latin typeface="Neutraface 2 Text Demi"/>
                  <a:ea typeface="+mj-ea"/>
                  <a:cs typeface="Neutraface 2 Text Demi"/>
                </a:rPr>
                <a:t>log </a:t>
              </a:r>
              <a:r>
                <a:rPr lang="en-US" sz="1500" i="1" dirty="0">
                  <a:solidFill>
                    <a:srgbClr val="000090"/>
                  </a:solidFill>
                  <a:latin typeface="Neutraface 2 Text Demi"/>
                  <a:ea typeface="+mj-ea"/>
                  <a:cs typeface="Neutraface 2 Text Demi"/>
                </a:rPr>
                <a:t>P</a:t>
              </a:r>
              <a:r>
                <a:rPr lang="en-US" sz="1500" dirty="0">
                  <a:solidFill>
                    <a:srgbClr val="668BBF"/>
                  </a:solidFill>
                  <a:latin typeface="Neutraface 2 Text Demi"/>
                  <a:ea typeface="+mj-ea"/>
                  <a:cs typeface="Neutraface 2 Text Demi"/>
                </a:rPr>
                <a:t> challenge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362191" y="2797687"/>
            <a:ext cx="237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668BBF"/>
                </a:solidFill>
                <a:latin typeface="Neutraface 2 Text Demi"/>
                <a:ea typeface="+mj-ea"/>
                <a:cs typeface="Neutraface 2 Text Demi"/>
              </a:rPr>
              <a:t>SAMPL5 </a:t>
            </a:r>
            <a:r>
              <a:rPr lang="en-US" sz="1500" dirty="0" smtClean="0">
                <a:solidFill>
                  <a:srgbClr val="000090"/>
                </a:solidFill>
                <a:latin typeface="Neutraface 2 Text Demi"/>
                <a:ea typeface="+mj-ea"/>
                <a:cs typeface="Neutraface 2 Text Demi"/>
              </a:rPr>
              <a:t>log </a:t>
            </a:r>
            <a:r>
              <a:rPr lang="en-US" sz="1500" i="1" dirty="0" smtClean="0">
                <a:solidFill>
                  <a:srgbClr val="000090"/>
                </a:solidFill>
                <a:latin typeface="Neutraface 2 Text Demi"/>
                <a:ea typeface="+mj-ea"/>
                <a:cs typeface="Neutraface 2 Text Demi"/>
              </a:rPr>
              <a:t>D</a:t>
            </a:r>
            <a:r>
              <a:rPr lang="en-US" sz="1500" dirty="0" smtClean="0">
                <a:solidFill>
                  <a:srgbClr val="668BBF"/>
                </a:solidFill>
                <a:latin typeface="Neutraface 2 Text Demi"/>
                <a:ea typeface="+mj-ea"/>
                <a:cs typeface="Neutraface 2 Text Demi"/>
              </a:rPr>
              <a:t> challenge</a:t>
            </a:r>
            <a:endParaRPr lang="en-US" sz="1500" dirty="0">
              <a:solidFill>
                <a:srgbClr val="668BBF"/>
              </a:solidFill>
              <a:latin typeface="Neutraface 2 Text Demi"/>
              <a:ea typeface="+mj-ea"/>
              <a:cs typeface="Neutraface 2 Text Dem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203" y="5268816"/>
            <a:ext cx="32101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Predicting small molecule </a:t>
            </a:r>
            <a:r>
              <a:rPr lang="en-US" sz="1200" b="1" dirty="0" smtClean="0"/>
              <a:t>protonation</a:t>
            </a:r>
            <a:r>
              <a:rPr lang="en-US" sz="1200" dirty="0" smtClean="0"/>
              <a:t> and </a:t>
            </a:r>
            <a:r>
              <a:rPr lang="en-US" sz="1200" b="1" dirty="0" smtClean="0"/>
              <a:t>tautomerization states </a:t>
            </a:r>
            <a:r>
              <a:rPr lang="en-US" sz="1200" dirty="0" smtClean="0"/>
              <a:t>is a part of affinity </a:t>
            </a:r>
            <a:endParaRPr lang="en-US" sz="1200" dirty="0" smtClean="0"/>
          </a:p>
          <a:p>
            <a:r>
              <a:rPr lang="en-US" sz="1200" dirty="0" smtClean="0"/>
              <a:t>prediction </a:t>
            </a:r>
            <a:r>
              <a:rPr lang="en-US" sz="1200" dirty="0" smtClean="0"/>
              <a:t>problem. </a:t>
            </a:r>
          </a:p>
          <a:p>
            <a:endParaRPr lang="en-US" sz="1100" dirty="0"/>
          </a:p>
          <a:p>
            <a:r>
              <a:rPr lang="en-US" sz="1100" i="1" dirty="0" smtClean="0"/>
              <a:t>24</a:t>
            </a:r>
            <a:r>
              <a:rPr lang="en-US" sz="1100" i="1" dirty="0"/>
              <a:t> </a:t>
            </a:r>
            <a:r>
              <a:rPr lang="en-US" sz="1100" i="1" dirty="0" smtClean="0"/>
              <a:t>molecules</a:t>
            </a:r>
            <a:r>
              <a:rPr lang="en-US" sz="1100" i="1" dirty="0"/>
              <a:t> </a:t>
            </a:r>
            <a:r>
              <a:rPr lang="en-US" sz="1100" i="1" dirty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100" i="1" dirty="0" smtClean="0"/>
              <a:t> 37 methods </a:t>
            </a:r>
            <a:r>
              <a:rPr lang="en-US" sz="1100" i="1" dirty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100" i="1" dirty="0" smtClean="0"/>
              <a:t> 11 research groups</a:t>
            </a:r>
          </a:p>
          <a:p>
            <a:endParaRPr lang="en-US" sz="1100" dirty="0" smtClean="0"/>
          </a:p>
          <a:p>
            <a:r>
              <a:rPr lang="en-US" sz="1400" dirty="0" smtClean="0">
                <a:solidFill>
                  <a:srgbClr val="668BBF"/>
                </a:solidFill>
                <a:latin typeface="Neutraface 2 Text Demi"/>
                <a:ea typeface="+mj-ea"/>
                <a:cs typeface="Neutraface 2 Text Demi"/>
              </a:rPr>
              <a:t>LESSONS: </a:t>
            </a:r>
            <a:r>
              <a:rPr lang="en-US" sz="1100" dirty="0" smtClean="0"/>
              <a:t>Large </a:t>
            </a:r>
            <a:r>
              <a:rPr lang="en-US" sz="1100" dirty="0" smtClean="0"/>
              <a:t>range of </a:t>
            </a:r>
            <a:r>
              <a:rPr lang="en-US" sz="1100" dirty="0" err="1" smtClean="0"/>
              <a:t>pK</a:t>
            </a:r>
            <a:r>
              <a:rPr lang="en-US" sz="1600" baseline="-25000" dirty="0" err="1" smtClean="0"/>
              <a:t>a</a:t>
            </a:r>
            <a:r>
              <a:rPr lang="en-US" sz="1100" dirty="0" smtClean="0"/>
              <a:t> errors, difficult to predict protonation sites, </a:t>
            </a:r>
            <a:r>
              <a:rPr lang="en-US" sz="1100" dirty="0" smtClean="0"/>
              <a:t> </a:t>
            </a:r>
            <a:r>
              <a:rPr lang="en-US" sz="1100" dirty="0" smtClean="0"/>
              <a:t>challenging moieties.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62517" y="5272487"/>
            <a:ext cx="2976891" cy="138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 </a:t>
            </a:r>
            <a:r>
              <a:rPr lang="en-US" sz="1200" dirty="0"/>
              <a:t>simplified </a:t>
            </a:r>
            <a:r>
              <a:rPr lang="en-US" sz="1200" dirty="0" smtClean="0"/>
              <a:t>model solvation </a:t>
            </a:r>
            <a:r>
              <a:rPr lang="en-US" sz="1200" dirty="0"/>
              <a:t>system to capture </a:t>
            </a:r>
            <a:r>
              <a:rPr lang="en-US" sz="1200" b="1" dirty="0"/>
              <a:t>force field and modeling </a:t>
            </a:r>
            <a:r>
              <a:rPr lang="en-US" sz="1200" b="1" dirty="0" smtClean="0"/>
              <a:t>errors</a:t>
            </a:r>
            <a:r>
              <a:rPr lang="en-US" sz="1200" dirty="0" smtClean="0"/>
              <a:t> in </a:t>
            </a:r>
            <a:r>
              <a:rPr lang="en-US" sz="1200" b="1" dirty="0" smtClean="0"/>
              <a:t>transfer </a:t>
            </a:r>
            <a:r>
              <a:rPr lang="en-US" sz="1200" b="1" dirty="0"/>
              <a:t>free </a:t>
            </a:r>
            <a:r>
              <a:rPr lang="en-US" sz="1200" b="1" dirty="0" smtClean="0"/>
              <a:t>energy </a:t>
            </a:r>
            <a:r>
              <a:rPr lang="en-US" sz="1200" dirty="0" smtClean="0"/>
              <a:t>predictions.</a:t>
            </a:r>
            <a:r>
              <a:rPr lang="en-US" sz="1200" b="1" dirty="0" smtClean="0"/>
              <a:t> </a:t>
            </a:r>
          </a:p>
          <a:p>
            <a:endParaRPr lang="en-US" sz="1200" dirty="0"/>
          </a:p>
          <a:p>
            <a:r>
              <a:rPr lang="en-US" sz="1100" i="1" dirty="0" smtClean="0"/>
              <a:t>11 molecules </a:t>
            </a:r>
            <a:r>
              <a:rPr lang="en-US" sz="1100" i="1" dirty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100" i="1" dirty="0" smtClean="0"/>
              <a:t> 91 methods </a:t>
            </a:r>
            <a:r>
              <a:rPr lang="en-US" sz="1100" i="1" dirty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100" i="1" dirty="0" smtClean="0"/>
              <a:t> 27 research groups</a:t>
            </a:r>
          </a:p>
          <a:p>
            <a:endParaRPr lang="en-US" sz="1100" dirty="0" smtClean="0"/>
          </a:p>
          <a:p>
            <a:r>
              <a:rPr lang="en-US" sz="1400" dirty="0" smtClean="0">
                <a:solidFill>
                  <a:srgbClr val="668BBF"/>
                </a:solidFill>
                <a:latin typeface="Neutraface 2 Text Demi"/>
                <a:cs typeface="Neutraface 2 Text Demi"/>
              </a:rPr>
              <a:t>LESSONS will be discussed today!</a:t>
            </a:r>
            <a:endParaRPr lang="en-US" sz="1100" dirty="0"/>
          </a:p>
        </p:txBody>
      </p:sp>
      <p:pic>
        <p:nvPicPr>
          <p:cNvPr id="4" name="Picture 3" descr="2hyy_screenshot (1)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37" b="87632" l="37211" r="63440">
                        <a14:foregroundMark x1="55388" y1="20789" x2="55388" y2="20789"/>
                        <a14:foregroundMark x1="53700" y1="15000" x2="53700" y2="15000"/>
                        <a14:foregroundMark x1="37833" y1="38737" x2="39076" y2="40421"/>
                        <a14:backgroundMark x1="49497" y1="20421" x2="49497" y2="20421"/>
                        <a14:backgroundMark x1="54085" y1="28895" x2="54085" y2="28895"/>
                        <a14:backgroundMark x1="56690" y1="31632" x2="56690" y2="31632"/>
                        <a14:backgroundMark x1="56779" y1="34737" x2="56779" y2="34737"/>
                        <a14:backgroundMark x1="43102" y1="41474" x2="43102" y2="41474"/>
                        <a14:backgroundMark x1="41030" y1="56000" x2="41030" y2="56000"/>
                        <a14:backgroundMark x1="45382" y1="55211" x2="45382" y2="55211"/>
                        <a14:backgroundMark x1="42658" y1="53105" x2="42658" y2="53105"/>
                        <a14:backgroundMark x1="42866" y1="64105" x2="42866" y2="64105"/>
                        <a14:backgroundMark x1="43102" y1="59474" x2="43102" y2="59474"/>
                        <a14:backgroundMark x1="39165" y1="73947" x2="39165" y2="73947"/>
                        <a14:backgroundMark x1="58319" y1="63737" x2="58319" y2="63737"/>
                        <a14:backgroundMark x1="57667" y1="62000" x2="57667" y2="62000"/>
                        <a14:backgroundMark x1="59414" y1="64316" x2="59414" y2="64316"/>
                        <a14:backgroundMark x1="47869" y1="66421" x2="47869" y2="66421"/>
                        <a14:backgroundMark x1="50385" y1="65474" x2="50385" y2="65474"/>
                        <a14:backgroundMark x1="52664" y1="73789" x2="52664" y2="73789"/>
                        <a14:backgroundMark x1="55062" y1="72789" x2="55062" y2="72789"/>
                        <a14:backgroundMark x1="53848" y1="72789" x2="53848" y2="72789"/>
                        <a14:backgroundMark x1="53197" y1="70105" x2="53197" y2="70105"/>
                        <a14:backgroundMark x1="56454" y1="64895" x2="56454" y2="64895"/>
                        <a14:backgroundMark x1="57549" y1="65842" x2="57549" y2="65842"/>
                        <a14:backgroundMark x1="53641" y1="64895" x2="53641" y2="64895"/>
                        <a14:backgroundMark x1="50710" y1="63316" x2="50710" y2="63316"/>
                        <a14:backgroundMark x1="46684" y1="77842" x2="46684" y2="77842"/>
                        <a14:backgroundMark x1="47336" y1="76105" x2="47336" y2="76105"/>
                        <a14:backgroundMark x1="38928" y1="37632" x2="38928" y2="3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05" t="9388" r="35763" b="11520"/>
          <a:stretch/>
        </p:blipFill>
        <p:spPr>
          <a:xfrm>
            <a:off x="5147529" y="1020082"/>
            <a:ext cx="1116162" cy="17319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26" b="97666" l="37630" r="59505">
                        <a14:foregroundMark x1="45313" y1="71253" x2="45313" y2="71253"/>
                        <a14:foregroundMark x1="51953" y1="74570" x2="51953" y2="74570"/>
                        <a14:foregroundMark x1="44531" y1="73587" x2="44531" y2="73587"/>
                      </a14:backgroundRemoval>
                    </a14:imgEffect>
                  </a14:imgLayer>
                </a14:imgProps>
              </a:ext>
            </a:extLst>
          </a:blip>
          <a:srcRect l="38083" t="58324" r="39671" b="11518"/>
          <a:stretch/>
        </p:blipFill>
        <p:spPr>
          <a:xfrm>
            <a:off x="4686686" y="1484507"/>
            <a:ext cx="451106" cy="649564"/>
          </a:xfrm>
          <a:prstGeom prst="rect">
            <a:avLst/>
          </a:prstGeom>
        </p:spPr>
      </p:pic>
      <p:pic>
        <p:nvPicPr>
          <p:cNvPr id="27" name="Picture 26" descr="2hyy_screenshot (1).pn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263" b="80526" l="38366" r="573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05" t="28684" r="35763" b="49303"/>
          <a:stretch/>
        </p:blipFill>
        <p:spPr>
          <a:xfrm>
            <a:off x="2374473" y="1490939"/>
            <a:ext cx="1368169" cy="590884"/>
          </a:xfrm>
          <a:prstGeom prst="rect">
            <a:avLst/>
          </a:prstGeom>
        </p:spPr>
      </p:pic>
      <p:pic>
        <p:nvPicPr>
          <p:cNvPr id="6" name="Picture 5" descr="2hyy_P.png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71" b="95393" l="33689" r="66815">
                        <a14:foregroundMark x1="37448" y1="48273" x2="37448" y2="48273"/>
                        <a14:foregroundMark x1="35021" y1="59165" x2="35021" y2="59165"/>
                        <a14:foregroundMark x1="54470" y1="43474" x2="54470" y2="43474"/>
                        <a14:foregroundMark x1="55773" y1="44578" x2="55773" y2="44578"/>
                        <a14:foregroundMark x1="56602" y1="15931" x2="56602" y2="15931"/>
                        <a14:foregroundMark x1="54648" y1="9021" x2="54648" y2="9021"/>
                        <a14:foregroundMark x1="43931" y1="40595" x2="43931" y2="40595"/>
                        <a14:foregroundMark x1="44227" y1="79846" x2="44227" y2="79846"/>
                        <a14:backgroundMark x1="56424" y1="76392" x2="56424" y2="76392"/>
                        <a14:backgroundMark x1="54973" y1="76631" x2="54973" y2="76631"/>
                        <a14:backgroundMark x1="53493" y1="76919" x2="53493" y2="76919"/>
                        <a14:backgroundMark x1="54648" y1="79031" x2="54648" y2="79031"/>
                        <a14:backgroundMark x1="60480" y1="66315" x2="60480" y2="66315"/>
                        <a14:backgroundMark x1="59059" y1="60365" x2="59059" y2="60365"/>
                        <a14:backgroundMark x1="59473" y1="63292" x2="59473" y2="63292"/>
                        <a14:backgroundMark x1="50326" y1="67850" x2="50326" y2="67850"/>
                        <a14:backgroundMark x1="50888" y1="65355" x2="50888" y2="65355"/>
                        <a14:backgroundMark x1="40882" y1="66219" x2="40882" y2="66219"/>
                        <a14:backgroundMark x1="38662" y1="56958" x2="38662" y2="56958"/>
                        <a14:backgroundMark x1="43931" y1="56046" x2="43931" y2="56046"/>
                        <a14:backgroundMark x1="35761" y1="35845" x2="35761" y2="35845"/>
                        <a14:backgroundMark x1="55477" y1="25192" x2="55477" y2="25192"/>
                        <a14:backgroundMark x1="58378" y1="28839" x2="58378" y2="28839"/>
                        <a14:backgroundMark x1="47957" y1="22697" x2="47957" y2="22697"/>
                        <a14:backgroundMark x1="49349" y1="17514" x2="49349" y2="17514"/>
                        <a14:backgroundMark x1="46300" y1="24088" x2="46300" y2="24088"/>
                        <a14:backgroundMark x1="47276" y1="68042" x2="47276" y2="68042"/>
                        <a14:backgroundMark x1="36027" y1="77591" x2="36027" y2="77591"/>
                        <a14:backgroundMark x1="58230" y1="67370" x2="58230" y2="67370"/>
                        <a14:backgroundMark x1="59355" y1="68042" x2="59355" y2="68042"/>
                        <a14:backgroundMark x1="54618" y1="67370" x2="54618" y2="67370"/>
                        <a14:backgroundMark x1="45885" y1="82102" x2="45885" y2="82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7" r="32567"/>
          <a:stretch/>
        </p:blipFill>
        <p:spPr>
          <a:xfrm>
            <a:off x="3530803" y="930706"/>
            <a:ext cx="1044964" cy="18670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07" b="89789" l="2852" r="98658">
                        <a14:foregroundMark x1="58221" y1="63028" x2="58221" y2="63028"/>
                        <a14:foregroundMark x1="54195" y1="70775" x2="54195" y2="70775"/>
                        <a14:foregroundMark x1="54362" y1="52113" x2="54362" y2="52113"/>
                        <a14:foregroundMark x1="68960" y1="53873" x2="68960" y2="53873"/>
                        <a14:foregroundMark x1="68960" y1="72183" x2="68960" y2="72183"/>
                        <a14:foregroundMark x1="75000" y1="73944" x2="75000" y2="73944"/>
                        <a14:foregroundMark x1="88087" y1="73944" x2="88087" y2="73944"/>
                        <a14:foregroundMark x1="96644" y1="70070" x2="96644" y2="70070"/>
                        <a14:foregroundMark x1="96644" y1="59155" x2="96644" y2="59155"/>
                        <a14:foregroundMark x1="82886" y1="76408" x2="82886" y2="76408"/>
                        <a14:foregroundMark x1="19631" y1="62324" x2="19631" y2="62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9417" y="1366343"/>
            <a:ext cx="545410" cy="2604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00534" y="1097825"/>
            <a:ext cx="2450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Binding affinity prediction involves predicting the energetics of a ligand </a:t>
            </a:r>
            <a:r>
              <a:rPr lang="en-US" sz="1200" b="1" dirty="0" smtClean="0"/>
              <a:t>in aqueous phase </a:t>
            </a:r>
            <a:r>
              <a:rPr lang="en-US" sz="1200" b="1" i="1" dirty="0" smtClean="0"/>
              <a:t>vs</a:t>
            </a:r>
            <a:r>
              <a:rPr lang="en-US" sz="1200" b="1" dirty="0" smtClean="0"/>
              <a:t>. in complex</a:t>
            </a:r>
            <a:r>
              <a:rPr lang="en-US" sz="1200" dirty="0" smtClean="0"/>
              <a:t>. </a:t>
            </a:r>
            <a:endParaRPr lang="en-US" sz="1200" dirty="0" smtClean="0"/>
          </a:p>
          <a:p>
            <a:endParaRPr lang="en-US" sz="1200" dirty="0" smtClean="0"/>
          </a:p>
          <a:p>
            <a:pPr marL="628650" lvl="1" indent="-171450">
              <a:buSzPct val="50000"/>
              <a:buFont typeface="Wingdings" charset="2"/>
              <a:buChar char="u"/>
            </a:pPr>
            <a:r>
              <a:rPr lang="en-US" sz="1200" dirty="0"/>
              <a:t>p</a:t>
            </a:r>
            <a:r>
              <a:rPr lang="en-US" sz="1200" dirty="0" smtClean="0"/>
              <a:t>rotein-ligand interactions</a:t>
            </a:r>
          </a:p>
          <a:p>
            <a:pPr marL="628650" lvl="1" indent="-171450">
              <a:buSzPct val="50000"/>
              <a:buFont typeface="Wingdings" charset="2"/>
              <a:buChar char="u"/>
            </a:pPr>
            <a:r>
              <a:rPr lang="en-US" sz="1200" dirty="0" smtClean="0"/>
              <a:t>protonation states</a:t>
            </a:r>
          </a:p>
          <a:p>
            <a:pPr marL="628650" lvl="1" indent="-171450">
              <a:buSzPct val="50000"/>
              <a:buFont typeface="Wingdings" charset="2"/>
              <a:buChar char="u"/>
            </a:pPr>
            <a:r>
              <a:rPr lang="en-US" sz="1200" dirty="0" smtClean="0"/>
              <a:t>solvation effects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5495" y="1395407"/>
            <a:ext cx="238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SAMPL blind community challenges </a:t>
            </a:r>
            <a:r>
              <a:rPr lang="en-US" sz="1200" dirty="0" smtClean="0"/>
              <a:t>allow us to assess the performance of current computational methods and dissect sources of errors.</a:t>
            </a:r>
          </a:p>
        </p:txBody>
      </p:sp>
    </p:spTree>
    <p:extLst>
      <p:ext uri="{BB962C8B-B14F-4D97-AF65-F5344CB8AC3E}">
        <p14:creationId xmlns:p14="http://schemas.microsoft.com/office/powerpoint/2010/main" val="411570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3" y="1138133"/>
            <a:ext cx="5123288" cy="36636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4527" y="-63656"/>
            <a:ext cx="84921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SAMPL6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log </a:t>
            </a:r>
            <a:r>
              <a:rPr lang="en-US" sz="2200" i="1" dirty="0" smtClean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challenge experimental data has been released after challenge deadline.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0216" y="5012285"/>
            <a:ext cx="9144000" cy="1392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5322" y="1953098"/>
            <a:ext cx="30972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3-4 independent replicates were performed for each molecule.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Narrow dynamic range of </a:t>
            </a:r>
            <a:r>
              <a:rPr lang="en-US" dirty="0" smtClean="0"/>
              <a:t>log </a:t>
            </a:r>
            <a:r>
              <a:rPr lang="en-US" i="1" dirty="0" smtClean="0"/>
              <a:t>P</a:t>
            </a:r>
            <a:r>
              <a:rPr lang="en-US" dirty="0" smtClean="0"/>
              <a:t> </a:t>
            </a:r>
            <a:r>
              <a:rPr lang="en-US" dirty="0" smtClean="0"/>
              <a:t>values:</a:t>
            </a:r>
          </a:p>
          <a:p>
            <a:r>
              <a:rPr lang="en-US" dirty="0" smtClean="0"/>
              <a:t>			1.95 - 4.09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9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96" y="-90715"/>
            <a:ext cx="8838103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Why</a:t>
            </a:r>
            <a:r>
              <a:rPr lang="en-US" sz="2400" dirty="0" smtClean="0">
                <a:latin typeface="Neutraface 2 Text Book"/>
                <a:cs typeface="Neutraface 2 Text Book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did we decide to organize a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separate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p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K</a:t>
            </a:r>
            <a:r>
              <a:rPr lang="en-US" sz="2400" baseline="-25000" dirty="0" err="1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 and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log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prediction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challenges in SAMPL6?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84" y="1218173"/>
            <a:ext cx="4356631" cy="19130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b="1" dirty="0" smtClean="0">
                <a:latin typeface="Helvetica"/>
                <a:cs typeface="Helvetica"/>
              </a:rPr>
              <a:t>SAMPL5 </a:t>
            </a:r>
            <a:r>
              <a:rPr lang="en-US" sz="1600" b="1" dirty="0" err="1" smtClean="0">
                <a:latin typeface="Helvetica"/>
                <a:cs typeface="Helvetica"/>
              </a:rPr>
              <a:t>log</a:t>
            </a:r>
            <a:r>
              <a:rPr lang="en-US" sz="1600" b="1" i="1" dirty="0" err="1" smtClean="0">
                <a:latin typeface="Helvetica"/>
                <a:cs typeface="Helvetica"/>
              </a:rPr>
              <a:t>D</a:t>
            </a:r>
            <a:r>
              <a:rPr lang="en-US" sz="1600" b="1" dirty="0" smtClean="0">
                <a:latin typeface="Helvetica"/>
                <a:cs typeface="Helvetica"/>
              </a:rPr>
              <a:t> challenge </a:t>
            </a:r>
            <a:r>
              <a:rPr lang="en-US" sz="1600" dirty="0" smtClean="0">
                <a:latin typeface="Helvetica"/>
                <a:cs typeface="Helvetica"/>
              </a:rPr>
              <a:t>showed that the failure to account for ionization state (</a:t>
            </a:r>
            <a:r>
              <a:rPr lang="en-US" sz="1600" dirty="0" err="1" smtClean="0">
                <a:latin typeface="Helvetica"/>
                <a:cs typeface="Helvetica"/>
              </a:rPr>
              <a:t>pKa</a:t>
            </a:r>
            <a:r>
              <a:rPr lang="en-US" sz="1600" dirty="0" smtClean="0">
                <a:latin typeface="Helvetica"/>
                <a:cs typeface="Helvetica"/>
              </a:rPr>
              <a:t>) effects impact prediction accuracy of </a:t>
            </a:r>
            <a:r>
              <a:rPr lang="en-US" sz="1600" dirty="0" err="1" smtClean="0">
                <a:latin typeface="Helvetica"/>
                <a:cs typeface="Helvetica"/>
              </a:rPr>
              <a:t>log</a:t>
            </a:r>
            <a:r>
              <a:rPr lang="en-US" sz="1600" i="1" dirty="0" err="1" smtClean="0">
                <a:latin typeface="Helvetica"/>
                <a:cs typeface="Helvetica"/>
              </a:rPr>
              <a:t>D</a:t>
            </a:r>
            <a:r>
              <a:rPr lang="en-US" sz="1600" dirty="0" smtClean="0">
                <a:latin typeface="Helvetica"/>
                <a:cs typeface="Helvetica"/>
              </a:rPr>
              <a:t>.</a:t>
            </a:r>
          </a:p>
          <a:p>
            <a:pPr marL="0" indent="0">
              <a:buNone/>
            </a:pPr>
            <a:endParaRPr lang="en-US" sz="16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96" y="6401877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Pickard</a:t>
            </a:r>
            <a:r>
              <a:rPr lang="en-US" sz="1000" dirty="0"/>
              <a:t>, F. C. et al. Blind prediction of distribution in the SAMPL5 challenge with QM based </a:t>
            </a:r>
            <a:r>
              <a:rPr lang="en-US" sz="1000" dirty="0" err="1"/>
              <a:t>protomer</a:t>
            </a:r>
            <a:r>
              <a:rPr lang="en-US" sz="1000" dirty="0"/>
              <a:t> and </a:t>
            </a:r>
            <a:r>
              <a:rPr lang="en-US" sz="1000" dirty="0" err="1" smtClean="0"/>
              <a:t>pKa</a:t>
            </a:r>
            <a:r>
              <a:rPr lang="en-US" sz="1000" dirty="0" smtClean="0"/>
              <a:t> </a:t>
            </a:r>
            <a:r>
              <a:rPr lang="en-US" sz="1000" dirty="0"/>
              <a:t>corrections. Journal of Computer-Aided Molecular Design 30, 1087–1100 (2016).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84065" y="665131"/>
            <a:ext cx="4022990" cy="5520135"/>
            <a:chOff x="4884065" y="665131"/>
            <a:chExt cx="4022990" cy="55201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065" y="665131"/>
              <a:ext cx="3962516" cy="397069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3876" y="4743044"/>
              <a:ext cx="3873179" cy="144222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10" y="4151923"/>
            <a:ext cx="939800" cy="190500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590E-29BB-8B45-8260-EA85CFEFB86F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2862" y="2602867"/>
            <a:ext cx="3553251" cy="3335195"/>
            <a:chOff x="612860" y="2602866"/>
            <a:chExt cx="3553251" cy="3335195"/>
          </a:xfrm>
        </p:grpSpPr>
        <p:grpSp>
          <p:nvGrpSpPr>
            <p:cNvPr id="8" name="Group 7"/>
            <p:cNvGrpSpPr/>
            <p:nvPr/>
          </p:nvGrpSpPr>
          <p:grpSpPr>
            <a:xfrm>
              <a:off x="612860" y="2602866"/>
              <a:ext cx="3553251" cy="3335195"/>
              <a:chOff x="612860" y="2602866"/>
              <a:chExt cx="3553251" cy="333519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12860" y="2602866"/>
                <a:ext cx="3553251" cy="3335195"/>
                <a:chOff x="5077268" y="23252334"/>
                <a:chExt cx="5324735" cy="5124376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83894" y="24182239"/>
                  <a:ext cx="5118109" cy="4194471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77268" y="23252334"/>
                  <a:ext cx="3964529" cy="1040338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25248" y="3923323"/>
                <a:ext cx="317500" cy="2286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30195" y="3923323"/>
                <a:ext cx="231963" cy="228600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3195" y="4104751"/>
              <a:ext cx="821033" cy="2286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87761" y="4095501"/>
              <a:ext cx="1108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Helvetica"/>
                  <a:cs typeface="Helvetica"/>
                </a:rPr>
                <a:t>cyclohexane</a:t>
              </a:r>
              <a:endParaRPr lang="en-US" sz="1200" b="1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48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8577"/>
            <a:ext cx="8686800" cy="65398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400" dirty="0" smtClean="0"/>
              <a:t>To evaluate if model uncertainty is </a:t>
            </a:r>
            <a:r>
              <a:rPr lang="en-US" sz="1400" b="1" dirty="0" smtClean="0"/>
              <a:t>overestimated</a:t>
            </a:r>
            <a:r>
              <a:rPr lang="en-US" sz="1400" dirty="0" smtClean="0"/>
              <a:t> or </a:t>
            </a:r>
            <a:r>
              <a:rPr lang="en-US" sz="1400" b="1" dirty="0" smtClean="0"/>
              <a:t>underestimated</a:t>
            </a:r>
            <a:r>
              <a:rPr lang="en-US" sz="1400" dirty="0" smtClean="0"/>
              <a:t> we calculated </a:t>
            </a:r>
            <a:r>
              <a:rPr lang="en-US" sz="1400" b="1" dirty="0" smtClean="0"/>
              <a:t>error slope (ES)</a:t>
            </a:r>
            <a:r>
              <a:rPr lang="en-US" sz="1400" dirty="0" smtClean="0"/>
              <a:t>: </a:t>
            </a:r>
          </a:p>
          <a:p>
            <a:pPr marL="457200" lvl="1" indent="0">
              <a:buNone/>
            </a:pPr>
            <a:r>
              <a:rPr lang="en-US" sz="1400" dirty="0" smtClean="0"/>
              <a:t>The slope calculated from linear least squares fit to Q-Q Plot. 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923674" y="-2928"/>
            <a:ext cx="9033401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How accurate were model uncertainty predictions?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pic>
        <p:nvPicPr>
          <p:cNvPr id="9" name="Picture 8" descr="0a7a8_Q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00" y="1754043"/>
            <a:ext cx="2862072" cy="28620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3932" y="1559737"/>
            <a:ext cx="2854813" cy="3052751"/>
            <a:chOff x="223930" y="2007965"/>
            <a:chExt cx="2854813" cy="3052751"/>
          </a:xfrm>
        </p:grpSpPr>
        <p:pic>
          <p:nvPicPr>
            <p:cNvPr id="8" name="Picture 7" descr="bqeuh_QQ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30" y="2205903"/>
              <a:ext cx="2854813" cy="28548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1003" y="2007965"/>
              <a:ext cx="2239382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ES</a:t>
              </a:r>
              <a:r>
                <a:rPr lang="en-US" sz="1400" dirty="0" smtClean="0"/>
                <a:t> &gt; 1 </a:t>
              </a:r>
            </a:p>
            <a:p>
              <a:pPr algn="ctr"/>
              <a:r>
                <a:rPr lang="en-US" sz="1400" dirty="0" smtClean="0"/>
                <a:t>overestimated 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81928" y="1556982"/>
            <a:ext cx="2862072" cy="3059135"/>
            <a:chOff x="6281928" y="2005210"/>
            <a:chExt cx="2862072" cy="3059135"/>
          </a:xfrm>
        </p:grpSpPr>
        <p:pic>
          <p:nvPicPr>
            <p:cNvPr id="7" name="Picture 6" descr="6cdyo_QQ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928" y="2202273"/>
              <a:ext cx="2862072" cy="286207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84873" y="2005210"/>
              <a:ext cx="1971925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ES</a:t>
              </a:r>
              <a:r>
                <a:rPr lang="en-US" sz="1400" dirty="0" smtClean="0"/>
                <a:t> &lt; 1 </a:t>
              </a:r>
            </a:p>
            <a:p>
              <a:pPr algn="ctr"/>
              <a:r>
                <a:rPr lang="en-US" sz="1400" dirty="0" smtClean="0"/>
                <a:t>underestimated 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620016" y="1324276"/>
            <a:ext cx="2239382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ES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ＭＳ ゴシック"/>
                <a:ea typeface="ＭＳ ゴシック"/>
                <a:cs typeface="ＭＳ ゴシック"/>
              </a:rPr>
              <a:t>≈</a:t>
            </a:r>
            <a:r>
              <a:rPr lang="en-US" sz="1400" dirty="0" smtClean="0"/>
              <a:t> 1 </a:t>
            </a:r>
          </a:p>
          <a:p>
            <a:pPr algn="ctr"/>
            <a:r>
              <a:rPr lang="en-US" sz="1400" dirty="0" smtClean="0"/>
              <a:t>good estimate of model uncertainty</a:t>
            </a:r>
            <a:endParaRPr lang="en-US" sz="1400" dirty="0"/>
          </a:p>
        </p:txBody>
      </p:sp>
      <p:sp>
        <p:nvSpPr>
          <p:cNvPr id="13" name="Right Triangle 12"/>
          <p:cNvSpPr/>
          <p:nvPr/>
        </p:nvSpPr>
        <p:spPr>
          <a:xfrm rot="5400000">
            <a:off x="603362" y="2083125"/>
            <a:ext cx="2151697" cy="2151361"/>
          </a:xfrm>
          <a:prstGeom prst="rtTriangle">
            <a:avLst/>
          </a:prstGeom>
          <a:solidFill>
            <a:srgbClr val="FD6666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6200000">
            <a:off x="6682569" y="2157765"/>
            <a:ext cx="2151697" cy="2151361"/>
          </a:xfrm>
          <a:prstGeom prst="rtTriangle">
            <a:avLst/>
          </a:prstGeom>
          <a:solidFill>
            <a:srgbClr val="FD6666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2400" y="4955898"/>
            <a:ext cx="8686800" cy="1359295"/>
            <a:chOff x="152400" y="4955897"/>
            <a:chExt cx="8686800" cy="13592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5850" y="5225714"/>
              <a:ext cx="4863183" cy="263383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152400" y="4955897"/>
              <a:ext cx="8686800" cy="12430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Font typeface="Arial"/>
                <a:buNone/>
              </a:pPr>
              <a:r>
                <a:rPr lang="en-US" sz="1400" dirty="0" smtClean="0"/>
                <a:t>Q-Q Plots for each method can be found in SAMPL6 </a:t>
              </a:r>
              <a:r>
                <a:rPr lang="en-US" sz="1400" dirty="0" err="1" smtClean="0"/>
                <a:t>GitHub</a:t>
              </a:r>
              <a:r>
                <a:rPr lang="en-US" sz="1400" dirty="0" smtClean="0"/>
                <a:t> repository:</a:t>
              </a:r>
            </a:p>
            <a:p>
              <a:pPr marL="457200" lvl="1" indent="0">
                <a:buFont typeface="Arial"/>
                <a:buNone/>
              </a:pPr>
              <a:endParaRPr lang="en-US" sz="1400" dirty="0"/>
            </a:p>
            <a:p>
              <a:pPr marL="457200" lvl="1" indent="0">
                <a:buFont typeface="Arial"/>
                <a:buNone/>
              </a:pPr>
              <a:endParaRPr lang="en-US" sz="1100" dirty="0" smtClean="0"/>
            </a:p>
            <a:p>
              <a:pPr marL="457200" lvl="1" indent="0">
                <a:buFont typeface="Arial"/>
                <a:buNone/>
              </a:pPr>
              <a:r>
                <a:rPr lang="en-US" sz="1400" dirty="0" smtClean="0"/>
                <a:t>For comparison of error slope values please refer to:</a:t>
              </a:r>
            </a:p>
            <a:p>
              <a:pPr marL="457200" lvl="1" indent="0">
                <a:buFont typeface="Arial"/>
                <a:buNone/>
              </a:pPr>
              <a:endParaRPr lang="en-US" sz="14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4486" y="5923341"/>
              <a:ext cx="5243329" cy="39185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648284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Mobley, David L., </a:t>
            </a:r>
            <a:r>
              <a:rPr lang="en-US" sz="1000" dirty="0" smtClean="0"/>
              <a:t>et al. </a:t>
            </a:r>
            <a:r>
              <a:rPr lang="en-US" sz="1000" dirty="0"/>
              <a:t>“Blind Prediction of Solvation Free Energies from the SAMPL4 Challenge.” Journal of Computer-Aided Molecular Design 28, no. 3 (March 2014): 135–50. https://</a:t>
            </a:r>
            <a:r>
              <a:rPr lang="en-US" sz="1000" dirty="0" err="1"/>
              <a:t>doi.org</a:t>
            </a:r>
            <a:r>
              <a:rPr lang="en-US" sz="1000" dirty="0"/>
              <a:t>/10.1007/s10822-014-9718-2.</a:t>
            </a:r>
          </a:p>
        </p:txBody>
      </p:sp>
    </p:spTree>
    <p:extLst>
      <p:ext uri="{BB962C8B-B14F-4D97-AF65-F5344CB8AC3E}">
        <p14:creationId xmlns:p14="http://schemas.microsoft.com/office/powerpoint/2010/main" val="143167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03955"/>
            <a:ext cx="9844758" cy="809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solidFill>
                  <a:srgbClr val="376092"/>
                </a:solidFill>
                <a:latin typeface="Neutraface 2 Text Book"/>
                <a:ea typeface="+mj-ea"/>
                <a:cs typeface="Neutraface 2 Text Book"/>
              </a:rPr>
              <a:t>Which methods were very good at estimating their model uncertainty?</a:t>
            </a:r>
            <a:endParaRPr lang="en-US" sz="2400" dirty="0">
              <a:solidFill>
                <a:srgbClr val="376092"/>
              </a:solidFill>
              <a:latin typeface="Neutraface 2 Text Book"/>
              <a:ea typeface="+mj-ea"/>
              <a:cs typeface="Neutraface 2 Text Book"/>
            </a:endParaRPr>
          </a:p>
        </p:txBody>
      </p:sp>
      <p:pic>
        <p:nvPicPr>
          <p:cNvPr id="12" name="Picture 11" descr="2tzb0_Q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9" y="1009800"/>
            <a:ext cx="2560320" cy="2560320"/>
          </a:xfrm>
          <a:prstGeom prst="rect">
            <a:avLst/>
          </a:prstGeom>
        </p:spPr>
      </p:pic>
      <p:pic>
        <p:nvPicPr>
          <p:cNvPr id="13" name="Picture 12" descr="0a7a8_QQ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84" y="1009800"/>
            <a:ext cx="2560320" cy="2560320"/>
          </a:xfrm>
          <a:prstGeom prst="rect">
            <a:avLst/>
          </a:prstGeom>
        </p:spPr>
      </p:pic>
      <p:pic>
        <p:nvPicPr>
          <p:cNvPr id="14" name="Picture 13" descr="rdsnw_QQ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48" y="1009800"/>
            <a:ext cx="2560320" cy="2560320"/>
          </a:xfrm>
          <a:prstGeom prst="rect">
            <a:avLst/>
          </a:prstGeom>
        </p:spPr>
      </p:pic>
      <p:pic>
        <p:nvPicPr>
          <p:cNvPr id="15" name="Picture 14" descr="eg52i_QQ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9" y="3958200"/>
            <a:ext cx="2560320" cy="2560320"/>
          </a:xfrm>
          <a:prstGeom prst="rect">
            <a:avLst/>
          </a:prstGeom>
        </p:spPr>
      </p:pic>
      <p:pic>
        <p:nvPicPr>
          <p:cNvPr id="16" name="Picture 15" descr="3vqbi_QQ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84" y="3958200"/>
            <a:ext cx="2560320" cy="2560320"/>
          </a:xfrm>
          <a:prstGeom prst="rect">
            <a:avLst/>
          </a:prstGeom>
        </p:spPr>
      </p:pic>
      <p:pic>
        <p:nvPicPr>
          <p:cNvPr id="17" name="Picture 16" descr="kivfu_QQ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48" y="3958200"/>
            <a:ext cx="2560320" cy="25603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2970" y="855913"/>
            <a:ext cx="1387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EC_RISM_dry_P1w+1o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93165" y="748189"/>
            <a:ext cx="29180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ML Prediction using MD Feature Vector Trained on </a:t>
            </a:r>
            <a:r>
              <a:rPr lang="en-US" sz="1000" b="1" dirty="0" err="1"/>
              <a:t>logP_octanol_water</a:t>
            </a:r>
            <a:r>
              <a:rPr lang="en-US" sz="1000" b="1" dirty="0"/>
              <a:t>, with Additional Meta-learner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28843" y="908303"/>
            <a:ext cx="14169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EC_RISM_wet_P1w+1o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99164" y="3882073"/>
            <a:ext cx="9463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/>
              <a:t>ARROW_2017 </a:t>
            </a:r>
            <a:endParaRPr lang="en-US" sz="1000" b="1" dirty="0"/>
          </a:p>
        </p:txBody>
      </p:sp>
      <p:sp>
        <p:nvSpPr>
          <p:cNvPr id="24" name="Rectangle 23"/>
          <p:cNvSpPr/>
          <p:nvPr/>
        </p:nvSpPr>
        <p:spPr>
          <a:xfrm>
            <a:off x="3867848" y="3890707"/>
            <a:ext cx="15089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cosmoquick_TZVP18+ML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59837" y="3873427"/>
            <a:ext cx="22163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/>
              <a:t>LogP</a:t>
            </a:r>
            <a:r>
              <a:rPr lang="en-US" sz="1000" b="1" dirty="0"/>
              <a:t>-prediction-method-IEFPCM/MST</a:t>
            </a:r>
          </a:p>
        </p:txBody>
      </p:sp>
    </p:spTree>
    <p:extLst>
      <p:ext uri="{BB962C8B-B14F-4D97-AF65-F5344CB8AC3E}">
        <p14:creationId xmlns:p14="http://schemas.microsoft.com/office/powerpoint/2010/main" val="367069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9336" y="1350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SAMPL6 </a:t>
            </a:r>
            <a:r>
              <a:rPr lang="en-US" sz="2400" dirty="0" err="1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log</a:t>
            </a:r>
            <a:r>
              <a:rPr lang="en-US" sz="2400" i="1" dirty="0" err="1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P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 challenge participants are encouraged to submit publications to JCAMD special issue.</a:t>
            </a:r>
            <a:endParaRPr lang="en-US" sz="2400" dirty="0">
              <a:solidFill>
                <a:srgbClr val="376092"/>
              </a:solidFill>
              <a:latin typeface="Neutraface 2 Text Book"/>
              <a:cs typeface="Neutraface 2 Text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7085" y="1681151"/>
            <a:ext cx="70561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 coordination with Terry </a:t>
            </a:r>
            <a:r>
              <a:rPr lang="en-US" sz="1600" dirty="0" err="1"/>
              <a:t>Stouch</a:t>
            </a:r>
            <a:r>
              <a:rPr lang="en-US" sz="1600" dirty="0"/>
              <a:t>, we are planning a special issue </a:t>
            </a:r>
            <a:r>
              <a:rPr lang="en-US" sz="1600" dirty="0" smtClean="0"/>
              <a:t>of</a:t>
            </a:r>
          </a:p>
          <a:p>
            <a:r>
              <a:rPr lang="en-US" sz="1600" dirty="0" smtClean="0"/>
              <a:t> </a:t>
            </a:r>
            <a:r>
              <a:rPr lang="en-US" sz="1600" i="1" dirty="0"/>
              <a:t>J. Comp. Aided Mol. Design </a:t>
            </a:r>
            <a:r>
              <a:rPr lang="en-US" sz="1600" dirty="0"/>
              <a:t>(JCAMD) focused on the SAMPL6 </a:t>
            </a:r>
            <a:r>
              <a:rPr lang="en-US" sz="1600" dirty="0" err="1" smtClean="0"/>
              <a:t>log</a:t>
            </a:r>
            <a:r>
              <a:rPr lang="en-US" sz="1600" i="1" dirty="0" err="1" smtClean="0"/>
              <a:t>P</a:t>
            </a:r>
            <a:r>
              <a:rPr lang="en-US" sz="1600" dirty="0" smtClean="0"/>
              <a:t> </a:t>
            </a:r>
            <a:r>
              <a:rPr lang="en-US" sz="1600" dirty="0"/>
              <a:t>challenge.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All </a:t>
            </a:r>
            <a:r>
              <a:rPr lang="en-US" sz="1600" dirty="0"/>
              <a:t>participants are welcome to submit </a:t>
            </a:r>
            <a:r>
              <a:rPr lang="en-US" sz="1600" dirty="0" smtClean="0"/>
              <a:t>manuscripts evaluating their methods. </a:t>
            </a:r>
          </a:p>
          <a:p>
            <a:endParaRPr lang="en-US" sz="1600" dirty="0"/>
          </a:p>
          <a:p>
            <a:r>
              <a:rPr lang="en-US" sz="1600" dirty="0" smtClean="0"/>
              <a:t>The </a:t>
            </a:r>
            <a:r>
              <a:rPr lang="en-US" sz="1600" dirty="0"/>
              <a:t>submission deadline for this </a:t>
            </a:r>
            <a:r>
              <a:rPr lang="en-US" sz="1600" dirty="0" smtClean="0"/>
              <a:t>is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417398" y="4417306"/>
            <a:ext cx="4245579" cy="92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q"/>
            </a:pPr>
            <a:r>
              <a:rPr lang="en-US" sz="1400" dirty="0"/>
              <a:t>Overall performance analysis paper </a:t>
            </a:r>
            <a:endParaRPr lang="en-US" sz="1400" dirty="0" smtClean="0"/>
          </a:p>
          <a:p>
            <a:pPr marL="285750" indent="-285750">
              <a:lnSpc>
                <a:spcPct val="130000"/>
              </a:lnSpc>
              <a:buFont typeface="Wingdings" charset="2"/>
              <a:buChar char="q"/>
            </a:pPr>
            <a:r>
              <a:rPr lang="en-US" sz="1400" dirty="0" smtClean="0"/>
              <a:t>Paper </a:t>
            </a:r>
            <a:r>
              <a:rPr lang="en-US" sz="1400" dirty="0"/>
              <a:t>that describes experimental data collection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q"/>
            </a:pPr>
            <a:r>
              <a:rPr lang="en-US" sz="1400" dirty="0" smtClean="0"/>
              <a:t>Individual </a:t>
            </a:r>
            <a:r>
              <a:rPr lang="en-US" sz="1400" dirty="0"/>
              <a:t>method papers by participants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87042" y="3895935"/>
            <a:ext cx="1455672" cy="1931379"/>
            <a:chOff x="1399516" y="1858883"/>
            <a:chExt cx="1455672" cy="1931379"/>
          </a:xfrm>
        </p:grpSpPr>
        <p:grpSp>
          <p:nvGrpSpPr>
            <p:cNvPr id="11" name="Group 10"/>
            <p:cNvGrpSpPr/>
            <p:nvPr/>
          </p:nvGrpSpPr>
          <p:grpSpPr>
            <a:xfrm>
              <a:off x="1399516" y="1858883"/>
              <a:ext cx="1455672" cy="1931379"/>
              <a:chOff x="1399516" y="1858883"/>
              <a:chExt cx="1455672" cy="193137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9516" y="1858883"/>
                <a:ext cx="1455672" cy="193137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81354" t="48553" b="7891"/>
              <a:stretch/>
            </p:blipFill>
            <p:spPr>
              <a:xfrm>
                <a:off x="1442904" y="2601483"/>
                <a:ext cx="1369664" cy="93259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81354" t="48553" b="7891"/>
              <a:stretch/>
            </p:blipFill>
            <p:spPr>
              <a:xfrm>
                <a:off x="1442136" y="1867406"/>
                <a:ext cx="1369664" cy="155585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912637" y="2795751"/>
              <a:ext cx="4414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?</a:t>
              </a:r>
              <a:endParaRPr lang="en-US" sz="36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85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47185" y="890365"/>
            <a:ext cx="301877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Protein binding</a:t>
            </a:r>
          </a:p>
          <a:p>
            <a:endParaRPr lang="en-US" sz="1400" b="1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Potential hydrogen bonds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Dipole moment of the molecule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Free </a:t>
            </a:r>
            <a:r>
              <a:rPr lang="en-US" sz="1400" dirty="0" smtClean="0"/>
              <a:t>energy penalty </a:t>
            </a:r>
            <a:r>
              <a:rPr lang="en-US" sz="1400" dirty="0"/>
              <a:t>of </a:t>
            </a:r>
            <a:r>
              <a:rPr lang="en-US" sz="1400" dirty="0" smtClean="0"/>
              <a:t>protonation</a:t>
            </a:r>
          </a:p>
          <a:p>
            <a:r>
              <a:rPr lang="en-US" sz="1400" dirty="0" smtClean="0"/>
              <a:t>		</a:t>
            </a:r>
            <a:r>
              <a:rPr lang="en-US" sz="1200" dirty="0" smtClean="0"/>
              <a:t>(1.36 kcal/</a:t>
            </a:r>
            <a:r>
              <a:rPr lang="en-US" sz="1200" dirty="0" err="1" smtClean="0"/>
              <a:t>mol</a:t>
            </a:r>
            <a:r>
              <a:rPr lang="en-US" sz="1200" dirty="0" smtClean="0"/>
              <a:t> for 1 pKa unit)</a:t>
            </a:r>
            <a:endParaRPr lang="en-US" sz="1200" dirty="0"/>
          </a:p>
          <a:p>
            <a:pPr marL="285750" indent="-285750">
              <a:buFont typeface="Arial"/>
              <a:buChar char="•"/>
            </a:pP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35395" b="16066"/>
          <a:stretch/>
        </p:blipFill>
        <p:spPr>
          <a:xfrm>
            <a:off x="2995281" y="2646182"/>
            <a:ext cx="1506515" cy="1625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3276" y="2809188"/>
            <a:ext cx="27622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Lipophilicity</a:t>
            </a:r>
            <a:endParaRPr lang="en-US" sz="1400" b="1" dirty="0" smtClean="0"/>
          </a:p>
          <a:p>
            <a:endParaRPr lang="en-US" sz="1400" b="1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Distribution coefficient  (</a:t>
            </a:r>
            <a:r>
              <a:rPr lang="en-US" sz="1400" dirty="0" err="1"/>
              <a:t>logD</a:t>
            </a:r>
            <a:r>
              <a:rPr lang="en-US" sz="1400" dirty="0"/>
              <a:t>)</a:t>
            </a:r>
          </a:p>
          <a:p>
            <a:r>
              <a:rPr lang="en-US" sz="1400" dirty="0"/>
              <a:t>to organic </a:t>
            </a:r>
            <a:r>
              <a:rPr lang="en-US" sz="1400" dirty="0" smtClean="0"/>
              <a:t>phase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Membrane permeability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Blood-brain barrier partitioning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17313"/>
          <a:stretch/>
        </p:blipFill>
        <p:spPr>
          <a:xfrm>
            <a:off x="4501796" y="4397899"/>
            <a:ext cx="2008627" cy="15935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2821" y="4555850"/>
            <a:ext cx="23341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Solubility</a:t>
            </a:r>
          </a:p>
          <a:p>
            <a:endParaRPr lang="en-US" sz="1400" b="1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pH dependent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Charged species are more soluble</a:t>
            </a:r>
            <a:endParaRPr lang="en-US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734518" y="955467"/>
            <a:ext cx="2013449" cy="1766077"/>
            <a:chOff x="4397754" y="620829"/>
            <a:chExt cx="2013449" cy="17660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7754" y="620829"/>
              <a:ext cx="2013449" cy="169643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09258" y="2079129"/>
              <a:ext cx="114646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Imatinib:ABL</a:t>
              </a:r>
              <a:endParaRPr lang="en-US" sz="1400" b="1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7371" y="642328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Nature Reviews Cancer volume 7, pages 345–356 (2007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www.chemicalize.com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52983" y="-143384"/>
            <a:ext cx="8571137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  <a:latin typeface="Neutraface 2 Text Demi"/>
                <a:ea typeface="+mn-ea"/>
                <a:cs typeface="Neutraface 2 Text Demi"/>
              </a:rPr>
              <a:t>pKas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Neutraface 2 Text Demi"/>
                <a:ea typeface="+mn-ea"/>
                <a:cs typeface="Neutraface 2 Text Demi"/>
              </a:rPr>
              <a:t> affect physicochemical and pharmaceutical properties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Neutraface 2 Text Demi"/>
              <a:ea typeface="+mn-ea"/>
              <a:cs typeface="Neutraface 2 Text Dem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3117" y="2857199"/>
            <a:ext cx="2737746" cy="1559059"/>
            <a:chOff x="16298" y="2990878"/>
            <a:chExt cx="3031405" cy="17654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98" y="2990878"/>
              <a:ext cx="3031405" cy="176549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39289" y="3464449"/>
              <a:ext cx="1448184" cy="453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logD</a:t>
              </a: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vs</a:t>
              </a: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 pH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39288" y="4515887"/>
            <a:ext cx="2918618" cy="1582499"/>
            <a:chOff x="1226228" y="4649567"/>
            <a:chExt cx="3231678" cy="17920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11440"/>
            <a:stretch/>
          </p:blipFill>
          <p:spPr>
            <a:xfrm>
              <a:off x="1226228" y="4649567"/>
              <a:ext cx="3231678" cy="179203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800714" y="5248263"/>
              <a:ext cx="1403394" cy="453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logS</a:t>
              </a: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vs</a:t>
              </a: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</a:rPr>
                <a:t> pH</a:t>
              </a:r>
              <a:endParaRPr lang="en-US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65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4713" y="173293"/>
            <a:ext cx="8793467" cy="87065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9756" tIns="34878" rIns="69756" bIns="34878">
            <a:spAutoFit/>
          </a:bodyPr>
          <a:lstStyle/>
          <a:p>
            <a:pPr indent="-737520"/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Neutraface 2 Text Demi"/>
                <a:cs typeface="Neutraface 2 Text Demi"/>
              </a:rPr>
              <a:t>Experimental pKa values for SAMPL6 were measured with Sirius T3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Neutraface 2 Text Demi"/>
              <a:cs typeface="Neutraface 2 Text Dem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652764" y="1518932"/>
            <a:ext cx="10519590" cy="3263107"/>
            <a:chOff x="-3406588" y="1282304"/>
            <a:chExt cx="12087412" cy="33637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94608" l="9928" r="92335">
                          <a14:foregroundMark x1="62757" y1="14216" x2="60802" y2="11111"/>
                          <a14:foregroundMark x1="51646" y1="26634" x2="51646" y2="14706"/>
                          <a14:foregroundMark x1="70113" y1="34477" x2="75669" y2="34967"/>
                          <a14:foregroundMark x1="70422" y1="39706" x2="77109" y2="41176"/>
                          <a14:foregroundMark x1="63889" y1="12745" x2="64043" y2="30882"/>
                          <a14:foregroundMark x1="91152" y1="57353" x2="91152" y2="74510"/>
                          <a14:foregroundMark x1="52109" y1="12092" x2="57202" y2="11111"/>
                          <a14:foregroundMark x1="51492" y1="12745" x2="51492" y2="10621"/>
                          <a14:foregroundMark x1="79733" y1="94608" x2="68930" y2="90523"/>
                          <a14:foregroundMark x1="41975" y1="63072" x2="87603" y2="63562"/>
                          <a14:foregroundMark x1="41152" y1="55719" x2="46553" y2="56209"/>
                          <a14:foregroundMark x1="40689" y1="69281" x2="47377" y2="69281"/>
                          <a14:foregroundMark x1="84619" y1="69771" x2="92335" y2="69771"/>
                          <a14:foregroundMark x1="71399" y1="56209" x2="76955" y2="568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06588" y="1767351"/>
              <a:ext cx="9144000" cy="2878667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575048" y="1282304"/>
              <a:ext cx="6105776" cy="2361009"/>
              <a:chOff x="2575048" y="847975"/>
              <a:chExt cx="6105776" cy="2361009"/>
            </a:xfrm>
          </p:grpSpPr>
          <p:sp>
            <p:nvSpPr>
              <p:cNvPr id="9" name="Merge 8"/>
              <p:cNvSpPr/>
              <p:nvPr/>
            </p:nvSpPr>
            <p:spPr>
              <a:xfrm rot="4069062">
                <a:off x="3237264" y="719087"/>
                <a:ext cx="1827681" cy="3152113"/>
              </a:xfrm>
              <a:prstGeom prst="flowChartMerge">
                <a:avLst/>
              </a:prstGeom>
              <a:gradFill flip="none" rotWithShape="1">
                <a:gsLst>
                  <a:gs pos="34000">
                    <a:schemeClr val="bg1">
                      <a:lumMod val="75000"/>
                      <a:alpha val="80000"/>
                    </a:schemeClr>
                  </a:gs>
                  <a:gs pos="92000">
                    <a:prstClr val="white">
                      <a:alpha val="0"/>
                    </a:prstClr>
                  </a:gs>
                  <a:gs pos="0">
                    <a:schemeClr val="tx1">
                      <a:lumMod val="50000"/>
                      <a:lumOff val="50000"/>
                      <a:alpha val="85000"/>
                    </a:schemeClr>
                  </a:gs>
                </a:gsLst>
                <a:lin ang="6540000" scaled="0"/>
                <a:tileRect/>
              </a:gradFill>
              <a:ln>
                <a:solidFill>
                  <a:srgbClr val="7F7F7F"/>
                </a:solidFill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Untitled picture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3084" y="847975"/>
                <a:ext cx="3427740" cy="1789912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2750630" y="4797199"/>
            <a:ext cx="60223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Method: UV-absorbance spectra based </a:t>
            </a:r>
            <a:r>
              <a:rPr lang="en-US" sz="1600" dirty="0" err="1" smtClean="0"/>
              <a:t>pKa</a:t>
            </a:r>
            <a:r>
              <a:rPr lang="en-US" sz="1600" dirty="0" smtClean="0"/>
              <a:t> measurement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Measurement range: 2-12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24 small kinase inhibitor fragment-like molecules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Temperature: 25°C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Ionic strength: 150 </a:t>
            </a:r>
            <a:r>
              <a:rPr lang="en-US" sz="1600" dirty="0" err="1" smtClean="0"/>
              <a:t>mM</a:t>
            </a:r>
            <a:r>
              <a:rPr lang="en-US" sz="1600" dirty="0" smtClean="0"/>
              <a:t> </a:t>
            </a:r>
            <a:r>
              <a:rPr lang="en-US" sz="1600" dirty="0" err="1" smtClean="0"/>
              <a:t>KCl</a:t>
            </a:r>
            <a:r>
              <a:rPr lang="en-US" sz="1600" dirty="0" smtClean="0"/>
              <a:t> solution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3 independent replicates (from the same DMSO stock)</a:t>
            </a:r>
          </a:p>
          <a:p>
            <a:endParaRPr lang="en-US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297433" y="714013"/>
            <a:ext cx="2775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Collaboration with Merck, MRL</a:t>
            </a:r>
          </a:p>
          <a:p>
            <a:r>
              <a:rPr lang="en-US" sz="1600" i="1" dirty="0" smtClean="0"/>
              <a:t>Dorothy </a:t>
            </a:r>
            <a:r>
              <a:rPr lang="en-US" sz="1600" i="1" dirty="0" err="1" smtClean="0"/>
              <a:t>Levorse</a:t>
            </a:r>
            <a:endParaRPr lang="en-US" sz="1600" i="1" dirty="0" smtClean="0"/>
          </a:p>
          <a:p>
            <a:r>
              <a:rPr lang="en-US" sz="1600" i="1" dirty="0" smtClean="0"/>
              <a:t>Timothy Rhodes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590E-29BB-8B45-8260-EA85CFEFB8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3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0" y="-33514"/>
            <a:ext cx="3041466" cy="22130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Selection of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small molecules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for the first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pKa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prediction challenge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of SAMPL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series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590E-29BB-8B45-8260-EA85CFEFB86F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compound_selection_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99" y="-137040"/>
            <a:ext cx="6578601" cy="71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7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584" y="185377"/>
            <a:ext cx="8585776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The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f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irst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p</a:t>
            </a:r>
            <a:r>
              <a:rPr lang="en-US" sz="2200" i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K</a:t>
            </a:r>
            <a:r>
              <a:rPr lang="en-US" sz="2200" baseline="-25000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a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challenge of SAMPL series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was organized to evaluate the current state of 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p</a:t>
            </a:r>
            <a:r>
              <a:rPr lang="en-US" sz="2200" i="1" dirty="0" err="1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K</a:t>
            </a:r>
            <a:r>
              <a:rPr lang="en-US" sz="2200" baseline="-25000" dirty="0" err="1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a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prediction methods.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</a:br>
            <a:endParaRPr lang="en-US" sz="2200" dirty="0">
              <a:solidFill>
                <a:schemeClr val="accent1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1846" y="1143683"/>
            <a:ext cx="66627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dirty="0"/>
          </a:p>
          <a:p>
            <a:endParaRPr lang="en-US" sz="1600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813023" y="3489244"/>
            <a:ext cx="7330979" cy="2604107"/>
            <a:chOff x="-248626" y="3394011"/>
            <a:chExt cx="8109521" cy="2831800"/>
          </a:xfrm>
        </p:grpSpPr>
        <p:sp>
          <p:nvSpPr>
            <p:cNvPr id="14" name="Rectangle 13"/>
            <p:cNvSpPr/>
            <p:nvPr/>
          </p:nvSpPr>
          <p:spPr>
            <a:xfrm>
              <a:off x="-248626" y="5891123"/>
              <a:ext cx="8109521" cy="334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/>
                <a:t>        Frequent heterocycles</a:t>
              </a:r>
              <a:r>
                <a:rPr lang="en-US" sz="1400" b="1" dirty="0"/>
                <a:t> </a:t>
              </a:r>
              <a:r>
                <a:rPr lang="en-US" sz="1400" b="1" dirty="0" smtClean="0"/>
                <a:t>found in FDA</a:t>
              </a:r>
              <a:r>
                <a:rPr lang="en-US" sz="1400" b="1" dirty="0"/>
                <a:t>-approved </a:t>
              </a:r>
              <a:r>
                <a:rPr lang="en-US" sz="1400" b="1" dirty="0" smtClean="0"/>
                <a:t>kinase </a:t>
              </a:r>
              <a:r>
                <a:rPr lang="en-US" sz="1400" b="1" dirty="0"/>
                <a:t>inhibitors </a:t>
              </a:r>
              <a:endParaRPr lang="en-US" sz="1400" b="1" dirty="0" smtClean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15510" y="3394011"/>
              <a:ext cx="4969355" cy="2358024"/>
              <a:chOff x="668188" y="3394011"/>
              <a:chExt cx="4969355" cy="235802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8188" y="3394011"/>
                <a:ext cx="649481" cy="95257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7778" y="3394011"/>
                <a:ext cx="1039169" cy="95257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1672" y="3394011"/>
                <a:ext cx="995871" cy="95257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5911" y="3394011"/>
                <a:ext cx="837110" cy="95257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5654" y="4866996"/>
                <a:ext cx="1111334" cy="86597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6961" y="4727298"/>
                <a:ext cx="793811" cy="102473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4466" y="4879699"/>
                <a:ext cx="707213" cy="851542"/>
              </a:xfrm>
              <a:prstGeom prst="rect">
                <a:avLst/>
              </a:prstGeom>
            </p:spPr>
          </p:pic>
        </p:grpSp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590E-29BB-8B45-8260-EA85CFEFB86F}" type="slidenum">
              <a:rPr lang="en-US" smtClean="0"/>
              <a:t>38</a:t>
            </a:fld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62033" y="1381987"/>
            <a:ext cx="7386379" cy="2152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Selected compounds with kinase inhibitor-like properties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Collected experimental </a:t>
            </a:r>
            <a:r>
              <a:rPr lang="en-US" sz="1600" dirty="0" err="1" smtClean="0"/>
              <a:t>p</a:t>
            </a:r>
            <a:r>
              <a:rPr lang="en-US" sz="1600" i="1" dirty="0" err="1" smtClean="0"/>
              <a:t>K</a:t>
            </a:r>
            <a:r>
              <a:rPr lang="en-US" sz="1600" baseline="-25000" dirty="0" err="1" smtClean="0"/>
              <a:t>a</a:t>
            </a:r>
            <a:r>
              <a:rPr lang="en-US" sz="1600" dirty="0" smtClean="0"/>
              <a:t> values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3 months allowed for blind predictions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12 research groups participated, testing 41 different methods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33292" y="121245"/>
            <a:ext cx="8229600" cy="43976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69756" tIns="34878" rIns="69756" bIns="34878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73752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Demi"/>
                <a:ea typeface="+mn-ea"/>
                <a:cs typeface="Neutraface 2 Text Demi"/>
              </a:rPr>
              <a:t>Overall performance of macroscopic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eutraface 2 Text Demi"/>
                <a:ea typeface="+mn-ea"/>
                <a:cs typeface="Neutraface 2 Text Demi"/>
              </a:rPr>
              <a:t>pKa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Demi"/>
                <a:ea typeface="+mn-ea"/>
                <a:cs typeface="Neutraface 2 Text Demi"/>
              </a:rPr>
              <a:t> predictions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8" y="940693"/>
            <a:ext cx="7666789" cy="55581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03088" y="6504157"/>
            <a:ext cx="149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Submission ID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99943" y="1263494"/>
            <a:ext cx="2199361" cy="1015663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chemeClr val="bg1">
                  <a:alpha val="31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RMSE values span the range of 0.7-5 </a:t>
            </a:r>
            <a:r>
              <a:rPr lang="en-US" sz="2000" dirty="0" err="1" smtClean="0"/>
              <a:t>pKa</a:t>
            </a:r>
            <a:r>
              <a:rPr lang="en-US" sz="2000" dirty="0" smtClean="0"/>
              <a:t> units.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32005" y="561012"/>
            <a:ext cx="3239997" cy="4550541"/>
            <a:chOff x="1332003" y="940691"/>
            <a:chExt cx="2725973" cy="41708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2003" y="940691"/>
              <a:ext cx="2725973" cy="2633879"/>
            </a:xfrm>
            <a:prstGeom prst="rect">
              <a:avLst/>
            </a:prstGeom>
            <a:ln w="3175" cap="sq" cmpd="sng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332003" y="3574570"/>
              <a:ext cx="139401" cy="153698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471404" y="3574570"/>
              <a:ext cx="2586572" cy="1536983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590E-29BB-8B45-8260-EA85CFEFB8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08"/>
            <a:ext cx="8229600" cy="7280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Roadmap </a:t>
            </a:r>
            <a:r>
              <a:rPr lang="en-US" sz="2400" dirty="0">
                <a:solidFill>
                  <a:srgbClr val="376092"/>
                </a:solidFill>
                <a:latin typeface="Neutraface 2 Text Book"/>
                <a:cs typeface="Neutraface 2 Text Book"/>
              </a:rPr>
              <a:t>for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SAMPL6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log </a:t>
            </a:r>
            <a:r>
              <a:rPr lang="en-US" sz="2400" i="1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P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 </a:t>
            </a:r>
            <a:r>
              <a:rPr lang="en-US" sz="2400" dirty="0" smtClean="0">
                <a:solidFill>
                  <a:srgbClr val="376092"/>
                </a:solidFill>
                <a:latin typeface="Neutraface 2 Text Book"/>
                <a:cs typeface="Neutraface 2 Text Book"/>
              </a:rPr>
              <a:t>Challenge</a:t>
            </a:r>
            <a:endParaRPr lang="en-US" sz="2400" dirty="0">
              <a:solidFill>
                <a:srgbClr val="376092"/>
              </a:solidFill>
              <a:latin typeface="Neutraface 2 Text Book"/>
              <a:cs typeface="Neutraface 2 Text Book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63394767"/>
              </p:ext>
            </p:extLst>
          </p:nvPr>
        </p:nvGraphicFramePr>
        <p:xfrm>
          <a:off x="634980" y="1484333"/>
          <a:ext cx="8051820" cy="4750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831537" y="1813919"/>
            <a:ext cx="950689" cy="2851500"/>
            <a:chOff x="831535" y="1546913"/>
            <a:chExt cx="950689" cy="2851500"/>
          </a:xfrm>
        </p:grpSpPr>
        <p:pic>
          <p:nvPicPr>
            <p:cNvPr id="12" name="Picture 11" descr="kissclipart-black-check-mark-transparent-background-clipart-ch-570f499116f040d1.png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20FF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535" y="1546913"/>
              <a:ext cx="289672" cy="274319"/>
            </a:xfrm>
            <a:prstGeom prst="rect">
              <a:avLst/>
            </a:prstGeom>
          </p:spPr>
        </p:pic>
        <p:pic>
          <p:nvPicPr>
            <p:cNvPr id="7" name="Picture 6" descr="kissclipart-black-check-mark-transparent-background-clipart-ch-570f499116f040d1.png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20FF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711" y="2172583"/>
              <a:ext cx="289672" cy="274319"/>
            </a:xfrm>
            <a:prstGeom prst="rect">
              <a:avLst/>
            </a:prstGeom>
          </p:spPr>
        </p:pic>
        <p:pic>
          <p:nvPicPr>
            <p:cNvPr id="8" name="Picture 7" descr="kissclipart-black-check-mark-transparent-background-clipart-ch-570f499116f040d1.png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20FF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928" y="2849238"/>
              <a:ext cx="289672" cy="274319"/>
            </a:xfrm>
            <a:prstGeom prst="rect">
              <a:avLst/>
            </a:prstGeom>
          </p:spPr>
        </p:pic>
        <p:pic>
          <p:nvPicPr>
            <p:cNvPr id="9" name="Picture 8" descr="kissclipart-black-check-mark-transparent-background-clipart-ch-570f499116f040d1.png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20FF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552" y="3474908"/>
              <a:ext cx="289672" cy="274319"/>
            </a:xfrm>
            <a:prstGeom prst="rect">
              <a:avLst/>
            </a:prstGeom>
          </p:spPr>
        </p:pic>
        <p:pic>
          <p:nvPicPr>
            <p:cNvPr id="11" name="Picture 10" descr="kissclipart-black-check-mark-transparent-background-clipart-ch-570f499116f040d1.png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20FF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928" y="4124094"/>
              <a:ext cx="289672" cy="274319"/>
            </a:xfrm>
            <a:prstGeom prst="rect">
              <a:avLst/>
            </a:prstGeom>
          </p:spPr>
        </p:pic>
      </p:grpSp>
      <p:sp>
        <p:nvSpPr>
          <p:cNvPr id="3" name="Oval 2"/>
          <p:cNvSpPr/>
          <p:nvPr/>
        </p:nvSpPr>
        <p:spPr>
          <a:xfrm>
            <a:off x="1267126" y="5065855"/>
            <a:ext cx="183820" cy="182880"/>
          </a:xfrm>
          <a:prstGeom prst="ellipse">
            <a:avLst/>
          </a:prstGeom>
          <a:solidFill>
            <a:srgbClr val="40B247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73911" y="511449"/>
            <a:ext cx="38309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Helvetica"/>
                <a:cs typeface="Helvetica"/>
              </a:rPr>
              <a:t>Experimental data collection </a:t>
            </a:r>
            <a:endParaRPr lang="en-US" sz="1100" b="1" dirty="0" smtClean="0">
              <a:latin typeface="Helvetica"/>
              <a:cs typeface="Helvetica"/>
            </a:endParaRPr>
          </a:p>
          <a:p>
            <a:r>
              <a:rPr lang="en-US" sz="1100" dirty="0" smtClean="0">
                <a:latin typeface="Helvetica"/>
                <a:cs typeface="Helvetica"/>
              </a:rPr>
              <a:t>Mehtap Isik</a:t>
            </a:r>
          </a:p>
          <a:p>
            <a:r>
              <a:rPr lang="en-US" sz="1100" dirty="0" smtClean="0">
                <a:latin typeface="Helvetica"/>
                <a:cs typeface="Helvetica"/>
              </a:rPr>
              <a:t>Dorothy </a:t>
            </a:r>
            <a:r>
              <a:rPr lang="en-US" sz="1100" dirty="0" err="1">
                <a:latin typeface="Helvetica"/>
                <a:cs typeface="Helvetica"/>
              </a:rPr>
              <a:t>Levorse</a:t>
            </a:r>
            <a:r>
              <a:rPr lang="en-US" sz="1100" dirty="0">
                <a:latin typeface="Helvetica"/>
                <a:cs typeface="Helvetica"/>
              </a:rPr>
              <a:t> (</a:t>
            </a:r>
            <a:r>
              <a:rPr lang="en-US" sz="1100" i="1" dirty="0">
                <a:latin typeface="Helvetica"/>
                <a:cs typeface="Helvetica"/>
              </a:rPr>
              <a:t>Merck, MRL</a:t>
            </a:r>
            <a:r>
              <a:rPr lang="en-US" sz="1100" dirty="0" smtClean="0">
                <a:latin typeface="Helvetica"/>
                <a:cs typeface="Helvetica"/>
              </a:rPr>
              <a:t>)</a:t>
            </a:r>
            <a:endParaRPr lang="en-US" sz="1100" dirty="0" smtClean="0">
              <a:latin typeface="Helvetica"/>
              <a:cs typeface="Helvetica"/>
            </a:endParaRPr>
          </a:p>
          <a:p>
            <a:r>
              <a:rPr lang="en-US" sz="1100" dirty="0" smtClean="0">
                <a:latin typeface="Helvetica"/>
                <a:cs typeface="Helvetica"/>
              </a:rPr>
              <a:t>Timothy Rhodes (</a:t>
            </a:r>
            <a:r>
              <a:rPr lang="en-US" sz="1100" i="1" dirty="0">
                <a:latin typeface="Helvetica"/>
                <a:cs typeface="Helvetica"/>
              </a:rPr>
              <a:t>Merck, </a:t>
            </a:r>
            <a:r>
              <a:rPr lang="en-US" sz="1100" i="1" dirty="0" smtClean="0">
                <a:latin typeface="Helvetica"/>
                <a:cs typeface="Helvetica"/>
              </a:rPr>
              <a:t>MRL</a:t>
            </a:r>
            <a:r>
              <a:rPr lang="en-US" sz="1100" dirty="0" smtClean="0">
                <a:latin typeface="Helvetica"/>
                <a:cs typeface="Helvetica"/>
              </a:rPr>
              <a:t>)</a:t>
            </a:r>
            <a:endParaRPr lang="en-US" sz="1100" dirty="0">
              <a:latin typeface="Helvetica"/>
              <a:cs typeface="Helvetica"/>
            </a:endParaRPr>
          </a:p>
          <a:p>
            <a:r>
              <a:rPr lang="en-US" sz="1100" dirty="0" smtClean="0">
                <a:latin typeface="Helvetica"/>
                <a:cs typeface="Helvetica"/>
              </a:rPr>
              <a:t>Brad </a:t>
            </a:r>
            <a:r>
              <a:rPr lang="en-US" sz="1100" dirty="0" err="1" smtClean="0">
                <a:latin typeface="Helvetica"/>
                <a:cs typeface="Helvetica"/>
              </a:rPr>
              <a:t>Sherborne</a:t>
            </a:r>
            <a:r>
              <a:rPr lang="en-US" sz="1100" dirty="0">
                <a:latin typeface="Helvetica"/>
                <a:cs typeface="Helvetica"/>
              </a:rPr>
              <a:t> (</a:t>
            </a:r>
            <a:r>
              <a:rPr lang="en-US" sz="1100" i="1" dirty="0">
                <a:latin typeface="Helvetica"/>
                <a:cs typeface="Helvetica"/>
              </a:rPr>
              <a:t>Merck, MRL</a:t>
            </a:r>
            <a:r>
              <a:rPr lang="en-US" sz="1100" dirty="0">
                <a:latin typeface="Helvetica"/>
                <a:cs typeface="Helvetica"/>
              </a:rPr>
              <a:t>)</a:t>
            </a:r>
            <a:endParaRPr lang="en-US" sz="1100" dirty="0">
              <a:latin typeface="Helvetica"/>
              <a:cs typeface="Helvetica"/>
            </a:endParaRPr>
          </a:p>
          <a:p>
            <a:endParaRPr lang="en-US" sz="1100" dirty="0">
              <a:latin typeface="Helvetica"/>
              <a:cs typeface="Helvetica"/>
            </a:endParaRPr>
          </a:p>
          <a:p>
            <a:r>
              <a:rPr lang="en-US" sz="1100" dirty="0" smtClean="0">
                <a:latin typeface="Helvetica"/>
                <a:cs typeface="Helvetica"/>
              </a:rPr>
              <a:t> </a:t>
            </a:r>
            <a:endParaRPr lang="en-US" sz="11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6003" y="515563"/>
            <a:ext cx="161135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Challenge </a:t>
            </a:r>
            <a:r>
              <a:rPr lang="en-US" sz="1100" b="1" dirty="0" smtClean="0">
                <a:latin typeface="Helvetica"/>
                <a:cs typeface="Helvetica"/>
              </a:rPr>
              <a:t>organizers</a:t>
            </a:r>
          </a:p>
          <a:p>
            <a:r>
              <a:rPr lang="en-US" sz="1100" dirty="0" smtClean="0">
                <a:latin typeface="Helvetica"/>
                <a:cs typeface="Helvetica"/>
              </a:rPr>
              <a:t>David Mobley</a:t>
            </a:r>
          </a:p>
          <a:p>
            <a:r>
              <a:rPr lang="en-US" sz="1100" dirty="0" smtClean="0">
                <a:latin typeface="Helvetica"/>
                <a:cs typeface="Helvetica"/>
              </a:rPr>
              <a:t>John Chodera</a:t>
            </a:r>
          </a:p>
          <a:p>
            <a:r>
              <a:rPr lang="en-US" sz="1100" dirty="0" smtClean="0">
                <a:latin typeface="Helvetica"/>
                <a:cs typeface="Helvetica"/>
              </a:rPr>
              <a:t>Mehtap Isik</a:t>
            </a:r>
          </a:p>
          <a:p>
            <a:r>
              <a:rPr lang="en-US" sz="1100" dirty="0" smtClean="0">
                <a:latin typeface="Helvetica"/>
                <a:cs typeface="Helvetica"/>
              </a:rPr>
              <a:t>Daniel </a:t>
            </a:r>
            <a:r>
              <a:rPr lang="en-US" sz="1100" dirty="0" err="1" smtClean="0">
                <a:latin typeface="Helvetica"/>
                <a:cs typeface="Helvetica"/>
              </a:rPr>
              <a:t>Bergazin</a:t>
            </a:r>
            <a:endParaRPr lang="en-US" sz="11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6602" y="6226994"/>
            <a:ext cx="5859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JCAMD special issue deadline extended to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October 15, 2019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8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52" y="189140"/>
            <a:ext cx="8229600" cy="692045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Possibility of including reverse phase chromatography retention time based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logD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values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020594"/>
              </p:ext>
            </p:extLst>
          </p:nvPr>
        </p:nvGraphicFramePr>
        <p:xfrm>
          <a:off x="817369" y="1326445"/>
          <a:ext cx="2502220" cy="244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653991" y="1049449"/>
            <a:ext cx="29803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Neutraface 2 Text Demi"/>
                <a:cs typeface="Neutraface 2 Text Demi"/>
              </a:rPr>
              <a:t>Standard curve for HT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Neutraface 2 Text Demi"/>
                <a:cs typeface="Neutraface 2 Text Demi"/>
              </a:rPr>
              <a:t>logD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Neutraface 2 Text Demi"/>
                <a:cs typeface="Neutraface 2 Text Demi"/>
              </a:rPr>
              <a:t> measurements</a:t>
            </a:r>
            <a:endParaRPr lang="en-US" sz="1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112835"/>
              </p:ext>
            </p:extLst>
          </p:nvPr>
        </p:nvGraphicFramePr>
        <p:xfrm>
          <a:off x="189562" y="3885789"/>
          <a:ext cx="3895500" cy="250148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73875"/>
                <a:gridCol w="973875"/>
                <a:gridCol w="973875"/>
                <a:gridCol w="973875"/>
              </a:tblGrid>
              <a:tr h="33274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 smtClean="0">
                          <a:effectLst/>
                        </a:rPr>
                        <a:t>Standards</a:t>
                      </a:r>
                      <a:endParaRPr lang="de-DE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Literature log D (pH 7)</a:t>
                      </a:r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RT [min]</a:t>
                      </a:r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effectLst/>
                          <a:latin typeface="Arial"/>
                        </a:rPr>
                        <a:t>HT </a:t>
                      </a:r>
                      <a:r>
                        <a:rPr lang="en-US" sz="1100" b="1" i="0" u="none" strike="noStrike" dirty="0" err="1" smtClean="0">
                          <a:effectLst/>
                          <a:latin typeface="Arial"/>
                        </a:rPr>
                        <a:t>logD</a:t>
                      </a:r>
                      <a:r>
                        <a:rPr lang="en-US" sz="1100" b="1" i="0" u="none" strike="noStrike" dirty="0" smtClean="0">
                          <a:effectLst/>
                          <a:latin typeface="Arial"/>
                        </a:rPr>
                        <a:t> (pH 7)</a:t>
                      </a:r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Benzophenone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3.18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0.77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Warfarin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0.85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0.43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Ketoconazole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3.48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0.71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Diphenyl Ether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4.21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0.88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Biphenyl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4.01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0.89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2715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Hydrocortisone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1.52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0.50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2715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Carbamazepine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1.65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0.54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Imipramine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2.31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0.71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Terfenadine</a:t>
                      </a:r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4.05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0.94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Propranolol</a:t>
                      </a:r>
                      <a:endParaRPr lang="en-US" sz="11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1.30</a:t>
                      </a:r>
                      <a:endParaRPr lang="en-US" sz="11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0.48</a:t>
                      </a:r>
                      <a:endParaRPr lang="en-US" sz="11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1.31, 1.32, 1.32, 1.33</a:t>
                      </a:r>
                      <a:endParaRPr lang="en-US" sz="11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52" y="6541785"/>
            <a:ext cx="7113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OECD Guideline for testing chemicals: Partition Coefficient, High Performance Liquid Chromatography Method. (Guideline 117, 2001)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4209581" y="1324859"/>
            <a:ext cx="4934421" cy="5447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Helvetica"/>
                <a:cs typeface="Helvetica"/>
              </a:rPr>
              <a:t>HTS </a:t>
            </a:r>
            <a:r>
              <a:rPr lang="en-US" sz="1200" b="1" dirty="0" err="1" smtClean="0">
                <a:latin typeface="Helvetica"/>
                <a:cs typeface="Helvetica"/>
              </a:rPr>
              <a:t>logD</a:t>
            </a:r>
            <a:r>
              <a:rPr lang="en-US" sz="1200" b="1" dirty="0" smtClean="0">
                <a:latin typeface="Helvetica"/>
                <a:cs typeface="Helvetica"/>
              </a:rPr>
              <a:t> Protocol of Adopted by </a:t>
            </a:r>
            <a:r>
              <a:rPr lang="en-US" sz="1200" b="1" dirty="0" err="1" smtClean="0">
                <a:latin typeface="Helvetica"/>
                <a:cs typeface="Helvetica"/>
              </a:rPr>
              <a:t>Preformulaton</a:t>
            </a:r>
            <a:r>
              <a:rPr lang="en-US" sz="1200" b="1" dirty="0" smtClean="0">
                <a:latin typeface="Helvetica"/>
                <a:cs typeface="Helvetica"/>
              </a:rPr>
              <a:t> Group</a:t>
            </a:r>
          </a:p>
          <a:p>
            <a:endParaRPr lang="en-US" sz="1200" dirty="0">
              <a:latin typeface="Helvetica"/>
              <a:cs typeface="Helvetica"/>
            </a:endParaRPr>
          </a:p>
          <a:p>
            <a:r>
              <a:rPr lang="en-US" sz="1200" dirty="0" smtClean="0">
                <a:latin typeface="Helvetica"/>
                <a:cs typeface="Helvetica"/>
              </a:rPr>
              <a:t>UPLC runs with reverse </a:t>
            </a:r>
            <a:r>
              <a:rPr lang="en-US" sz="1200" dirty="0">
                <a:latin typeface="Helvetica"/>
                <a:cs typeface="Helvetica"/>
              </a:rPr>
              <a:t>phase </a:t>
            </a:r>
            <a:r>
              <a:rPr lang="en-US" sz="1200" dirty="0" smtClean="0">
                <a:latin typeface="Helvetica"/>
                <a:cs typeface="Helvetica"/>
              </a:rPr>
              <a:t>C</a:t>
            </a:r>
            <a:r>
              <a:rPr lang="en-US" sz="1200" baseline="-25000" dirty="0" smtClean="0">
                <a:latin typeface="Helvetica"/>
                <a:cs typeface="Helvetica"/>
              </a:rPr>
              <a:t>18 </a:t>
            </a:r>
            <a:r>
              <a:rPr lang="en-US" sz="1200" dirty="0" smtClean="0">
                <a:latin typeface="Helvetica"/>
                <a:cs typeface="Helvetica"/>
              </a:rPr>
              <a:t>columns and acetonitrile gradient </a:t>
            </a:r>
          </a:p>
          <a:p>
            <a:endParaRPr lang="en-US" sz="1200" dirty="0">
              <a:latin typeface="Helvetica"/>
              <a:cs typeface="Helvetica"/>
            </a:endParaRPr>
          </a:p>
          <a:p>
            <a:r>
              <a:rPr lang="en-US" sz="1200" dirty="0" err="1" smtClean="0">
                <a:latin typeface="Times New Roman"/>
                <a:cs typeface="Times New Roman"/>
              </a:rPr>
              <a:t>logD</a:t>
            </a:r>
            <a:r>
              <a:rPr lang="en-US" sz="1200" baseline="-25000" dirty="0" err="1" smtClean="0">
                <a:latin typeface="Times New Roman"/>
                <a:cs typeface="Times New Roman"/>
              </a:rPr>
              <a:t>ow</a:t>
            </a:r>
            <a:r>
              <a:rPr lang="en-US" sz="1200" dirty="0" smtClean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= a + </a:t>
            </a:r>
            <a:r>
              <a:rPr lang="en-US" sz="1200" dirty="0" smtClean="0">
                <a:latin typeface="Times New Roman"/>
                <a:cs typeface="Times New Roman"/>
              </a:rPr>
              <a:t>b RT    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          </a:t>
            </a:r>
            <a:endParaRPr lang="en-US" sz="1200" dirty="0"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Measureable range:  </a:t>
            </a:r>
            <a:r>
              <a:rPr lang="en-US" sz="1200" dirty="0">
                <a:latin typeface="Helvetica"/>
                <a:cs typeface="Helvetica"/>
              </a:rPr>
              <a:t>0.5 </a:t>
            </a:r>
            <a:r>
              <a:rPr lang="en-US" sz="1200" dirty="0" smtClean="0">
                <a:latin typeface="Helvetica"/>
                <a:cs typeface="Helvetica"/>
              </a:rPr>
              <a:t>– </a:t>
            </a:r>
            <a:r>
              <a:rPr lang="en-US" sz="1200" dirty="0">
                <a:latin typeface="Helvetica"/>
                <a:cs typeface="Helvetica"/>
              </a:rPr>
              <a:t>5 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Helvetica"/>
                <a:cs typeface="Helvetica"/>
              </a:rPr>
              <a:t>Analytical </a:t>
            </a:r>
            <a:r>
              <a:rPr lang="en-US" sz="1200" dirty="0" smtClean="0">
                <a:latin typeface="Helvetica"/>
                <a:cs typeface="Helvetica"/>
              </a:rPr>
              <a:t>: </a:t>
            </a:r>
            <a:r>
              <a:rPr lang="en-US" sz="1200" dirty="0">
                <a:latin typeface="Helvetica"/>
                <a:cs typeface="Helvetica"/>
              </a:rPr>
              <a:t>+- 0.1 </a:t>
            </a:r>
            <a:endParaRPr lang="en-US" sz="1200" dirty="0" smtClean="0">
              <a:latin typeface="Helvetica"/>
              <a:cs typeface="Helvetica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Helvetica"/>
                <a:cs typeface="Helvetica"/>
              </a:rPr>
              <a:t>Reproducibility</a:t>
            </a:r>
            <a:r>
              <a:rPr lang="en-US" sz="1200" dirty="0">
                <a:latin typeface="Helvetica"/>
                <a:cs typeface="Helvetica"/>
              </a:rPr>
              <a:t>: +- 0.5 </a:t>
            </a:r>
            <a:r>
              <a:rPr lang="en-US" sz="1200" dirty="0" smtClean="0">
                <a:latin typeface="Helvetica"/>
                <a:cs typeface="Helvetica"/>
              </a:rPr>
              <a:t>(</a:t>
            </a:r>
            <a:r>
              <a:rPr lang="en-US" sz="1200" dirty="0" err="1" smtClean="0">
                <a:latin typeface="Helvetica"/>
                <a:cs typeface="Helvetica"/>
              </a:rPr>
              <a:t>Interlab</a:t>
            </a:r>
            <a:r>
              <a:rPr lang="en-US" sz="1200" dirty="0" smtClean="0">
                <a:latin typeface="Helvetica"/>
                <a:cs typeface="Helvetica"/>
              </a:rPr>
              <a:t> comparison to shake- flask method)</a:t>
            </a:r>
          </a:p>
          <a:p>
            <a:pPr marL="171450" indent="-171450">
              <a:buFont typeface="Arial"/>
              <a:buChar char="•"/>
            </a:pPr>
            <a:endParaRPr lang="en-US" sz="1200" dirty="0">
              <a:latin typeface="Helvetica"/>
              <a:cs typeface="Helvetica"/>
            </a:endParaRP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1200" b="1" dirty="0" smtClean="0">
                <a:latin typeface="Helvetica"/>
                <a:cs typeface="Helvetica"/>
              </a:rPr>
              <a:t>Concerning deviations from established OECD method</a:t>
            </a:r>
          </a:p>
          <a:p>
            <a:r>
              <a:rPr lang="en-US" sz="1200" dirty="0" smtClean="0">
                <a:latin typeface="Helvetica"/>
                <a:cs typeface="Helvetica"/>
              </a:rPr>
              <a:t>1.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endParaRPr lang="en-US" sz="1200" dirty="0" smtClean="0">
              <a:latin typeface="Helvetica"/>
              <a:cs typeface="Helvetica"/>
            </a:endParaRP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1200" dirty="0" smtClean="0">
                <a:latin typeface="Helvetica"/>
                <a:cs typeface="Helvetica"/>
              </a:rPr>
              <a:t>2.  Acetonitrile gradient elution instead of isocratic method with methanol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1200" dirty="0" smtClean="0">
                <a:latin typeface="Helvetica"/>
                <a:cs typeface="Helvetica"/>
              </a:rPr>
              <a:t>3. Presence of acetonitrile as </a:t>
            </a:r>
            <a:r>
              <a:rPr lang="en-US" sz="1200" dirty="0" err="1" smtClean="0">
                <a:latin typeface="Helvetica"/>
                <a:cs typeface="Helvetica"/>
              </a:rPr>
              <a:t>cosolvent</a:t>
            </a:r>
            <a:r>
              <a:rPr lang="en-US" sz="1200" dirty="0" smtClean="0">
                <a:latin typeface="Helvetica"/>
                <a:cs typeface="Helvetica"/>
              </a:rPr>
              <a:t> causes shifts in </a:t>
            </a:r>
            <a:r>
              <a:rPr lang="en-US" sz="1200" dirty="0" err="1" smtClean="0">
                <a:latin typeface="Helvetica"/>
                <a:cs typeface="Helvetica"/>
              </a:rPr>
              <a:t>pKa</a:t>
            </a:r>
            <a:r>
              <a:rPr lang="en-US" sz="1200" dirty="0" smtClean="0">
                <a:latin typeface="Helvetica"/>
                <a:cs typeface="Helvetica"/>
              </a:rPr>
              <a:t> values.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1200" dirty="0" smtClean="0">
                <a:latin typeface="Helvetica"/>
                <a:cs typeface="Helvetica"/>
              </a:rPr>
              <a:t>4. </a:t>
            </a:r>
            <a:r>
              <a:rPr lang="en-US" sz="1200" dirty="0" err="1" smtClean="0">
                <a:latin typeface="Helvetica"/>
                <a:cs typeface="Helvetica"/>
              </a:rPr>
              <a:t>pKa</a:t>
            </a:r>
            <a:r>
              <a:rPr lang="en-US" sz="1200" dirty="0" smtClean="0">
                <a:latin typeface="Helvetica"/>
                <a:cs typeface="Helvetica"/>
              </a:rPr>
              <a:t> values close enough to measurement pH that ionization is possible. </a:t>
            </a:r>
            <a:r>
              <a:rPr lang="en-US" sz="1200" dirty="0" err="1" smtClean="0">
                <a:latin typeface="Helvetica"/>
                <a:cs typeface="Helvetica"/>
              </a:rPr>
              <a:t>LogP</a:t>
            </a:r>
            <a:r>
              <a:rPr lang="en-US" sz="1200" dirty="0" smtClean="0">
                <a:latin typeface="Helvetica"/>
                <a:cs typeface="Helvetica"/>
              </a:rPr>
              <a:t> values can’t be approximated by </a:t>
            </a:r>
            <a:r>
              <a:rPr lang="en-US" sz="1200" dirty="0" err="1" smtClean="0">
                <a:latin typeface="Helvetica"/>
                <a:cs typeface="Helvetica"/>
              </a:rPr>
              <a:t>logD</a:t>
            </a:r>
            <a:r>
              <a:rPr lang="en-US" sz="1200" dirty="0" smtClean="0">
                <a:latin typeface="Helvetica"/>
                <a:cs typeface="Helvetica"/>
              </a:rPr>
              <a:t> measurements.</a:t>
            </a:r>
          </a:p>
          <a:p>
            <a:endParaRPr lang="en-US" sz="1200" dirty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  <a:p>
            <a:r>
              <a:rPr lang="en-US" sz="1200" baseline="-25000" dirty="0" smtClean="0">
                <a:latin typeface="Helvetica"/>
                <a:cs typeface="Helvetica"/>
              </a:rPr>
              <a:t> </a:t>
            </a:r>
            <a:r>
              <a:rPr lang="en-US" sz="1200" dirty="0" smtClean="0">
                <a:latin typeface="Helvetica"/>
                <a:cs typeface="Helvetica"/>
              </a:rPr>
              <a:t>                 </a:t>
            </a:r>
            <a:endParaRPr lang="en-US" sz="1200" baseline="-25000" dirty="0" smtClean="0">
              <a:latin typeface="Helvetica"/>
              <a:cs typeface="Helvetica"/>
            </a:endParaRPr>
          </a:p>
          <a:p>
            <a:endParaRPr lang="en-US" sz="1200" dirty="0" smtClean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0299" y="587784"/>
            <a:ext cx="1352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Helvetica"/>
                <a:cs typeface="Helvetica"/>
              </a:rPr>
              <a:t>Dorothy </a:t>
            </a:r>
            <a:r>
              <a:rPr lang="en-US" sz="1200" i="1" dirty="0" err="1" smtClean="0">
                <a:latin typeface="Helvetica"/>
                <a:cs typeface="Helvetica"/>
              </a:rPr>
              <a:t>Levorse</a:t>
            </a:r>
            <a:endParaRPr lang="en-US" sz="1200" i="1" dirty="0" smtClean="0">
              <a:latin typeface="Helvetica"/>
              <a:cs typeface="Helvetica"/>
            </a:endParaRPr>
          </a:p>
          <a:p>
            <a:r>
              <a:rPr lang="en-US" sz="1200" i="1" dirty="0" smtClean="0">
                <a:latin typeface="Helvetica"/>
                <a:cs typeface="Helvetica"/>
              </a:rPr>
              <a:t>Timothy Rhodes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232" y="3583947"/>
            <a:ext cx="1160067" cy="73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935" y="3573103"/>
            <a:ext cx="1891110" cy="4727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0299" y="3618385"/>
            <a:ext cx="1339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k</a:t>
            </a:r>
            <a:r>
              <a:rPr lang="en-US" sz="1200" dirty="0" smtClean="0">
                <a:latin typeface="Helvetica"/>
                <a:cs typeface="Helvetica"/>
              </a:rPr>
              <a:t>: capacity factor</a:t>
            </a:r>
          </a:p>
          <a:p>
            <a:r>
              <a:rPr lang="en-US" sz="1200" dirty="0">
                <a:latin typeface="Helvetica"/>
                <a:cs typeface="Helvetica"/>
              </a:rPr>
              <a:t>t</a:t>
            </a:r>
            <a:r>
              <a:rPr lang="en-US" sz="1200" baseline="-25000" dirty="0">
                <a:latin typeface="Helvetica"/>
                <a:cs typeface="Helvetica"/>
              </a:rPr>
              <a:t>0</a:t>
            </a:r>
            <a:r>
              <a:rPr lang="en-US" sz="1200" dirty="0">
                <a:latin typeface="Helvetica"/>
                <a:cs typeface="Helvetica"/>
              </a:rPr>
              <a:t>: dead </a:t>
            </a:r>
            <a:r>
              <a:rPr lang="en-US" sz="1200" dirty="0" smtClean="0">
                <a:latin typeface="Helvetica"/>
                <a:cs typeface="Helvetica"/>
              </a:rPr>
              <a:t>time</a:t>
            </a:r>
          </a:p>
          <a:p>
            <a:r>
              <a:rPr lang="en-US" sz="1200" dirty="0" err="1" smtClean="0">
                <a:latin typeface="Helvetica"/>
                <a:cs typeface="Helvetica"/>
              </a:rPr>
              <a:t>t</a:t>
            </a:r>
            <a:r>
              <a:rPr lang="en-US" sz="1200" baseline="-25000" dirty="0" err="1" smtClean="0">
                <a:latin typeface="Helvetica"/>
                <a:cs typeface="Helvetica"/>
              </a:rPr>
              <a:t>R</a:t>
            </a:r>
            <a:r>
              <a:rPr lang="en-US" sz="1200" dirty="0" smtClean="0">
                <a:latin typeface="Helvetica"/>
                <a:cs typeface="Helvetica"/>
              </a:rPr>
              <a:t>: retention time</a:t>
            </a:r>
            <a:endParaRPr lang="en-US" sz="1200" baseline="-25000" dirty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9196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295207"/>
              </p:ext>
            </p:extLst>
          </p:nvPr>
        </p:nvGraphicFramePr>
        <p:xfrm>
          <a:off x="506125" y="1421594"/>
          <a:ext cx="8289556" cy="2471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" name="Microsoft Excel Macro-Enabled Worksheet" r:id="rId3" imgW="9156700" imgH="2730500" progId="Excel.SheetMacroEnabled.12">
                  <p:embed/>
                </p:oleObj>
              </mc:Choice>
              <mc:Fallback>
                <p:oleObj name="Microsoft Excel Macro-Enabled Worksheet" r:id="rId3" imgW="9156700" imgH="273050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6125" y="1421594"/>
                        <a:ext cx="8289556" cy="2471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539699"/>
              </p:ext>
            </p:extLst>
          </p:nvPr>
        </p:nvGraphicFramePr>
        <p:xfrm>
          <a:off x="579976" y="4045113"/>
          <a:ext cx="3017520" cy="2941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2853" y="189140"/>
            <a:ext cx="8925845" cy="692045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Attempting to adjust HTS method to measure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logP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didn’t resulted in consistent values with Sirius pH-metric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logP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measurements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4463" y="4345476"/>
            <a:ext cx="499286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300" dirty="0" smtClean="0"/>
              <a:t>Results from two measurements methods were not similar. </a:t>
            </a:r>
          </a:p>
          <a:p>
            <a:r>
              <a:rPr lang="en-US" sz="1300" dirty="0" smtClean="0"/>
              <a:t> 	RMSE 1 log unit.</a:t>
            </a:r>
          </a:p>
          <a:p>
            <a:endParaRPr lang="en-US" sz="1300" dirty="0" smtClean="0"/>
          </a:p>
          <a:p>
            <a:pPr marL="285750" indent="-285750">
              <a:buFont typeface="Arial"/>
              <a:buChar char="•"/>
            </a:pPr>
            <a:r>
              <a:rPr lang="en-US" sz="1300" dirty="0" smtClean="0"/>
              <a:t>Relying on this dataset would require extensive validation work.</a:t>
            </a:r>
          </a:p>
          <a:p>
            <a:endParaRPr lang="en-US" sz="1300" dirty="0" smtClean="0"/>
          </a:p>
          <a:p>
            <a:pPr marL="285750" indent="-285750">
              <a:buFont typeface="Arial"/>
              <a:buChar char="•"/>
            </a:pPr>
            <a:r>
              <a:rPr lang="en-US" sz="1300" dirty="0" smtClean="0"/>
              <a:t>Therefore, we decided to construct the </a:t>
            </a:r>
            <a:r>
              <a:rPr lang="en-US" sz="1300" dirty="0" err="1" smtClean="0"/>
              <a:t>logP</a:t>
            </a:r>
            <a:r>
              <a:rPr lang="en-US" sz="1300" dirty="0" smtClean="0"/>
              <a:t> challenge only on the 11 </a:t>
            </a:r>
            <a:r>
              <a:rPr lang="en-US" sz="1300" dirty="0" err="1" smtClean="0"/>
              <a:t>logP</a:t>
            </a:r>
            <a:r>
              <a:rPr lang="en-US" sz="1300" dirty="0" smtClean="0"/>
              <a:t> measurements performed with Sirius T3.</a:t>
            </a:r>
            <a:endParaRPr lang="en-US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7712281" y="650353"/>
            <a:ext cx="1352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Helvetica"/>
                <a:cs typeface="Helvetica"/>
              </a:rPr>
              <a:t>Dorothy </a:t>
            </a:r>
            <a:r>
              <a:rPr lang="en-US" sz="1200" i="1" dirty="0" err="1" smtClean="0">
                <a:latin typeface="Helvetica"/>
                <a:cs typeface="Helvetica"/>
              </a:rPr>
              <a:t>Levorse</a:t>
            </a:r>
            <a:endParaRPr lang="en-US" sz="1200" i="1" dirty="0" smtClean="0">
              <a:latin typeface="Helvetica"/>
              <a:cs typeface="Helvetica"/>
            </a:endParaRPr>
          </a:p>
          <a:p>
            <a:r>
              <a:rPr lang="en-US" sz="1200" i="1" dirty="0" smtClean="0">
                <a:latin typeface="Helvetica"/>
                <a:cs typeface="Helvetica"/>
              </a:rPr>
              <a:t>Timothy Rhodes</a:t>
            </a:r>
          </a:p>
        </p:txBody>
      </p:sp>
    </p:spTree>
    <p:extLst>
      <p:ext uri="{BB962C8B-B14F-4D97-AF65-F5344CB8AC3E}">
        <p14:creationId xmlns:p14="http://schemas.microsoft.com/office/powerpoint/2010/main" val="160027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44331" y="1442093"/>
            <a:ext cx="5112558" cy="86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US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</a:rPr>
              <a:t>Log </a:t>
            </a:r>
            <a:r>
              <a:rPr lang="en-US" sz="14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</a:rPr>
              <a:t>P </a:t>
            </a:r>
            <a:r>
              <a:rPr lang="en-US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</a:rPr>
              <a:t>values are a proxy for predicting behavior of small molecules in biologically interesting environments such 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45000"/>
            </a:pPr>
            <a:r>
              <a:rPr lang="en-US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</a:rPr>
              <a:t>as 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</a:rPr>
              <a:t>w</a:t>
            </a:r>
            <a:r>
              <a:rPr lang="en-US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</a:rPr>
              <a:t>ater-lipid membrane interfaces.</a:t>
            </a:r>
            <a:endParaRPr lang="en-US" sz="1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"/>
              <a:cs typeface="Helvetica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99535" y="6445220"/>
            <a:ext cx="2133600" cy="365125"/>
          </a:xfrm>
        </p:spPr>
        <p:txBody>
          <a:bodyPr/>
          <a:lstStyle/>
          <a:p>
            <a:fld id="{4CE5590E-29BB-8B45-8260-EA85CFEFB86F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794" y="-106279"/>
            <a:ext cx="9165528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What is the motivation behind a blind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octanol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-water partition coefficient challenge?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91" y="1121949"/>
            <a:ext cx="533918" cy="129030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21624" y="3110690"/>
            <a:ext cx="8659115" cy="2154609"/>
            <a:chOff x="221622" y="3110689"/>
            <a:chExt cx="8659115" cy="2154608"/>
          </a:xfrm>
        </p:grpSpPr>
        <p:sp>
          <p:nvSpPr>
            <p:cNvPr id="2" name="Rectangle 1"/>
            <p:cNvSpPr/>
            <p:nvPr/>
          </p:nvSpPr>
          <p:spPr>
            <a:xfrm>
              <a:off x="2858844" y="3117018"/>
              <a:ext cx="6021893" cy="2148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 smtClean="0">
                  <a:latin typeface="Helvetica"/>
                  <a:cs typeface="Helvetica"/>
                </a:rPr>
                <a:t>It provides a test </a:t>
              </a:r>
              <a:r>
                <a:rPr lang="en-US" sz="1400" dirty="0">
                  <a:latin typeface="Helvetica"/>
                  <a:cs typeface="Helvetica"/>
                </a:rPr>
                <a:t>system </a:t>
              </a:r>
              <a:r>
                <a:rPr lang="en-US" sz="1400" dirty="0" smtClean="0">
                  <a:latin typeface="Helvetica"/>
                  <a:cs typeface="Helvetica"/>
                </a:rPr>
                <a:t>for evaluating force field errors in protein-ligand binding affinity </a:t>
              </a:r>
              <a:r>
                <a:rPr lang="en-US" sz="1400" dirty="0">
                  <a:latin typeface="Helvetica"/>
                  <a:cs typeface="Helvetica"/>
                </a:rPr>
                <a:t>prediction </a:t>
              </a:r>
              <a:r>
                <a:rPr lang="en-US" sz="1400" dirty="0" smtClean="0">
                  <a:latin typeface="Helvetica"/>
                  <a:cs typeface="Helvetica"/>
                </a:rPr>
                <a:t>methods:</a:t>
              </a:r>
              <a:endParaRPr lang="en-US" sz="1400" dirty="0">
                <a:latin typeface="Helvetica"/>
                <a:cs typeface="Helvetica"/>
              </a:endParaRPr>
            </a:p>
            <a:p>
              <a:pPr marL="285750" indent="-285750">
                <a:lnSpc>
                  <a:spcPct val="140000"/>
                </a:lnSpc>
                <a:buFont typeface="Arial"/>
                <a:buChar char="•"/>
              </a:pPr>
              <a:endParaRPr lang="en-US" sz="1200" dirty="0">
                <a:latin typeface="Helvetica"/>
                <a:cs typeface="Helvetica"/>
              </a:endParaRPr>
            </a:p>
            <a:p>
              <a:pPr marL="285750" indent="-285750">
                <a:lnSpc>
                  <a:spcPct val="140000"/>
                </a:lnSpc>
                <a:buFont typeface="Arial"/>
                <a:buChar char="•"/>
              </a:pPr>
              <a:r>
                <a:rPr lang="en-US" sz="1200" dirty="0" err="1">
                  <a:latin typeface="Helvetica"/>
                  <a:cs typeface="Helvetica"/>
                </a:rPr>
                <a:t>Octanol</a:t>
              </a:r>
              <a:r>
                <a:rPr lang="en-US" sz="1200" dirty="0">
                  <a:latin typeface="Helvetica"/>
                  <a:cs typeface="Helvetica"/>
                </a:rPr>
                <a:t> phase is </a:t>
              </a:r>
              <a:r>
                <a:rPr lang="en-US" sz="1200" dirty="0" smtClean="0">
                  <a:latin typeface="Helvetica"/>
                  <a:cs typeface="Helvetica"/>
                </a:rPr>
                <a:t>a </a:t>
              </a:r>
              <a:r>
                <a:rPr lang="en-US" sz="1200" b="1" dirty="0" smtClean="0">
                  <a:latin typeface="Helvetica"/>
                  <a:cs typeface="Helvetica"/>
                </a:rPr>
                <a:t>hydrophobic </a:t>
              </a:r>
              <a:r>
                <a:rPr lang="en-US" sz="1200" b="1" dirty="0">
                  <a:latin typeface="Helvetica"/>
                  <a:cs typeface="Helvetica"/>
                </a:rPr>
                <a:t>environment </a:t>
              </a:r>
              <a:r>
                <a:rPr lang="en-US" sz="1200" dirty="0">
                  <a:latin typeface="Helvetica"/>
                  <a:cs typeface="Helvetica"/>
                </a:rPr>
                <a:t>similar to protein </a:t>
              </a:r>
              <a:r>
                <a:rPr lang="en-US" sz="1200" dirty="0" smtClean="0">
                  <a:latin typeface="Helvetica"/>
                  <a:cs typeface="Helvetica"/>
                </a:rPr>
                <a:t>environment.</a:t>
              </a:r>
              <a:endParaRPr lang="en-US" sz="1200" b="1" dirty="0" smtClean="0">
                <a:latin typeface="Helvetica"/>
                <a:cs typeface="Helvetica"/>
              </a:endParaRPr>
            </a:p>
            <a:p>
              <a:pPr marL="285750" indent="-285750">
                <a:lnSpc>
                  <a:spcPct val="140000"/>
                </a:lnSpc>
                <a:buFont typeface="Arial"/>
                <a:buChar char="•"/>
              </a:pPr>
              <a:r>
                <a:rPr lang="en-US" sz="1200" b="1" dirty="0" smtClean="0">
                  <a:latin typeface="Helvetica"/>
                  <a:cs typeface="Helvetica"/>
                </a:rPr>
                <a:t>Solvation </a:t>
              </a:r>
              <a:r>
                <a:rPr lang="en-US" sz="1200" b="1" dirty="0">
                  <a:latin typeface="Helvetica"/>
                  <a:cs typeface="Helvetica"/>
                </a:rPr>
                <a:t>free energies</a:t>
              </a:r>
              <a:r>
                <a:rPr lang="en-US" sz="1200" dirty="0">
                  <a:latin typeface="Helvetica"/>
                  <a:cs typeface="Helvetica"/>
                </a:rPr>
                <a:t> </a:t>
              </a:r>
              <a:r>
                <a:rPr lang="en-US" sz="1200" dirty="0" smtClean="0">
                  <a:latin typeface="Helvetica"/>
                  <a:cs typeface="Helvetica"/>
                </a:rPr>
                <a:t>or </a:t>
              </a:r>
              <a:r>
                <a:rPr lang="en-US" sz="1200" b="1" dirty="0" smtClean="0">
                  <a:latin typeface="Helvetica"/>
                  <a:cs typeface="Helvetica"/>
                </a:rPr>
                <a:t>transfer free energies</a:t>
              </a:r>
              <a:r>
                <a:rPr lang="en-US" sz="1200" dirty="0" smtClean="0">
                  <a:latin typeface="Helvetica"/>
                  <a:cs typeface="Helvetica"/>
                </a:rPr>
                <a:t> </a:t>
              </a:r>
              <a:r>
                <a:rPr lang="en-US" sz="1200" dirty="0">
                  <a:latin typeface="Helvetica"/>
                  <a:cs typeface="Helvetica"/>
                </a:rPr>
                <a:t>between two </a:t>
              </a:r>
              <a:r>
                <a:rPr lang="en-US" sz="1200" dirty="0" smtClean="0">
                  <a:latin typeface="Helvetica"/>
                  <a:cs typeface="Helvetica"/>
                </a:rPr>
                <a:t>environments can be calculated to predict partitioning.</a:t>
              </a:r>
            </a:p>
            <a:p>
              <a:pPr marL="285750" indent="-285750">
                <a:lnSpc>
                  <a:spcPct val="140000"/>
                </a:lnSpc>
                <a:buFont typeface="Arial"/>
                <a:buChar char="•"/>
              </a:pPr>
              <a:r>
                <a:rPr lang="en-US" sz="1200" dirty="0" smtClean="0">
                  <a:latin typeface="Helvetica"/>
                  <a:cs typeface="Helvetica"/>
                </a:rPr>
                <a:t>Log </a:t>
              </a:r>
              <a:r>
                <a:rPr lang="en-US" sz="1200" i="1" dirty="0" smtClean="0">
                  <a:latin typeface="Helvetica"/>
                  <a:cs typeface="Helvetica"/>
                </a:rPr>
                <a:t>P</a:t>
              </a:r>
              <a:r>
                <a:rPr lang="en-US" sz="1200" dirty="0" smtClean="0">
                  <a:latin typeface="Helvetica"/>
                  <a:cs typeface="Helvetica"/>
                </a:rPr>
                <a:t> </a:t>
              </a:r>
              <a:r>
                <a:rPr lang="en-US" sz="1200" dirty="0" smtClean="0">
                  <a:latin typeface="Helvetica"/>
                  <a:cs typeface="Helvetica"/>
                </a:rPr>
                <a:t>prediction allows separating </a:t>
              </a:r>
              <a:r>
                <a:rPr lang="en-US" sz="1200" b="1" dirty="0" smtClean="0">
                  <a:latin typeface="Helvetica"/>
                  <a:cs typeface="Helvetica"/>
                </a:rPr>
                <a:t>force-field accuracy</a:t>
              </a:r>
              <a:r>
                <a:rPr lang="en-US" sz="1200" dirty="0" smtClean="0">
                  <a:latin typeface="Helvetica"/>
                  <a:cs typeface="Helvetica"/>
                </a:rPr>
                <a:t> from errors related to conformational sampling of proteins and protonation state predictions.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 rot="18981934">
              <a:off x="253008" y="3267221"/>
              <a:ext cx="740886" cy="666772"/>
            </a:xfrm>
            <a:prstGeom prst="teardrop">
              <a:avLst/>
            </a:prstGeom>
            <a:solidFill>
              <a:srgbClr val="6EB589"/>
            </a:solidFill>
            <a:ln>
              <a:solidFill>
                <a:srgbClr val="40B247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 w="152400" h="381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Hexagon 14"/>
            <p:cNvSpPr/>
            <p:nvPr/>
          </p:nvSpPr>
          <p:spPr>
            <a:xfrm>
              <a:off x="520440" y="3508223"/>
              <a:ext cx="206021" cy="192802"/>
            </a:xfrm>
            <a:prstGeom prst="hexagon">
              <a:avLst/>
            </a:prstGeom>
            <a:gradFill flip="none" rotWithShape="1">
              <a:gsLst>
                <a:gs pos="100000">
                  <a:schemeClr val="dk1">
                    <a:tint val="100000"/>
                    <a:shade val="100000"/>
                    <a:satMod val="130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Teardrop 15"/>
            <p:cNvSpPr/>
            <p:nvPr/>
          </p:nvSpPr>
          <p:spPr>
            <a:xfrm rot="18999136">
              <a:off x="1924227" y="3267221"/>
              <a:ext cx="740886" cy="666772"/>
            </a:xfrm>
            <a:prstGeom prst="teardrop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effectLst/>
            <a:scene3d>
              <a:camera prst="orthographicFront"/>
              <a:lightRig rig="threePt" dir="t"/>
            </a:scene3d>
            <a:sp3d prstMaterial="metal">
              <a:bevelT w="1524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Hexagon 16"/>
            <p:cNvSpPr/>
            <p:nvPr/>
          </p:nvSpPr>
          <p:spPr>
            <a:xfrm>
              <a:off x="2185089" y="3508223"/>
              <a:ext cx="206021" cy="192802"/>
            </a:xfrm>
            <a:prstGeom prst="hexagon">
              <a:avLst/>
            </a:prstGeom>
            <a:gradFill flip="none" rotWithShape="1">
              <a:gsLst>
                <a:gs pos="100000">
                  <a:schemeClr val="dk1">
                    <a:tint val="100000"/>
                    <a:shade val="100000"/>
                    <a:satMod val="130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8881" y="3571843"/>
              <a:ext cx="614031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980839" y="3110689"/>
              <a:ext cx="10207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/>
                <a:t>ΔG</a:t>
              </a:r>
              <a:r>
                <a:rPr lang="en-US" sz="1400" baseline="-25000" dirty="0" err="1" smtClean="0"/>
                <a:t>o</a:t>
              </a:r>
              <a:r>
                <a:rPr lang="en-US" sz="1400" baseline="-25000" dirty="0" smtClean="0"/>
                <a:t>/w transfer</a:t>
              </a:r>
              <a:r>
                <a:rPr lang="en-US" sz="1400" dirty="0" smtClean="0"/>
                <a:t> </a:t>
              </a:r>
              <a:endParaRPr lang="en-US" sz="1400" baseline="-25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1622" y="4068495"/>
              <a:ext cx="804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</a:t>
              </a:r>
              <a:r>
                <a:rPr lang="en-US" sz="1200" dirty="0" smtClean="0"/>
                <a:t>olute </a:t>
              </a:r>
            </a:p>
            <a:p>
              <a:pPr algn="ctr"/>
              <a:r>
                <a:rPr lang="en-US" sz="1200" dirty="0" smtClean="0"/>
                <a:t>in </a:t>
              </a:r>
              <a:r>
                <a:rPr lang="en-US" sz="1200" dirty="0" err="1" smtClean="0"/>
                <a:t>octanol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55370" y="4108501"/>
              <a:ext cx="701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</a:t>
              </a:r>
              <a:r>
                <a:rPr lang="en-US" sz="1200" dirty="0" smtClean="0"/>
                <a:t>olute </a:t>
              </a:r>
            </a:p>
            <a:p>
              <a:pPr algn="ctr"/>
              <a:r>
                <a:rPr lang="en-US" sz="1200" dirty="0" smtClean="0"/>
                <a:t>in water</a:t>
              </a:r>
              <a:endParaRPr lang="en-US" sz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1215" y="4905830"/>
            <a:ext cx="4371779" cy="1648116"/>
            <a:chOff x="3638527" y="5058229"/>
            <a:chExt cx="4371779" cy="1648116"/>
          </a:xfrm>
        </p:grpSpPr>
        <p:pic>
          <p:nvPicPr>
            <p:cNvPr id="23" name="Picture 22" descr="image (16)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78" r="31322"/>
            <a:stretch/>
          </p:blipFill>
          <p:spPr>
            <a:xfrm>
              <a:off x="3638527" y="5058229"/>
              <a:ext cx="2921134" cy="158881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559660" y="6075932"/>
              <a:ext cx="1450646" cy="630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30669" y="5416491"/>
              <a:ext cx="1761229" cy="630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image (16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67" b="74436"/>
          <a:stretch/>
        </p:blipFill>
        <p:spPr>
          <a:xfrm>
            <a:off x="1089284" y="1640085"/>
            <a:ext cx="1481598" cy="5406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352" y="1475816"/>
            <a:ext cx="1449079" cy="9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1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44" y="1365054"/>
            <a:ext cx="8229600" cy="178525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1600" dirty="0" smtClean="0">
                <a:latin typeface="Helvetica"/>
                <a:cs typeface="Helvetica"/>
              </a:rPr>
              <a:t>Flexible molecule</a:t>
            </a:r>
          </a:p>
          <a:p>
            <a:pPr marL="0" indent="0">
              <a:buNone/>
            </a:pPr>
            <a:endParaRPr lang="en-US" sz="1600" dirty="0">
              <a:latin typeface="Helvetica"/>
              <a:cs typeface="Helvetica"/>
            </a:endParaRPr>
          </a:p>
          <a:p>
            <a:pPr>
              <a:buFont typeface="Wingdings" charset="2"/>
              <a:buChar char="§"/>
            </a:pPr>
            <a:r>
              <a:rPr lang="en-US" sz="1600" dirty="0" err="1" smtClean="0">
                <a:latin typeface="Helvetica"/>
                <a:cs typeface="Helvetica"/>
              </a:rPr>
              <a:t>Octanol</a:t>
            </a:r>
            <a:r>
              <a:rPr lang="en-US" sz="1600" dirty="0" smtClean="0">
                <a:latin typeface="Helvetica"/>
                <a:cs typeface="Helvetica"/>
              </a:rPr>
              <a:t> phase is wet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dirty="0" smtClean="0"/>
              <a:t>The </a:t>
            </a:r>
            <a:r>
              <a:rPr lang="en-US" sz="1400" dirty="0"/>
              <a:t>mole fraction of water in </a:t>
            </a:r>
            <a:r>
              <a:rPr lang="en-US" sz="1400" dirty="0" err="1"/>
              <a:t>octanol</a:t>
            </a:r>
            <a:r>
              <a:rPr lang="en-US" sz="1400" dirty="0"/>
              <a:t>:  27.05</a:t>
            </a:r>
            <a:r>
              <a:rPr lang="en-US" sz="1400" dirty="0" smtClean="0"/>
              <a:t>% </a:t>
            </a:r>
            <a:r>
              <a:rPr lang="en-US" sz="1400" baseline="30000" dirty="0" smtClean="0"/>
              <a:t>[2]</a:t>
            </a:r>
          </a:p>
          <a:p>
            <a:pPr marL="457200" lvl="1" indent="0">
              <a:buNone/>
            </a:pPr>
            <a:endParaRPr lang="en-US" sz="1400" dirty="0" smtClean="0">
              <a:latin typeface="Helvetica"/>
              <a:cs typeface="Helvetica"/>
            </a:endParaRPr>
          </a:p>
          <a:p>
            <a:pPr>
              <a:buFont typeface="Wingdings" charset="2"/>
              <a:buChar char="§"/>
            </a:pPr>
            <a:r>
              <a:rPr lang="en-US" sz="1600" dirty="0" smtClean="0">
                <a:latin typeface="Helvetica"/>
                <a:cs typeface="Helvetica"/>
              </a:rPr>
              <a:t>Heterogeneous environment that has hydrophobic and hydrophilic regions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195" y="6135874"/>
            <a:ext cx="86963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[1] Best</a:t>
            </a:r>
            <a:r>
              <a:rPr lang="en-US" sz="1000" dirty="0"/>
              <a:t>, Scott A., Kenneth M. </a:t>
            </a:r>
            <a:r>
              <a:rPr lang="en-US" sz="1000" dirty="0" err="1"/>
              <a:t>Merz</a:t>
            </a:r>
            <a:r>
              <a:rPr lang="en-US" sz="1000" dirty="0"/>
              <a:t>, and Charles H. Reynolds. “Free Energy Perturbation Study of </a:t>
            </a:r>
            <a:r>
              <a:rPr lang="en-US" sz="1000" dirty="0" err="1"/>
              <a:t>Octanol</a:t>
            </a:r>
            <a:r>
              <a:rPr lang="en-US" sz="1000" dirty="0"/>
              <a:t>/Water Partition Coefficients: Comparison with Continuum GB/SA Calculations.” The Journal of Physical Chemistry B 103, no. 4 (January 28, 1999): 714–26. https://doi.org/10.1021/</a:t>
            </a:r>
            <a:r>
              <a:rPr lang="en-US" sz="1000" dirty="0" smtClean="0"/>
              <a:t>jp984215v </a:t>
            </a:r>
          </a:p>
          <a:p>
            <a:r>
              <a:rPr lang="en-US" sz="1000" dirty="0" smtClean="0"/>
              <a:t>[2] Lang</a:t>
            </a:r>
            <a:r>
              <a:rPr lang="en-US" sz="1000" dirty="0"/>
              <a:t>, Brian E. “Solubility of Water in Octan-1-Ol from (275 to 369) K.” Journal of Chemical &amp; Engineering Data 57, no. 8 (August 9, 2012): 2221–26. https://</a:t>
            </a:r>
            <a:r>
              <a:rPr lang="en-US" sz="1000" dirty="0" err="1"/>
              <a:t>doi.org</a:t>
            </a:r>
            <a:r>
              <a:rPr lang="en-US" sz="1000" dirty="0"/>
              <a:t>/10.1021/je3001427.</a:t>
            </a:r>
          </a:p>
          <a:p>
            <a:endParaRPr lang="en-US" sz="1000" dirty="0" smtClean="0"/>
          </a:p>
          <a:p>
            <a:endParaRPr lang="en-US" sz="1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34953" y="3725425"/>
            <a:ext cx="3260744" cy="2487902"/>
            <a:chOff x="244456" y="4016666"/>
            <a:chExt cx="3260744" cy="24879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456" y="4016666"/>
              <a:ext cx="2061225" cy="191522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55813" y="4042355"/>
              <a:ext cx="1149387" cy="246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Polar and hydrophobic regions of water saturated </a:t>
              </a:r>
              <a:r>
                <a:rPr lang="en-US" sz="1400" dirty="0" err="1" smtClean="0"/>
                <a:t>octanol</a:t>
              </a:r>
              <a:r>
                <a:rPr lang="en-US" sz="1400" dirty="0" smtClean="0"/>
                <a:t>.</a:t>
              </a:r>
              <a:r>
                <a:rPr lang="en-US" sz="1400" baseline="-25000" dirty="0" smtClean="0"/>
                <a:t>[1]</a:t>
              </a:r>
            </a:p>
            <a:p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/>
            </a:p>
            <a:p>
              <a:endParaRPr lang="en-US" sz="1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60543" y="3699267"/>
            <a:ext cx="4454114" cy="2207712"/>
            <a:chOff x="4357611" y="3990507"/>
            <a:chExt cx="4454114" cy="22077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7611" y="4007952"/>
              <a:ext cx="2097773" cy="19184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2329" y="3990507"/>
              <a:ext cx="2144964" cy="193592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586244" y="5921220"/>
              <a:ext cx="15641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Phenol in polar region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93449" y="5913963"/>
              <a:ext cx="22182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Ethylbenzene</a:t>
              </a:r>
              <a:r>
                <a:rPr lang="en-US" sz="1200" dirty="0" smtClean="0"/>
                <a:t> in nonpolar region</a:t>
              </a:r>
              <a:endParaRPr lang="en-US" sz="1200" dirty="0"/>
            </a:p>
          </p:txBody>
        </p:sp>
      </p:grpSp>
      <p:pic>
        <p:nvPicPr>
          <p:cNvPr id="22" name="Picture 21"/>
          <p:cNvPicPr/>
          <p:nvPr/>
        </p:nvPicPr>
        <p:blipFill>
          <a:blip r:embed="rId5"/>
          <a:stretch/>
        </p:blipFill>
        <p:spPr>
          <a:xfrm>
            <a:off x="5779005" y="1640115"/>
            <a:ext cx="1628891" cy="416227"/>
          </a:xfrm>
          <a:prstGeom prst="rect">
            <a:avLst/>
          </a:prstGeom>
          <a:ln>
            <a:noFill/>
          </a:ln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8794" y="-106279"/>
            <a:ext cx="9165528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Properties of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1-octanol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phase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6841" y="1330757"/>
            <a:ext cx="778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1-octanol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471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258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Predicted values to </a:t>
            </a:r>
            <a:r>
              <a:rPr lang="en-US" sz="1800" dirty="0" smtClean="0"/>
              <a:t>report:</a:t>
            </a:r>
            <a:endParaRPr lang="en-US" sz="1800" dirty="0" smtClean="0"/>
          </a:p>
          <a:p>
            <a:pPr lvl="1">
              <a:buFont typeface="Wingdings" charset="2"/>
              <a:buChar char="§"/>
            </a:pPr>
            <a:r>
              <a:rPr lang="en-US" sz="1600" b="1" dirty="0"/>
              <a:t>l</a:t>
            </a:r>
            <a:r>
              <a:rPr lang="en-US" sz="1600" b="1" dirty="0" smtClean="0"/>
              <a:t>og </a:t>
            </a:r>
            <a:r>
              <a:rPr lang="en-US" sz="1600" b="1" i="1" dirty="0" smtClean="0"/>
              <a:t>P</a:t>
            </a:r>
            <a:r>
              <a:rPr lang="en-US" sz="1600" b="1" dirty="0" smtClean="0"/>
              <a:t> value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 smtClean="0"/>
              <a:t>log </a:t>
            </a:r>
            <a:r>
              <a:rPr lang="en-US" sz="1600" b="1" i="1" dirty="0" smtClean="0"/>
              <a:t>P</a:t>
            </a:r>
            <a:r>
              <a:rPr lang="en-US" sz="1600" b="1" dirty="0" smtClean="0"/>
              <a:t> SEM</a:t>
            </a:r>
            <a:r>
              <a:rPr lang="en-US" sz="1600" dirty="0" smtClean="0"/>
              <a:t>: Captures statistical uncertainty of the predicted method. 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 smtClean="0"/>
              <a:t>model uncertainty</a:t>
            </a:r>
            <a:r>
              <a:rPr lang="en-US" sz="1600" dirty="0" smtClean="0"/>
              <a:t>: Predicted </a:t>
            </a:r>
            <a:r>
              <a:rPr lang="en-US" sz="1600" dirty="0"/>
              <a:t>accuracy of </a:t>
            </a:r>
            <a:r>
              <a:rPr lang="en-US" sz="1600" dirty="0" smtClean="0"/>
              <a:t>a method, estimates </a:t>
            </a:r>
            <a:r>
              <a:rPr lang="en-US" sz="1600" dirty="0"/>
              <a:t>of how well your predicted values are expected to agree with experimental </a:t>
            </a:r>
            <a:r>
              <a:rPr lang="en-US" sz="1600" dirty="0" smtClean="0"/>
              <a:t>values</a:t>
            </a:r>
          </a:p>
          <a:p>
            <a:endParaRPr lang="en-US" sz="1600" dirty="0"/>
          </a:p>
          <a:p>
            <a:r>
              <a:rPr lang="en-US" sz="1600" dirty="0" smtClean="0"/>
              <a:t>Participants were asked to categorize their methods</a:t>
            </a:r>
          </a:p>
          <a:p>
            <a:pPr lvl="1">
              <a:buFont typeface="Wingdings" charset="2"/>
              <a:buChar char="§"/>
            </a:pPr>
            <a:r>
              <a:rPr lang="en-US" sz="1600" dirty="0"/>
              <a:t>Physical</a:t>
            </a:r>
          </a:p>
          <a:p>
            <a:pPr lvl="1">
              <a:buFont typeface="Wingdings" charset="2"/>
              <a:buChar char="§"/>
            </a:pPr>
            <a:r>
              <a:rPr lang="en-US" sz="1600" dirty="0"/>
              <a:t>Empirical</a:t>
            </a:r>
          </a:p>
          <a:p>
            <a:pPr lvl="1">
              <a:buFont typeface="Wingdings" charset="2"/>
              <a:buChar char="§"/>
            </a:pPr>
            <a:r>
              <a:rPr lang="en-US" sz="1600" dirty="0"/>
              <a:t>Mixed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Other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600" dirty="0" smtClean="0"/>
              <a:t>Detailed method description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1018" y="6200311"/>
            <a:ext cx="4627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For more information on </a:t>
            </a:r>
            <a:r>
              <a:rPr lang="en-US" sz="1400" b="1" dirty="0" smtClean="0"/>
              <a:t>log </a:t>
            </a:r>
            <a:r>
              <a:rPr lang="en-US" sz="1400" b="1" i="1" dirty="0" smtClean="0"/>
              <a:t>P </a:t>
            </a:r>
            <a:r>
              <a:rPr lang="en-US" sz="1400" b="1" dirty="0" smtClean="0"/>
              <a:t>prediction challenge</a:t>
            </a:r>
          </a:p>
          <a:p>
            <a:pPr algn="ctr"/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://github.com/MobleyLab/</a:t>
            </a:r>
            <a:r>
              <a:rPr lang="en-US" sz="1400" dirty="0" smtClean="0">
                <a:hlinkClick r:id="rId3"/>
              </a:rPr>
              <a:t>SAMPL6</a:t>
            </a:r>
            <a:endParaRPr lang="en-US" sz="14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796" y="-90715"/>
            <a:ext cx="8838103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Structure of SAMPL6 log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ea typeface="+mn-ea"/>
                <a:cs typeface="Neutraface 2 Text Book"/>
              </a:rPr>
              <a:t> Challenge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ea typeface="+mn-ea"/>
              <a:cs typeface="Neutraface 2 Text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370" y="3868444"/>
            <a:ext cx="4437529" cy="22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9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7531" y="5966881"/>
            <a:ext cx="1377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Pyridoxine </a:t>
            </a:r>
            <a:r>
              <a:rPr lang="en-US" sz="1400" dirty="0" err="1" smtClean="0"/>
              <a:t>HCl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8141" y="85513"/>
            <a:ext cx="8847421" cy="40899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9756" tIns="34878" rIns="69756" bIns="34878">
            <a:spAutoFit/>
          </a:bodyPr>
          <a:lstStyle>
            <a:defPPr>
              <a:defRPr lang="en-US"/>
            </a:defPPr>
            <a:lvl1pPr indent="-737520">
              <a:defRPr sz="2400">
                <a:solidFill>
                  <a:schemeClr val="accent1">
                    <a:lumMod val="75000"/>
                  </a:schemeClr>
                </a:solidFill>
                <a:latin typeface="Neutraface 2 Text Demi"/>
                <a:cs typeface="Neutraface 2 Text Demi"/>
              </a:defRPr>
            </a:lvl1pPr>
          </a:lstStyle>
          <a:p>
            <a:r>
              <a:rPr lang="en-US" sz="2200" dirty="0" smtClean="0">
                <a:latin typeface="Neutraface 2 Text Book"/>
                <a:cs typeface="Neutraface 2 Text Book"/>
              </a:rPr>
              <a:t>Potentiometric </a:t>
            </a:r>
            <a:r>
              <a:rPr lang="en-US" sz="2200" dirty="0" smtClean="0">
                <a:latin typeface="Neutraface 2 Text Book"/>
                <a:cs typeface="Neutraface 2 Text Book"/>
              </a:rPr>
              <a:t>log </a:t>
            </a:r>
            <a:r>
              <a:rPr lang="en-US" sz="2200" i="1" dirty="0" smtClean="0">
                <a:latin typeface="Neutraface 2 Text Book"/>
                <a:cs typeface="Neutraface 2 Text Book"/>
              </a:rPr>
              <a:t>P</a:t>
            </a:r>
            <a:r>
              <a:rPr lang="en-US" sz="2200" dirty="0" smtClean="0">
                <a:latin typeface="Neutraface 2 Text Book"/>
                <a:cs typeface="Neutraface 2 Text Book"/>
              </a:rPr>
              <a:t> </a:t>
            </a:r>
            <a:r>
              <a:rPr lang="en-US" sz="2200" dirty="0" smtClean="0">
                <a:latin typeface="Neutraface 2 Text Book"/>
                <a:cs typeface="Neutraface 2 Text Book"/>
              </a:rPr>
              <a:t>measurements were collected with Sirius T3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590E-29BB-8B45-8260-EA85CFEFB86F}" type="slidenum">
              <a:rPr lang="en-US" smtClean="0"/>
              <a:t>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2424106" y="831813"/>
            <a:ext cx="9779274" cy="2080001"/>
            <a:chOff x="-3250463" y="1200571"/>
            <a:chExt cx="13131118" cy="31593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94608" l="9928" r="92335">
                          <a14:foregroundMark x1="62757" y1="14216" x2="60802" y2="11111"/>
                          <a14:foregroundMark x1="51646" y1="26634" x2="51646" y2="14706"/>
                          <a14:foregroundMark x1="70113" y1="34477" x2="75669" y2="34967"/>
                          <a14:foregroundMark x1="70422" y1="39706" x2="77109" y2="41176"/>
                          <a14:foregroundMark x1="63889" y1="12745" x2="64043" y2="30882"/>
                          <a14:foregroundMark x1="91152" y1="57353" x2="91152" y2="74510"/>
                          <a14:foregroundMark x1="52109" y1="12092" x2="57202" y2="11111"/>
                          <a14:foregroundMark x1="51492" y1="12745" x2="51492" y2="10621"/>
                          <a14:foregroundMark x1="79733" y1="94608" x2="68930" y2="90523"/>
                          <a14:foregroundMark x1="41975" y1="63072" x2="87603" y2="63562"/>
                          <a14:foregroundMark x1="41152" y1="55719" x2="46553" y2="56209"/>
                          <a14:foregroundMark x1="40689" y1="69281" x2="47377" y2="69281"/>
                          <a14:foregroundMark x1="84619" y1="69771" x2="92335" y2="69771"/>
                          <a14:foregroundMark x1="71399" y1="56209" x2="76955" y2="568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250463" y="1481278"/>
              <a:ext cx="9143999" cy="2878667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889661" y="1200571"/>
              <a:ext cx="6990994" cy="2411269"/>
              <a:chOff x="2889661" y="766242"/>
              <a:chExt cx="6990994" cy="2411269"/>
            </a:xfrm>
          </p:grpSpPr>
          <p:sp>
            <p:nvSpPr>
              <p:cNvPr id="12" name="Merge 11"/>
              <p:cNvSpPr/>
              <p:nvPr/>
            </p:nvSpPr>
            <p:spPr>
              <a:xfrm rot="4296120">
                <a:off x="4084519" y="261027"/>
                <a:ext cx="1721626" cy="4111342"/>
              </a:xfrm>
              <a:prstGeom prst="flowChartMerge">
                <a:avLst/>
              </a:prstGeom>
              <a:gradFill flip="none" rotWithShape="1">
                <a:gsLst>
                  <a:gs pos="34000">
                    <a:schemeClr val="bg1">
                      <a:lumMod val="75000"/>
                      <a:alpha val="80000"/>
                    </a:schemeClr>
                  </a:gs>
                  <a:gs pos="92000">
                    <a:prstClr val="white">
                      <a:alpha val="0"/>
                    </a:prstClr>
                  </a:gs>
                  <a:gs pos="0">
                    <a:schemeClr val="tx1">
                      <a:lumMod val="50000"/>
                      <a:lumOff val="50000"/>
                      <a:alpha val="85000"/>
                    </a:schemeClr>
                  </a:gs>
                </a:gsLst>
                <a:lin ang="6540000" scaled="0"/>
                <a:tileRect/>
              </a:gradFill>
              <a:ln>
                <a:solidFill>
                  <a:srgbClr val="7F7F7F"/>
                </a:solidFill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Untitled picture2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1725" y="766242"/>
                <a:ext cx="3308930" cy="1727868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7185836" y="511827"/>
            <a:ext cx="200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Collaborators from MRL</a:t>
            </a:r>
          </a:p>
          <a:p>
            <a:pPr algn="r"/>
            <a:r>
              <a:rPr lang="en-US" sz="1400" i="1" dirty="0" smtClean="0"/>
              <a:t>Dorothy </a:t>
            </a:r>
            <a:r>
              <a:rPr lang="en-US" sz="1400" i="1" dirty="0" err="1" smtClean="0"/>
              <a:t>Levorse</a:t>
            </a:r>
            <a:endParaRPr lang="en-US" sz="1400" i="1" dirty="0" smtClean="0"/>
          </a:p>
          <a:p>
            <a:r>
              <a:rPr lang="en-US" sz="1400" i="1" dirty="0" smtClean="0"/>
              <a:t>Timothy Rhodes</a:t>
            </a:r>
          </a:p>
          <a:p>
            <a:endParaRPr lang="en-US" sz="1400" i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8139" y="3054215"/>
            <a:ext cx="480561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Neutraface 2 Text Book"/>
                <a:cs typeface="Neutraface 2 Text Book"/>
              </a:rPr>
              <a:t>Potentiometric </a:t>
            </a:r>
            <a:r>
              <a:rPr lang="en-US" sz="1600" dirty="0" smtClean="0">
                <a:latin typeface="Neutraface 2 Text Book"/>
                <a:cs typeface="Neutraface 2 Text Book"/>
              </a:rPr>
              <a:t>log </a:t>
            </a:r>
            <a:r>
              <a:rPr lang="en-US" sz="1600" i="1" dirty="0" smtClean="0">
                <a:latin typeface="Neutraface 2 Text Book"/>
                <a:cs typeface="Neutraface 2 Text Book"/>
              </a:rPr>
              <a:t>P</a:t>
            </a:r>
            <a:r>
              <a:rPr lang="en-US" sz="1600" dirty="0" smtClean="0">
                <a:latin typeface="Neutraface 2 Text Book"/>
                <a:cs typeface="Neutraface 2 Text Book"/>
              </a:rPr>
              <a:t> </a:t>
            </a:r>
            <a:r>
              <a:rPr lang="en-US" sz="1600" dirty="0" smtClean="0">
                <a:latin typeface="Neutraface 2 Text Book"/>
                <a:cs typeface="Neutraface 2 Text Book"/>
              </a:rPr>
              <a:t>measurement relies on detecting </a:t>
            </a:r>
          </a:p>
          <a:p>
            <a:r>
              <a:rPr lang="en-US" sz="1600" dirty="0" smtClean="0">
                <a:latin typeface="Neutraface 2 Text Book"/>
                <a:cs typeface="Neutraface 2 Text Book"/>
              </a:rPr>
              <a:t>apparent </a:t>
            </a:r>
            <a:r>
              <a:rPr lang="en-US" sz="1600" dirty="0" err="1" smtClean="0">
                <a:latin typeface="Neutraface 2 Text Book"/>
                <a:cs typeface="Neutraface 2 Text Book"/>
              </a:rPr>
              <a:t>p</a:t>
            </a:r>
            <a:r>
              <a:rPr lang="en-US" sz="1600" i="1" dirty="0" err="1" smtClean="0">
                <a:latin typeface="Neutraface 2 Text Book"/>
                <a:cs typeface="Neutraface 2 Text Book"/>
              </a:rPr>
              <a:t>K</a:t>
            </a:r>
            <a:r>
              <a:rPr lang="en-US" sz="1600" baseline="-25000" dirty="0" err="1" smtClean="0">
                <a:latin typeface="Neutraface 2 Text Book"/>
                <a:cs typeface="Neutraface 2 Text Book"/>
              </a:rPr>
              <a:t>a</a:t>
            </a:r>
            <a:r>
              <a:rPr lang="en-US" sz="1600" dirty="0" smtClean="0">
                <a:latin typeface="Neutraface 2 Text Book"/>
                <a:cs typeface="Neutraface 2 Text Book"/>
              </a:rPr>
              <a:t> shift in </a:t>
            </a:r>
            <a:r>
              <a:rPr lang="en-US" sz="1600" dirty="0" err="1" smtClean="0">
                <a:latin typeface="Neutraface 2 Text Book"/>
                <a:cs typeface="Neutraface 2 Text Book"/>
              </a:rPr>
              <a:t>octanol</a:t>
            </a:r>
            <a:r>
              <a:rPr lang="en-US" sz="1600" dirty="0" smtClean="0">
                <a:latin typeface="Neutraface 2 Text Book"/>
                <a:cs typeface="Neutraface 2 Text Book"/>
              </a:rPr>
              <a:t>-water biphasic system.</a:t>
            </a:r>
          </a:p>
          <a:p>
            <a:endParaRPr lang="en-US" sz="1600" dirty="0">
              <a:latin typeface="Neutraface 2 Text Book"/>
              <a:cs typeface="Neutraface 2 Text Book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300" dirty="0" smtClean="0"/>
              <a:t>3 independent replicates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300" dirty="0" smtClean="0"/>
              <a:t>25 ± 0.5 °C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300" dirty="0" smtClean="0"/>
              <a:t>1-3 mg </a:t>
            </a:r>
            <a:r>
              <a:rPr lang="en-US" sz="1300" dirty="0" err="1" smtClean="0"/>
              <a:t>analyte</a:t>
            </a:r>
            <a:endParaRPr lang="en-US" sz="13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300" dirty="0" smtClean="0"/>
              <a:t>Ionic-strength adjusted water (0.15 </a:t>
            </a:r>
            <a:r>
              <a:rPr lang="en-US" sz="1300" dirty="0"/>
              <a:t>M </a:t>
            </a:r>
            <a:r>
              <a:rPr lang="en-US" sz="1300" dirty="0" err="1" smtClean="0"/>
              <a:t>KCl</a:t>
            </a:r>
            <a:r>
              <a:rPr lang="en-US" sz="1300" dirty="0" smtClean="0"/>
              <a:t>)</a:t>
            </a:r>
            <a:endParaRPr lang="en-US" sz="1300" dirty="0"/>
          </a:p>
          <a:p>
            <a:pPr marL="285750" indent="-285750">
              <a:buFont typeface="Wingdings" charset="2"/>
              <a:buChar char="§"/>
            </a:pPr>
            <a:r>
              <a:rPr lang="en-US" sz="1300" dirty="0" err="1" smtClean="0"/>
              <a:t>Octanol</a:t>
            </a:r>
            <a:r>
              <a:rPr lang="en-US" sz="1300" dirty="0" smtClean="0"/>
              <a:t> saturated with ionic-strength </a:t>
            </a:r>
            <a:r>
              <a:rPr lang="en-US" sz="1300" dirty="0"/>
              <a:t>adjusted </a:t>
            </a:r>
            <a:r>
              <a:rPr lang="en-US" sz="1300" dirty="0" smtClean="0"/>
              <a:t>water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300" dirty="0" smtClean="0"/>
              <a:t>Automated acid/base titrations</a:t>
            </a:r>
          </a:p>
          <a:p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472141" y="2354521"/>
            <a:ext cx="5485795" cy="4087135"/>
            <a:chOff x="3472141" y="2730776"/>
            <a:chExt cx="5485795" cy="40871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2141" y="5431836"/>
              <a:ext cx="1315469" cy="8594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55822" b="64469"/>
            <a:stretch/>
          </p:blipFill>
          <p:spPr>
            <a:xfrm>
              <a:off x="4970912" y="2730776"/>
              <a:ext cx="3987024" cy="21430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55822" t="68680"/>
            <a:stretch/>
          </p:blipFill>
          <p:spPr>
            <a:xfrm>
              <a:off x="4970913" y="4928886"/>
              <a:ext cx="3987023" cy="1889024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47036" y="6462067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Mehtap Işık, Dorothy </a:t>
            </a:r>
            <a:r>
              <a:rPr lang="en-US" sz="1000" dirty="0" err="1"/>
              <a:t>Levorse</a:t>
            </a:r>
            <a:r>
              <a:rPr lang="en-US" sz="1000" dirty="0"/>
              <a:t>, </a:t>
            </a:r>
            <a:r>
              <a:rPr lang="en-US" sz="1000" dirty="0" smtClean="0"/>
              <a:t>et al."</a:t>
            </a:r>
            <a:r>
              <a:rPr lang="en-US" sz="1000" dirty="0" err="1"/>
              <a:t>pKa</a:t>
            </a:r>
            <a:r>
              <a:rPr lang="en-US" sz="1000" dirty="0"/>
              <a:t> measurements for the SAMPL6 prediction challenge for a set of kinase inhibitor-like fragments" J </a:t>
            </a:r>
            <a:r>
              <a:rPr lang="en-US" sz="1000" dirty="0" err="1"/>
              <a:t>Comput</a:t>
            </a:r>
            <a:r>
              <a:rPr lang="en-US" sz="1000" dirty="0"/>
              <a:t> Aided </a:t>
            </a:r>
            <a:r>
              <a:rPr lang="en-US" sz="1000" dirty="0" err="1"/>
              <a:t>Mol</a:t>
            </a:r>
            <a:r>
              <a:rPr lang="en-US" sz="1000" dirty="0"/>
              <a:t> Des (2018) 32: 1117. https://</a:t>
            </a:r>
            <a:r>
              <a:rPr lang="en-US" sz="1000" dirty="0" err="1"/>
              <a:t>doi.org</a:t>
            </a:r>
            <a:r>
              <a:rPr lang="en-US" sz="1000" dirty="0"/>
              <a:t>/10.1007/s10822-018-0168-0</a:t>
            </a:r>
          </a:p>
        </p:txBody>
      </p:sp>
    </p:spTree>
    <p:extLst>
      <p:ext uri="{BB962C8B-B14F-4D97-AF65-F5344CB8AC3E}">
        <p14:creationId xmlns:p14="http://schemas.microsoft.com/office/powerpoint/2010/main" val="336639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8604" y="947108"/>
            <a:ext cx="1975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Collaborators from MRL</a:t>
            </a:r>
            <a:endParaRPr lang="en-US" sz="1400" i="1" dirty="0" smtClean="0">
              <a:latin typeface="Calibri"/>
              <a:cs typeface="Calibri"/>
            </a:endParaRPr>
          </a:p>
          <a:p>
            <a:r>
              <a:rPr lang="en-US" sz="1400" i="1" dirty="0" smtClean="0">
                <a:latin typeface="Calibri"/>
                <a:cs typeface="Calibri"/>
              </a:rPr>
              <a:t>Dorothy </a:t>
            </a:r>
            <a:r>
              <a:rPr lang="en-US" sz="1400" i="1" dirty="0" err="1" smtClean="0">
                <a:latin typeface="Calibri"/>
                <a:cs typeface="Calibri"/>
              </a:rPr>
              <a:t>Levorse</a:t>
            </a:r>
            <a:endParaRPr lang="en-US" sz="1400" i="1" dirty="0" smtClean="0">
              <a:latin typeface="Calibri"/>
              <a:cs typeface="Calibri"/>
            </a:endParaRPr>
          </a:p>
          <a:p>
            <a:r>
              <a:rPr lang="en-US" sz="1400" i="1" dirty="0" smtClean="0">
                <a:latin typeface="Calibri"/>
                <a:cs typeface="Calibri"/>
              </a:rPr>
              <a:t>Timothy Rhodes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340" y="1796336"/>
            <a:ext cx="4145902" cy="2050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48" y="1885879"/>
            <a:ext cx="3486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20 </a:t>
            </a:r>
            <a:r>
              <a:rPr lang="en-US" sz="1200" dirty="0" err="1" smtClean="0">
                <a:solidFill>
                  <a:srgbClr val="0000FF"/>
                </a:solidFill>
              </a:rPr>
              <a:t>uL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</a:rPr>
              <a:t>octanol</a:t>
            </a:r>
            <a:r>
              <a:rPr lang="en-US" sz="1200" dirty="0" smtClean="0">
                <a:solidFill>
                  <a:srgbClr val="0000FF"/>
                </a:solidFill>
              </a:rPr>
              <a:t>         </a:t>
            </a:r>
            <a:r>
              <a:rPr lang="en-US" sz="1200" dirty="0" smtClean="0">
                <a:solidFill>
                  <a:srgbClr val="FF0000"/>
                </a:solidFill>
              </a:rPr>
              <a:t>70 </a:t>
            </a:r>
            <a:r>
              <a:rPr lang="en-US" sz="1200" dirty="0" err="1" smtClean="0">
                <a:solidFill>
                  <a:srgbClr val="FF0000"/>
                </a:solidFill>
              </a:rPr>
              <a:t>uL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octanol</a:t>
            </a:r>
            <a:r>
              <a:rPr lang="en-US" sz="1200" dirty="0" smtClean="0">
                <a:solidFill>
                  <a:srgbClr val="FF0000"/>
                </a:solidFill>
              </a:rPr>
              <a:t>         </a:t>
            </a:r>
            <a:r>
              <a:rPr lang="en-US" sz="1200" dirty="0" smtClean="0">
                <a:solidFill>
                  <a:srgbClr val="00B050"/>
                </a:solidFill>
              </a:rPr>
              <a:t>1070 </a:t>
            </a:r>
            <a:r>
              <a:rPr lang="en-US" sz="1200" dirty="0" err="1" smtClean="0">
                <a:solidFill>
                  <a:srgbClr val="00B050"/>
                </a:solidFill>
              </a:rPr>
              <a:t>uL</a:t>
            </a:r>
            <a:r>
              <a:rPr lang="en-US" sz="1200" dirty="0" smtClean="0">
                <a:solidFill>
                  <a:srgbClr val="00B050"/>
                </a:solidFill>
              </a:rPr>
              <a:t> octanol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0462" y="6461992"/>
            <a:ext cx="2133600" cy="365125"/>
          </a:xfrm>
        </p:spPr>
        <p:txBody>
          <a:bodyPr/>
          <a:lstStyle/>
          <a:p>
            <a:fld id="{4CE5590E-29BB-8B45-8260-EA85CFEFB86F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0748" y="151513"/>
            <a:ext cx="8893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Potentiometric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log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measurement relies on detecting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apparent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p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K</a:t>
            </a:r>
            <a:r>
              <a:rPr lang="en-US" sz="2400" baseline="-25000" dirty="0" err="1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 shift with respect to relative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octanol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volume in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a biphasic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Neutraface 2 Text Book"/>
                <a:cs typeface="Neutraface 2 Text Book"/>
              </a:rPr>
              <a:t>system.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Neutraface 2 Text Book"/>
              <a:cs typeface="Neutraface 2 Text Book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12097" y="2298352"/>
            <a:ext cx="457200" cy="1338287"/>
            <a:chOff x="690737" y="870187"/>
            <a:chExt cx="2375127" cy="22605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r="34017" b="17197"/>
            <a:stretch/>
          </p:blipFill>
          <p:spPr>
            <a:xfrm>
              <a:off x="690737" y="870187"/>
              <a:ext cx="2253559" cy="226050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808" y="2038288"/>
              <a:ext cx="1816602" cy="87104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096" y="1291154"/>
              <a:ext cx="1889548" cy="7471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3586" y="1542989"/>
              <a:ext cx="192278" cy="9906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44235" y="2262697"/>
            <a:ext cx="457200" cy="1338287"/>
            <a:chOff x="505636" y="1561737"/>
            <a:chExt cx="548640" cy="1338287"/>
          </a:xfrm>
        </p:grpSpPr>
        <p:grpSp>
          <p:nvGrpSpPr>
            <p:cNvPr id="26" name="Group 25"/>
            <p:cNvGrpSpPr/>
            <p:nvPr/>
          </p:nvGrpSpPr>
          <p:grpSpPr>
            <a:xfrm>
              <a:off x="505636" y="1561737"/>
              <a:ext cx="548640" cy="1338287"/>
              <a:chOff x="690737" y="870187"/>
              <a:chExt cx="2375127" cy="2260508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/>
              <a:srcRect r="34017" b="17197"/>
              <a:stretch/>
            </p:blipFill>
            <p:spPr>
              <a:xfrm>
                <a:off x="690737" y="870187"/>
                <a:ext cx="2253559" cy="226050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808" y="2038288"/>
                <a:ext cx="1816602" cy="871044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2096" y="1291154"/>
                <a:ext cx="1889548" cy="747134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3586" y="1542989"/>
                <a:ext cx="192278" cy="990600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762" y="1617368"/>
              <a:ext cx="457200" cy="60895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668833" y="2262697"/>
            <a:ext cx="457200" cy="1351536"/>
            <a:chOff x="1750093" y="1578984"/>
            <a:chExt cx="548640" cy="1351536"/>
          </a:xfrm>
        </p:grpSpPr>
        <p:grpSp>
          <p:nvGrpSpPr>
            <p:cNvPr id="33" name="Group 32"/>
            <p:cNvGrpSpPr/>
            <p:nvPr/>
          </p:nvGrpSpPr>
          <p:grpSpPr>
            <a:xfrm>
              <a:off x="1750093" y="1592233"/>
              <a:ext cx="548640" cy="1338287"/>
              <a:chOff x="690737" y="870187"/>
              <a:chExt cx="2375127" cy="226050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/>
              <a:srcRect r="34017" b="17197"/>
              <a:stretch/>
            </p:blipFill>
            <p:spPr>
              <a:xfrm>
                <a:off x="690737" y="870187"/>
                <a:ext cx="2253559" cy="2260508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808" y="2038288"/>
                <a:ext cx="1816602" cy="871044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2096" y="1291154"/>
                <a:ext cx="1889548" cy="747134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3586" y="1542989"/>
                <a:ext cx="192278" cy="990600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1299" y="1578984"/>
              <a:ext cx="457200" cy="608957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908536" y="4288875"/>
            <a:ext cx="6478912" cy="2350997"/>
            <a:chOff x="881370" y="4004995"/>
            <a:chExt cx="6478912" cy="235099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585"/>
            <a:stretch/>
          </p:blipFill>
          <p:spPr bwMode="auto">
            <a:xfrm>
              <a:off x="6020790" y="4429628"/>
              <a:ext cx="1339492" cy="127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70" y="4004995"/>
              <a:ext cx="2941251" cy="2350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22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20865</TotalTime>
  <Words>4315</Words>
  <Application>Microsoft Macintosh PowerPoint</Application>
  <PresentationFormat>On-screen Show (4:3)</PresentationFormat>
  <Paragraphs>695</Paragraphs>
  <Slides>41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Microsoft Excel Macro-Enabled Worksheet</vt:lpstr>
      <vt:lpstr>SAMPL6 Part II Partition Coefficient Challenge Overview</vt:lpstr>
      <vt:lpstr>PowerPoint Presentation</vt:lpstr>
      <vt:lpstr>PowerPoint Presentation</vt:lpstr>
      <vt:lpstr>Roadmap for SAMPL6 log P Challenge</vt:lpstr>
      <vt:lpstr>What is the motivation behind a blind octanol-water partition coefficient challenge?</vt:lpstr>
      <vt:lpstr>Properties of 1-octanol phase</vt:lpstr>
      <vt:lpstr>Structure of SAMPL6 log P Challenge</vt:lpstr>
      <vt:lpstr>PowerPoint Presentation</vt:lpstr>
      <vt:lpstr>PowerPoint Presentation</vt:lpstr>
      <vt:lpstr>Limitations and challenges of potentiometric log P measurements</vt:lpstr>
      <vt:lpstr>Octanol:water log P values for 11 compounds measured with potentiometric method of Sirius T3.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did we decide to organize a separate pKa and logP prediction challenges in SAMPL6?</vt:lpstr>
      <vt:lpstr>PowerPoint Presentation</vt:lpstr>
      <vt:lpstr>PowerPoint Presentation</vt:lpstr>
      <vt:lpstr>PowerPoint Presentation</vt:lpstr>
      <vt:lpstr>pKas affect physicochemical and pharmaceutical properties</vt:lpstr>
      <vt:lpstr>PowerPoint Presentation</vt:lpstr>
      <vt:lpstr>Selection of  small molecules  for the first pKa prediction challenge  of SAMPL series</vt:lpstr>
      <vt:lpstr>The first pKa challenge of SAMPL series was organized to evaluate the current state of pKa prediction methods. </vt:lpstr>
      <vt:lpstr>PowerPoint Presentation</vt:lpstr>
      <vt:lpstr>Possibility of including reverse phase chromatography retention time based logD values</vt:lpstr>
      <vt:lpstr>Attempting to adjust HTS method to measure logP didn’t resulted in consistent values with Sirius pH-metric logP measurements</vt:lpstr>
    </vt:vector>
  </TitlesOfParts>
  <Company>MSKCC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Isik, Mehtap/Graduate Studies</dc:creator>
  <cp:lastModifiedBy>Isik, Mehtap/Graduate Studies</cp:lastModifiedBy>
  <cp:revision>663</cp:revision>
  <dcterms:created xsi:type="dcterms:W3CDTF">2017-05-18T13:45:08Z</dcterms:created>
  <dcterms:modified xsi:type="dcterms:W3CDTF">2019-08-22T15:32:37Z</dcterms:modified>
</cp:coreProperties>
</file>