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04" r:id="rId2"/>
    <p:sldId id="354" r:id="rId3"/>
    <p:sldId id="356" r:id="rId4"/>
    <p:sldId id="355" r:id="rId5"/>
    <p:sldId id="344" r:id="rId6"/>
    <p:sldId id="357" r:id="rId7"/>
    <p:sldId id="358" r:id="rId8"/>
    <p:sldId id="363" r:id="rId9"/>
    <p:sldId id="365" r:id="rId10"/>
    <p:sldId id="360" r:id="rId11"/>
    <p:sldId id="361" r:id="rId12"/>
    <p:sldId id="362" r:id="rId13"/>
    <p:sldId id="364" r:id="rId14"/>
    <p:sldId id="32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46"/>
  </p:normalViewPr>
  <p:slideViewPr>
    <p:cSldViewPr snapToGrid="0" snapToObjects="1">
      <p:cViewPr>
        <p:scale>
          <a:sx n="102" d="100"/>
          <a:sy n="102" d="100"/>
        </p:scale>
        <p:origin x="720"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A3B88-F288-4445-BC08-203E059CA545}" type="datetimeFigureOut">
              <a:rPr lang="en-US" smtClean="0"/>
              <a:t>8/22/19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E157D-8FEE-554E-A45C-81822A3F6292}" type="slidenum">
              <a:rPr lang="en-US" smtClean="0"/>
              <a:t>‹#›</a:t>
            </a:fld>
            <a:endParaRPr lang="en-US"/>
          </a:p>
        </p:txBody>
      </p:sp>
    </p:spTree>
    <p:extLst>
      <p:ext uri="{BB962C8B-B14F-4D97-AF65-F5344CB8AC3E}">
        <p14:creationId xmlns:p14="http://schemas.microsoft.com/office/powerpoint/2010/main" val="14310569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_ENREF_6"/><Relationship Id="rId4" Type="http://schemas.openxmlformats.org/officeDocument/2006/relationships/hyperlink" Target="#_ENREF_5"/></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perpile.com/c/bQ02E3/WkJd+IMcJ"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aperpile.com/c/bQ02E3/wyY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78C334-FD78-C54B-8BDC-B0D1FDB66F21}" type="slidenum">
              <a:rPr lang="en-US" sz="1200"/>
              <a:pPr eaLnBrk="1" hangingPunct="1"/>
              <a:t>1</a:t>
            </a:fld>
            <a:endParaRPr lang="en-US" sz="1200"/>
          </a:p>
        </p:txBody>
      </p:sp>
      <p:sp>
        <p:nvSpPr>
          <p:cNvPr id="17411" name="Rectangle 2"/>
          <p:cNvSpPr>
            <a:spLocks noGrp="1" noRot="1" noChangeAspect="1" noChangeArrowheads="1" noTextEdit="1"/>
          </p:cNvSpPr>
          <p:nvPr>
            <p:ph type="sldImg"/>
          </p:nvPr>
        </p:nvSpPr>
        <p:spPr>
          <a:xfrm>
            <a:off x="1320800" y="877888"/>
            <a:ext cx="4217988" cy="3165475"/>
          </a:xfrm>
          <a:solidFill>
            <a:srgbClr val="FFFFFF"/>
          </a:solidFill>
          <a:ln/>
        </p:spPr>
      </p:sp>
      <p:sp>
        <p:nvSpPr>
          <p:cNvPr id="17412" name="Rectangle 3"/>
          <p:cNvSpPr>
            <a:spLocks noGrp="1" noChangeArrowheads="1"/>
          </p:cNvSpPr>
          <p:nvPr>
            <p:ph type="body" idx="1"/>
          </p:nvPr>
        </p:nvSpPr>
        <p:spPr>
          <a:xfrm>
            <a:off x="1062038" y="4349750"/>
            <a:ext cx="4740275" cy="35147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FFT paper,</a:t>
            </a:r>
            <a:r>
              <a:rPr lang="en-US" baseline="0" dirty="0"/>
              <a:t> also site the encounter complex paper -&gt; Change docking slides</a:t>
            </a:r>
          </a:p>
          <a:p>
            <a:endParaRPr lang="en-US" baseline="0" dirty="0"/>
          </a:p>
          <a:p>
            <a:r>
              <a:rPr lang="en-US" baseline="0" dirty="0"/>
              <a:t>FFT docking algorithms perform exhaustive evaluation of simplified energy functions in discretized 6D space of mutual orientations of the protein partners. The larger docking partner is considered the receptor and its center of mass is fixed at the origin of the coordinate system. The other docking partner is hence the ligand and all of its possible </a:t>
            </a:r>
            <a:r>
              <a:rPr lang="en-US" baseline="0" dirty="0" err="1"/>
              <a:t>orientational</a:t>
            </a:r>
            <a:r>
              <a:rPr lang="en-US" baseline="0" dirty="0"/>
              <a:t> and translational positions are evaluated. Translational space is represented as a grid of displacements of the ligand center of mass with respect to the receptor’s center of mass.  Here , we assume that the energy-like scoring function that describe the receptor-ligand interactions is defined on a grid – expressed as the sum of P correlation functions for all possible translations </a:t>
            </a:r>
            <a:r>
              <a:rPr lang="en-US" baseline="0" dirty="0" err="1"/>
              <a:t>l,m,n</a:t>
            </a:r>
            <a:r>
              <a:rPr lang="en-US" baseline="0" dirty="0"/>
              <a:t> of the ligand.  The expression is efficiently calculated using P forward and one inverse Fast Fourier transforms.  N1, N2, N3 are the dimensions of the grid along the 3 coordinates….if N1 = N2 =N3 = N, the efficiency of the approach can be described on the bottom right, as opposed to the left, in which each evaluation would be performed directly. </a:t>
            </a:r>
          </a:p>
          <a:p>
            <a:endParaRPr lang="en-US" baseline="0" dirty="0"/>
          </a:p>
          <a:p>
            <a:r>
              <a:rPr lang="en-US" sz="1200" b="1" kern="1200" dirty="0">
                <a:solidFill>
                  <a:schemeClr val="tx1"/>
                </a:solidFill>
                <a:effectLst/>
                <a:latin typeface="+mn-lt"/>
                <a:ea typeface="+mn-ea"/>
                <a:cs typeface="+mn-cs"/>
              </a:rPr>
              <a:t>Docking: Global sampling by fast Fourier transform (FFT) correlation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Docking was performed as detailed before in </a:t>
            </a:r>
            <a:r>
              <a:rPr lang="en-US" sz="1200" kern="1200" dirty="0" err="1">
                <a:solidFill>
                  <a:schemeClr val="tx1"/>
                </a:solidFill>
                <a:effectLst/>
                <a:latin typeface="+mn-lt"/>
                <a:ea typeface="+mn-ea"/>
                <a:cs typeface="+mn-cs"/>
              </a:rPr>
              <a:t>Kozakov</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hlinkClick r:id="rId3" action="ppaction://hlinkfile" tooltip="Kozakov, 2013 #234"/>
              </a:rPr>
              <a:t>4</a:t>
            </a:r>
            <a:r>
              <a:rPr lang="en-US" sz="1200" kern="1200" dirty="0">
                <a:solidFill>
                  <a:schemeClr val="tx1"/>
                </a:solidFill>
                <a:effectLst/>
                <a:latin typeface="+mn-lt"/>
                <a:ea typeface="+mn-ea"/>
                <a:cs typeface="+mn-cs"/>
              </a:rPr>
              <a:t>. In short, to fully explore the conformational space of rigid body orientations between a given protein peptide conformer and the receptor, we perform exhaustive evaluation of an energy function in the discretized space of mutual orientations of the protein and peptide using fast Fourier transform (FFT) correlation approach </a:t>
            </a:r>
            <a:r>
              <a:rPr lang="en-US" sz="1200" u="none" strike="noStrike" kern="1200" baseline="30000" dirty="0">
                <a:solidFill>
                  <a:schemeClr val="tx1"/>
                </a:solidFill>
                <a:effectLst/>
                <a:latin typeface="+mn-lt"/>
                <a:ea typeface="+mn-ea"/>
                <a:cs typeface="+mn-cs"/>
                <a:hlinkClick r:id="rId4" action="ppaction://hlinkfile" tooltip="Kozakov, 2006 #241"/>
              </a:rPr>
              <a:t>5</a:t>
            </a:r>
            <a:r>
              <a:rPr lang="en-US" sz="1200" kern="1200" dirty="0">
                <a:solidFill>
                  <a:schemeClr val="tx1"/>
                </a:solidFill>
                <a:effectLst/>
                <a:latin typeface="+mn-lt"/>
                <a:ea typeface="+mn-ea"/>
                <a:cs typeface="+mn-cs"/>
              </a:rPr>
              <a:t>. The center of mass of the receptor protein is fixed at the origin of the coordinate system, whereas the peptide conformer, defined as the ligand, is rotated and translated. The translational space is represented as a grid of 1.0 Å displacements of the ligand center of mass, and the rotational space is sampled using 70,000 rotations based on a deterministic layered </a:t>
            </a:r>
            <a:r>
              <a:rPr lang="en-US" sz="1200" kern="1200" dirty="0" err="1">
                <a:solidFill>
                  <a:schemeClr val="tx1"/>
                </a:solidFill>
                <a:effectLst/>
                <a:latin typeface="+mn-lt"/>
                <a:ea typeface="+mn-ea"/>
                <a:cs typeface="+mn-cs"/>
              </a:rPr>
              <a:t>Sukharev</a:t>
            </a:r>
            <a:r>
              <a:rPr lang="en-US" sz="1200" kern="1200" dirty="0">
                <a:solidFill>
                  <a:schemeClr val="tx1"/>
                </a:solidFill>
                <a:effectLst/>
                <a:latin typeface="+mn-lt"/>
                <a:ea typeface="+mn-ea"/>
                <a:cs typeface="+mn-cs"/>
              </a:rPr>
              <a:t> grid sequence, which quasi-uniformly covers the space. The energy expression used for the FFT based sampling includes a simplified van der Waals energy </a:t>
            </a:r>
            <a:r>
              <a:rPr lang="en-US" sz="1200" kern="1200" dirty="0" err="1">
                <a:solidFill>
                  <a:schemeClr val="tx1"/>
                </a:solidFill>
                <a:effectLst/>
                <a:latin typeface="+mn-lt"/>
                <a:ea typeface="+mn-ea"/>
                <a:cs typeface="+mn-cs"/>
              </a:rPr>
              <a:t>E</a:t>
            </a:r>
            <a:r>
              <a:rPr lang="en-US" sz="1200" kern="1200" baseline="-25000" dirty="0" err="1">
                <a:solidFill>
                  <a:schemeClr val="tx1"/>
                </a:solidFill>
                <a:effectLst/>
                <a:latin typeface="+mn-lt"/>
                <a:ea typeface="+mn-ea"/>
                <a:cs typeface="+mn-cs"/>
              </a:rPr>
              <a:t>vdw</a:t>
            </a:r>
            <a:r>
              <a:rPr lang="en-US" sz="1200" kern="1200" dirty="0">
                <a:solidFill>
                  <a:schemeClr val="tx1"/>
                </a:solidFill>
                <a:effectLst/>
                <a:latin typeface="+mn-lt"/>
                <a:ea typeface="+mn-ea"/>
                <a:cs typeface="+mn-cs"/>
              </a:rPr>
              <a:t> with attractive (</a:t>
            </a:r>
            <a:r>
              <a:rPr lang="en-US" sz="1200" kern="1200" dirty="0" err="1">
                <a:solidFill>
                  <a:schemeClr val="tx1"/>
                </a:solidFill>
                <a:effectLst/>
                <a:latin typeface="+mn-lt"/>
                <a:ea typeface="+mn-ea"/>
                <a:cs typeface="+mn-cs"/>
              </a:rPr>
              <a:t>E</a:t>
            </a:r>
            <a:r>
              <a:rPr lang="en-US" sz="1200" kern="1200" baseline="-25000" dirty="0" err="1">
                <a:solidFill>
                  <a:schemeClr val="tx1"/>
                </a:solidFill>
                <a:effectLst/>
                <a:latin typeface="+mn-lt"/>
                <a:ea typeface="+mn-ea"/>
                <a:cs typeface="+mn-cs"/>
              </a:rPr>
              <a:t>attr</a:t>
            </a:r>
            <a:r>
              <a:rPr lang="en-US" sz="1200" kern="1200" dirty="0">
                <a:solidFill>
                  <a:schemeClr val="tx1"/>
                </a:solidFill>
                <a:effectLst/>
                <a:latin typeface="+mn-lt"/>
                <a:ea typeface="+mn-ea"/>
                <a:cs typeface="+mn-cs"/>
              </a:rPr>
              <a:t>) and repulsive (</a:t>
            </a:r>
            <a:r>
              <a:rPr lang="en-US" sz="1200" kern="1200" dirty="0" err="1">
                <a:solidFill>
                  <a:schemeClr val="tx1"/>
                </a:solidFill>
                <a:effectLst/>
                <a:latin typeface="+mn-lt"/>
                <a:ea typeface="+mn-ea"/>
                <a:cs typeface="+mn-cs"/>
              </a:rPr>
              <a:t>E</a:t>
            </a:r>
            <a:r>
              <a:rPr lang="en-US" sz="1200" kern="1200" baseline="-25000" dirty="0" err="1">
                <a:solidFill>
                  <a:schemeClr val="tx1"/>
                </a:solidFill>
                <a:effectLst/>
                <a:latin typeface="+mn-lt"/>
                <a:ea typeface="+mn-ea"/>
                <a:cs typeface="+mn-cs"/>
              </a:rPr>
              <a:t>rep</a:t>
            </a:r>
            <a:r>
              <a:rPr lang="en-US" sz="1200" kern="1200" dirty="0">
                <a:solidFill>
                  <a:schemeClr val="tx1"/>
                </a:solidFill>
                <a:effectLst/>
                <a:latin typeface="+mn-lt"/>
                <a:ea typeface="+mn-ea"/>
                <a:cs typeface="+mn-cs"/>
              </a:rPr>
              <a:t>) contributions, the electrostatic interaction energy </a:t>
            </a:r>
            <a:r>
              <a:rPr lang="en-US" sz="1200" kern="1200" dirty="0" err="1">
                <a:solidFill>
                  <a:schemeClr val="tx1"/>
                </a:solidFill>
                <a:effectLst/>
                <a:latin typeface="+mn-lt"/>
                <a:ea typeface="+mn-ea"/>
                <a:cs typeface="+mn-cs"/>
              </a:rPr>
              <a:t>E</a:t>
            </a:r>
            <a:r>
              <a:rPr lang="en-US" sz="1200" kern="1200" baseline="-25000" dirty="0" err="1">
                <a:solidFill>
                  <a:schemeClr val="tx1"/>
                </a:solidFill>
                <a:effectLst/>
                <a:latin typeface="+mn-lt"/>
                <a:ea typeface="+mn-ea"/>
                <a:cs typeface="+mn-cs"/>
              </a:rPr>
              <a:t>elec</a:t>
            </a:r>
            <a:r>
              <a:rPr lang="en-US" sz="1200" kern="1200" dirty="0">
                <a:solidFill>
                  <a:schemeClr val="tx1"/>
                </a:solidFill>
                <a:effectLst/>
                <a:latin typeface="+mn-lt"/>
                <a:ea typeface="+mn-ea"/>
                <a:cs typeface="+mn-cs"/>
              </a:rPr>
              <a:t>, and a statistical pairwise potential </a:t>
            </a:r>
            <a:r>
              <a:rPr lang="en-US" sz="1200" kern="1200" dirty="0" err="1">
                <a:solidFill>
                  <a:schemeClr val="tx1"/>
                </a:solidFill>
                <a:effectLst/>
                <a:latin typeface="+mn-lt"/>
                <a:ea typeface="+mn-ea"/>
                <a:cs typeface="+mn-cs"/>
              </a:rPr>
              <a:t>Epair</a:t>
            </a:r>
            <a:r>
              <a:rPr lang="en-US" sz="1200" kern="1200" dirty="0">
                <a:solidFill>
                  <a:schemeClr val="tx1"/>
                </a:solidFill>
                <a:effectLst/>
                <a:latin typeface="+mn-lt"/>
                <a:ea typeface="+mn-ea"/>
                <a:cs typeface="+mn-cs"/>
              </a:rPr>
              <a:t>, representing other solvation effects </a:t>
            </a:r>
            <a:r>
              <a:rPr lang="en-US" sz="1200" u="none" strike="noStrike" kern="1200" baseline="30000" dirty="0">
                <a:solidFill>
                  <a:schemeClr val="tx1"/>
                </a:solidFill>
                <a:effectLst/>
                <a:latin typeface="+mn-lt"/>
                <a:ea typeface="+mn-ea"/>
                <a:cs typeface="+mn-cs"/>
                <a:hlinkClick r:id="rId5" action="ppaction://hlinkfile" tooltip="Chuang, 2008 #242"/>
              </a:rPr>
              <a:t>6</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E  =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vdw</a:t>
            </a:r>
            <a:r>
              <a:rPr lang="en-US" sz="1200" i="1" kern="1200" dirty="0">
                <a:solidFill>
                  <a:schemeClr val="tx1"/>
                </a:solidFill>
                <a:effectLst/>
                <a:latin typeface="+mn-lt"/>
                <a:ea typeface="+mn-ea"/>
                <a:cs typeface="+mn-cs"/>
              </a:rPr>
              <a:t>+ w</a:t>
            </a:r>
            <a:r>
              <a:rPr lang="en-US" sz="1200" i="1" kern="1200" baseline="-25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elec</a:t>
            </a:r>
            <a:r>
              <a:rPr lang="en-US" sz="1200" i="1" kern="1200" dirty="0">
                <a:solidFill>
                  <a:schemeClr val="tx1"/>
                </a:solidFill>
                <a:effectLst/>
                <a:latin typeface="+mn-lt"/>
                <a:ea typeface="+mn-ea"/>
                <a:cs typeface="+mn-cs"/>
              </a:rPr>
              <a:t> + w</a:t>
            </a:r>
            <a:r>
              <a:rPr lang="en-US" sz="1200" i="1" kern="1200" baseline="-25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pair</a:t>
            </a:r>
            <a:r>
              <a:rPr lang="en-US" sz="1200" i="1" kern="1200" baseline="-25000" dirty="0">
                <a:solidFill>
                  <a:schemeClr val="tx1"/>
                </a:solidFill>
                <a:effectLst/>
                <a:latin typeface="+mn-lt"/>
                <a:ea typeface="+mn-ea"/>
                <a:cs typeface="+mn-cs"/>
              </a:rPr>
              <a:t>	</a:t>
            </a:r>
            <a:r>
              <a:rPr lang="en-US" sz="1200" kern="1200" baseline="-25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individual energy terms are calculated as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vdw</a:t>
            </a:r>
            <a:r>
              <a:rPr lang="en-US" sz="1200" i="1"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attr</a:t>
            </a:r>
            <a:r>
              <a:rPr lang="en-US" sz="1200" i="1" kern="1200" baseline="-250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w</a:t>
            </a:r>
            <a:r>
              <a:rPr lang="en-US" sz="1200" i="1" kern="1200" baseline="-25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rep</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elec</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t>
            </a:r>
            <a:r>
              <a:rPr lang="en-US" sz="1200"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baseline="-250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q</a:t>
            </a:r>
            <a:r>
              <a:rPr lang="en-US" sz="1200" i="1" kern="1200" baseline="-250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q</a:t>
            </a:r>
            <a:r>
              <a:rPr lang="en-US" sz="1200" i="1" kern="1200" baseline="-25000" dirty="0" err="1">
                <a:solidFill>
                  <a:schemeClr val="tx1"/>
                </a:solidFill>
                <a:effectLst/>
                <a:latin typeface="+mn-lt"/>
                <a:ea typeface="+mn-ea"/>
                <a:cs typeface="+mn-cs"/>
              </a:rPr>
              <a:t>j</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 D</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a:t>
            </a:r>
            <a:r>
              <a:rPr lang="en-US" sz="1200" i="1" kern="1200" baseline="30000" dirty="0">
                <a:solidFill>
                  <a:schemeClr val="tx1"/>
                </a:solidFill>
                <a:effectLst/>
                <a:latin typeface="+mn-lt"/>
                <a:ea typeface="+mn-ea"/>
                <a:cs typeface="+mn-cs"/>
              </a:rPr>
              <a:t>2 </a:t>
            </a:r>
            <a:r>
              <a:rPr lang="en-US" sz="1200" i="1" kern="1200" dirty="0">
                <a:solidFill>
                  <a:schemeClr val="tx1"/>
                </a:solidFill>
                <a:effectLst/>
                <a:latin typeface="+mn-lt"/>
                <a:ea typeface="+mn-ea"/>
                <a:cs typeface="+mn-cs"/>
              </a:rPr>
              <a:t>/4D</a:t>
            </a:r>
            <a:r>
              <a:rPr lang="en-US" sz="1200" i="1"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r>
              <a:rPr lang="en-US" sz="1200" i="1"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and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pair</a:t>
            </a:r>
            <a:r>
              <a:rPr lang="en-US" sz="1200" i="1" kern="1200" baseline="-250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kern="1200" baseline="-250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baseline="-25000" dirty="0">
                <a:solidFill>
                  <a:schemeClr val="tx1"/>
                </a:solidFill>
                <a:effectLst/>
                <a:latin typeface="+mn-lt"/>
                <a:ea typeface="+mn-ea"/>
                <a:cs typeface="+mn-cs"/>
              </a:rPr>
              <a:t>j</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where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is the distance between atoms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is an atom-type independent approximation of the generalized Born radius, and </a:t>
            </a:r>
            <a:r>
              <a:rPr lang="en-US" sz="1200" i="1" kern="1200" dirty="0">
                <a:solidFill>
                  <a:schemeClr val="tx1"/>
                </a:solidFill>
                <a:effectLst/>
                <a:latin typeface="+mn-lt"/>
                <a:ea typeface="+mn-ea"/>
                <a:cs typeface="+mn-cs"/>
              </a:rPr>
              <a:t></a:t>
            </a:r>
            <a:r>
              <a:rPr lang="en-US" sz="1200" i="1"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is a pairwise interaction potential between atoms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 The values of the different weights,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are defined based on calorimetric considerations. Currently, two standard options of weights sets are used in CLUSPRO: The original set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=4,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=600 and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=10) and a set of weights that was recently shown to improve performance for polar-dominated interactions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=4,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=600, </a:t>
            </a:r>
            <a:r>
              <a:rPr lang="en-US" sz="1200" i="1" kern="1200" dirty="0">
                <a:solidFill>
                  <a:schemeClr val="tx1"/>
                </a:solidFill>
                <a:effectLst/>
                <a:latin typeface="+mn-lt"/>
                <a:ea typeface="+mn-ea"/>
                <a:cs typeface="+mn-cs"/>
              </a:rPr>
              <a:t>w</a:t>
            </a:r>
            <a:r>
              <a:rPr lang="en-US" sz="1200" i="1"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=0: the pairwise potential is omitted, and consequently the relative electrostatic contribution is increased) </a:t>
            </a:r>
            <a:r>
              <a:rPr lang="en-US" sz="1200" u="none" strike="noStrike" kern="1200" baseline="30000" dirty="0">
                <a:solidFill>
                  <a:schemeClr val="tx1"/>
                </a:solidFill>
                <a:effectLst/>
                <a:latin typeface="+mn-lt"/>
                <a:ea typeface="+mn-ea"/>
                <a:cs typeface="+mn-cs"/>
                <a:hlinkClick r:id="rId3" action="ppaction://hlinkfile" tooltip="Kozakov, 2013 #234"/>
              </a:rPr>
              <a:t>4</a:t>
            </a:r>
            <a:r>
              <a:rPr lang="en-US" sz="1200" kern="1200" dirty="0">
                <a:solidFill>
                  <a:schemeClr val="tx1"/>
                </a:solidFill>
                <a:effectLst/>
                <a:latin typeface="+mn-lt"/>
                <a:ea typeface="+mn-ea"/>
                <a:cs typeface="+mn-cs"/>
              </a:rPr>
              <a:t>. For consistency, we use here the original set of weights, and report on improvement for polar interactions in the text and </a:t>
            </a:r>
            <a:r>
              <a:rPr lang="en-US" sz="1200" b="1" kern="1200" dirty="0">
                <a:solidFill>
                  <a:schemeClr val="tx1"/>
                </a:solidFill>
                <a:effectLst/>
                <a:latin typeface="+mn-lt"/>
                <a:ea typeface="+mn-ea"/>
                <a:cs typeface="+mn-cs"/>
              </a:rPr>
              <a:t>Table S5</a:t>
            </a:r>
            <a:r>
              <a:rPr lang="en-US" sz="1200" kern="1200" dirty="0">
                <a:solidFill>
                  <a:schemeClr val="tx1"/>
                </a:solidFill>
                <a:effectLst/>
                <a:latin typeface="+mn-lt"/>
                <a:ea typeface="+mn-ea"/>
                <a:cs typeface="+mn-cs"/>
              </a:rPr>
              <a:t>. All energy expressions are defined on the grid. In order to evaluate the energy function </a:t>
            </a:r>
            <a:r>
              <a:rPr lang="en-US" sz="1200" i="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by FFT, it must be written as a sum of correlation functions. The first two terms,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vdw</a:t>
            </a:r>
            <a:r>
              <a:rPr lang="en-US" sz="1200" kern="1200" dirty="0">
                <a:solidFill>
                  <a:schemeClr val="tx1"/>
                </a:solidFill>
                <a:effectLst/>
                <a:latin typeface="+mn-lt"/>
                <a:ea typeface="+mn-ea"/>
                <a:cs typeface="+mn-cs"/>
              </a:rPr>
              <a:t> and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elec</a:t>
            </a:r>
            <a:r>
              <a:rPr lang="en-US" sz="1200" kern="1200" dirty="0">
                <a:solidFill>
                  <a:schemeClr val="tx1"/>
                </a:solidFill>
                <a:effectLst/>
                <a:latin typeface="+mn-lt"/>
                <a:ea typeface="+mn-ea"/>
                <a:cs typeface="+mn-cs"/>
              </a:rPr>
              <a:t>, satisfy this condition, whereas </a:t>
            </a:r>
            <a:r>
              <a:rPr lang="en-US" sz="1200" i="1" kern="1200" dirty="0" err="1">
                <a:solidFill>
                  <a:schemeClr val="tx1"/>
                </a:solidFill>
                <a:effectLst/>
                <a:latin typeface="+mn-lt"/>
                <a:ea typeface="+mn-ea"/>
                <a:cs typeface="+mn-cs"/>
              </a:rPr>
              <a:t>E</a:t>
            </a:r>
            <a:r>
              <a:rPr lang="en-US" sz="1200" i="1" kern="1200" baseline="-25000" dirty="0" err="1">
                <a:solidFill>
                  <a:schemeClr val="tx1"/>
                </a:solidFill>
                <a:effectLst/>
                <a:latin typeface="+mn-lt"/>
                <a:ea typeface="+mn-ea"/>
                <a:cs typeface="+mn-cs"/>
              </a:rPr>
              <a:t>pair</a:t>
            </a:r>
            <a:r>
              <a:rPr lang="en-US" sz="1200" kern="1200" dirty="0">
                <a:solidFill>
                  <a:schemeClr val="tx1"/>
                </a:solidFill>
                <a:effectLst/>
                <a:latin typeface="+mn-lt"/>
                <a:ea typeface="+mn-ea"/>
                <a:cs typeface="+mn-cs"/>
              </a:rPr>
              <a:t> is written as a sum of a few correlation functions, using an eigenvalue-eigenvector decomposition </a:t>
            </a:r>
            <a:r>
              <a:rPr lang="en-US" sz="1200" u="none" strike="noStrike" kern="1200" baseline="30000" dirty="0">
                <a:solidFill>
                  <a:schemeClr val="tx1"/>
                </a:solidFill>
                <a:effectLst/>
                <a:latin typeface="+mn-lt"/>
                <a:ea typeface="+mn-ea"/>
                <a:cs typeface="+mn-cs"/>
                <a:hlinkClick r:id="rId3" action="ppaction://hlinkfile" tooltip="Kozakov, 2013 #234"/>
              </a:rPr>
              <a:t>4</a:t>
            </a:r>
            <a:r>
              <a:rPr lang="en-US" sz="1200" kern="1200" dirty="0">
                <a:solidFill>
                  <a:schemeClr val="tx1"/>
                </a:solidFill>
                <a:effectLst/>
                <a:latin typeface="+mn-lt"/>
                <a:ea typeface="+mn-ea"/>
                <a:cs typeface="+mn-cs"/>
              </a:rPr>
              <a:t>. For each rotation, this expression can be efficiently calculated using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forward and one inverse Fast Fourier transforms. The calculations are performed for each of the 70,000 rotations, and one lowest-energy translation for each rotation is retained.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need</a:t>
            </a:r>
            <a:r>
              <a:rPr lang="en-US" sz="1200" kern="1200" baseline="0" dirty="0">
                <a:solidFill>
                  <a:schemeClr val="tx1"/>
                </a:solidFill>
                <a:effectLst/>
                <a:latin typeface="+mn-lt"/>
                <a:ea typeface="+mn-ea"/>
                <a:cs typeface="+mn-cs"/>
              </a:rPr>
              <a:t> to </a:t>
            </a:r>
            <a:r>
              <a:rPr lang="en-US" sz="1200" kern="1200" baseline="0" dirty="0" err="1">
                <a:solidFill>
                  <a:schemeClr val="tx1"/>
                </a:solidFill>
                <a:effectLst/>
                <a:latin typeface="+mn-lt"/>
                <a:ea typeface="+mn-ea"/>
                <a:cs typeface="+mn-cs"/>
              </a:rPr>
              <a:t>mentio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36D994-70F8-014A-9897-FC33D664535B}" type="slidenum">
              <a:rPr lang="en-US" smtClean="0"/>
              <a:t>3</a:t>
            </a:fld>
            <a:endParaRPr lang="en-US"/>
          </a:p>
        </p:txBody>
      </p:sp>
    </p:spTree>
    <p:extLst>
      <p:ext uri="{BB962C8B-B14F-4D97-AF65-F5344CB8AC3E}">
        <p14:creationId xmlns:p14="http://schemas.microsoft.com/office/powerpoint/2010/main" val="7001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Maximum Common Substructure (MCS) was calculated between the target ligand and each of the remaining template ligands. For each target, two MCS were calculated using </a:t>
            </a:r>
            <a:r>
              <a:rPr lang="en-US" sz="1200" kern="1200" dirty="0" err="1">
                <a:solidFill>
                  <a:schemeClr val="tx1"/>
                </a:solidFill>
                <a:effectLst/>
                <a:latin typeface="+mn-lt"/>
                <a:ea typeface="+mn-ea"/>
                <a:cs typeface="+mn-cs"/>
              </a:rPr>
              <a:t>RDKit</a:t>
            </a:r>
            <a:r>
              <a:rPr lang="en-US" sz="1200" kern="1200" dirty="0">
                <a:solidFill>
                  <a:schemeClr val="tx1"/>
                </a:solidFill>
                <a:effectLst/>
                <a:latin typeface="+mn-lt"/>
                <a:ea typeface="+mn-ea"/>
                <a:cs typeface="+mn-cs"/>
              </a:rPr>
              <a:t> with different tolerance criteria: “weak” MCS (atoms and valences should be the same; allow chiral centers to be different; single and aromatic bonds should match each other) and “strict” MCS (allowances mentioned before are prohibited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1C9E157D-8FEE-554E-A45C-81822A3F6292}" type="slidenum">
              <a:rPr lang="en-US" smtClean="0"/>
              <a:t>7</a:t>
            </a:fld>
            <a:endParaRPr lang="en-US"/>
          </a:p>
        </p:txBody>
      </p:sp>
    </p:spTree>
    <p:extLst>
      <p:ext uri="{BB962C8B-B14F-4D97-AF65-F5344CB8AC3E}">
        <p14:creationId xmlns:p14="http://schemas.microsoft.com/office/powerpoint/2010/main" val="259740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refinement procedure was used only in those Stage 1b cases where the chosen templates were significantly different from each other. MELD-accelerated MD (MELD × MD) uses external information to reduce the phase space of physics-based simulations </a:t>
            </a:r>
            <a:r>
              <a:rPr lang="en-US" sz="1200" b="0" u="none" strike="noStrike" kern="1200" dirty="0">
                <a:solidFill>
                  <a:schemeClr val="tx1"/>
                </a:solidFill>
                <a:effectLst/>
                <a:latin typeface="+mn-lt"/>
                <a:ea typeface="+mn-ea"/>
                <a:cs typeface="+mn-cs"/>
                <a:hlinkClick r:id="rId3"/>
              </a:rPr>
              <a:t>[21, 22]</a:t>
            </a:r>
            <a:r>
              <a:rPr lang="en-US" sz="1200" kern="1200" dirty="0">
                <a:solidFill>
                  <a:schemeClr val="tx1"/>
                </a:solidFill>
                <a:effectLst/>
                <a:latin typeface="+mn-lt"/>
                <a:ea typeface="+mn-ea"/>
                <a:cs typeface="+mn-cs"/>
              </a:rPr>
              <a:t>. This is achieved by energetically penalizing the regions of the phase space that do not agree with the information. Since no energetic bias is applied to areas of the phase space that agree with external information, the relative population of these basins is consistent with the relative population of unbiased simulations and can, therefore, be used as a proxy for free energy. In order to jump between the different basins created by the introduction of the information, energy-bias replica exchange simulations are necessary. For each MELD × MD refinement target, structural information for each of the five starting poses was incorporated into the simulation in two ways:</a:t>
            </a:r>
          </a:p>
          <a:p>
            <a:pPr lvl="0"/>
            <a:r>
              <a:rPr lang="en-US" sz="1200" u="none" strike="noStrike" kern="1200" dirty="0">
                <a:solidFill>
                  <a:schemeClr val="tx1"/>
                </a:solidFill>
                <a:effectLst/>
                <a:latin typeface="+mn-lt"/>
                <a:ea typeface="+mn-ea"/>
                <a:cs typeface="+mn-cs"/>
              </a:rPr>
              <a:t>Ligand heavy atoms positions shared by all the poses were restrained using MELD cartesian restraints (delta = 1 </a:t>
            </a:r>
            <a:r>
              <a:rPr lang="en-US" sz="1200" u="none" strike="noStrike" kern="1200" dirty="0" err="1">
                <a:solidFill>
                  <a:schemeClr val="tx1"/>
                </a:solidFill>
                <a:effectLst/>
                <a:latin typeface="+mn-lt"/>
                <a:ea typeface="+mn-ea"/>
                <a:cs typeface="+mn-cs"/>
              </a:rPr>
              <a:t>Å</a:t>
            </a:r>
            <a:r>
              <a:rPr lang="en-US" sz="1200" u="none" strike="noStrike" kern="1200" dirty="0">
                <a:solidFill>
                  <a:schemeClr val="tx1"/>
                </a:solidFill>
                <a:effectLst/>
                <a:latin typeface="+mn-lt"/>
                <a:ea typeface="+mn-ea"/>
                <a:cs typeface="+mn-cs"/>
              </a:rPr>
              <a:t>, k = 5 kcal/mol/Å</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Other ligand atoms were left unrestrained. Visual inspection was used to identify which ligand heavy atoms are shared between all the poses (and therefore were restrained during the MELD × MD simulation). </a:t>
            </a:r>
          </a:p>
          <a:p>
            <a:pPr lvl="0"/>
            <a:r>
              <a:rPr lang="en-US" sz="1200" u="none" strike="noStrike" kern="1200" dirty="0">
                <a:solidFill>
                  <a:schemeClr val="tx1"/>
                </a:solidFill>
                <a:effectLst/>
                <a:latin typeface="+mn-lt"/>
                <a:ea typeface="+mn-ea"/>
                <a:cs typeface="+mn-cs"/>
              </a:rPr>
              <a:t>Protein and crystallographic water heavy atoms were restrained using hard MELD cartesian restraints (delta = 0.5 </a:t>
            </a:r>
            <a:r>
              <a:rPr lang="en-US" sz="1200" u="none" strike="noStrike" kern="1200" dirty="0" err="1">
                <a:solidFill>
                  <a:schemeClr val="tx1"/>
                </a:solidFill>
                <a:effectLst/>
                <a:latin typeface="+mn-lt"/>
                <a:ea typeface="+mn-ea"/>
                <a:cs typeface="+mn-cs"/>
              </a:rPr>
              <a:t>Å</a:t>
            </a:r>
            <a:r>
              <a:rPr lang="en-US" sz="1200" u="none" strike="noStrike" kern="1200" dirty="0">
                <a:solidFill>
                  <a:schemeClr val="tx1"/>
                </a:solidFill>
                <a:effectLst/>
                <a:latin typeface="+mn-lt"/>
                <a:ea typeface="+mn-ea"/>
                <a:cs typeface="+mn-cs"/>
              </a:rPr>
              <a:t>, k = 5 kcal/mol/Å</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To reduce the convergence time of the simulations, the five starting poses were seeded along the replica ladder. To further reduce the simulation time, only part of the receptor was simulated in MELD. This part was selected by searching for receptor residues, cofactors, or crystal waters having a heavy atom within 10 </a:t>
            </a:r>
            <a:r>
              <a:rPr lang="en-US" sz="1200" kern="1200" dirty="0" err="1">
                <a:solidFill>
                  <a:schemeClr val="tx1"/>
                </a:solidFill>
                <a:effectLst/>
                <a:latin typeface="+mn-lt"/>
                <a:ea typeface="+mn-ea"/>
                <a:cs typeface="+mn-cs"/>
              </a:rPr>
              <a:t>Å</a:t>
            </a:r>
            <a:r>
              <a:rPr lang="en-US" sz="1200" kern="1200" dirty="0">
                <a:solidFill>
                  <a:schemeClr val="tx1"/>
                </a:solidFill>
                <a:effectLst/>
                <a:latin typeface="+mn-lt"/>
                <a:ea typeface="+mn-ea"/>
                <a:cs typeface="+mn-cs"/>
              </a:rPr>
              <a:t> from the ligand. The system was subjected to the same minimization and equilibration protocol as in the MD protocol before refining with MELD. The MELD simulation was run in a TIP3P explicit solvent environment with a REST2 solute-tempering technique </a:t>
            </a:r>
            <a:r>
              <a:rPr lang="en-US" sz="1200" b="0" u="none" strike="noStrike" kern="1200" dirty="0">
                <a:solidFill>
                  <a:schemeClr val="tx1"/>
                </a:solidFill>
                <a:effectLst/>
                <a:latin typeface="+mn-lt"/>
                <a:ea typeface="+mn-ea"/>
                <a:cs typeface="+mn-cs"/>
                <a:hlinkClick r:id="rId4"/>
              </a:rPr>
              <a:t>[23]</a:t>
            </a:r>
            <a:r>
              <a:rPr lang="en-US" sz="1200" kern="1200" dirty="0">
                <a:solidFill>
                  <a:schemeClr val="tx1"/>
                </a:solidFill>
                <a:effectLst/>
                <a:latin typeface="+mn-lt"/>
                <a:ea typeface="+mn-ea"/>
                <a:cs typeface="+mn-cs"/>
              </a:rPr>
              <a:t>. The effective temperature was scaled from 300 K to 400 K with the MELD Geometric Temperature Scaler. Hydrogen mass repartition was applied. The simulation time step was 4.5 fs. An 8 </a:t>
            </a:r>
            <a:r>
              <a:rPr lang="en-US" sz="1200" kern="1200" dirty="0" err="1">
                <a:solidFill>
                  <a:schemeClr val="tx1"/>
                </a:solidFill>
                <a:effectLst/>
                <a:latin typeface="+mn-lt"/>
                <a:ea typeface="+mn-ea"/>
                <a:cs typeface="+mn-cs"/>
              </a:rPr>
              <a:t>Å</a:t>
            </a:r>
            <a:r>
              <a:rPr lang="en-US" sz="1200" kern="1200" dirty="0">
                <a:solidFill>
                  <a:schemeClr val="tx1"/>
                </a:solidFill>
                <a:effectLst/>
                <a:latin typeface="+mn-lt"/>
                <a:ea typeface="+mn-ea"/>
                <a:cs typeface="+mn-cs"/>
              </a:rPr>
              <a:t> cut-off was used for all interactions. </a:t>
            </a:r>
          </a:p>
          <a:p>
            <a:endParaRPr lang="en-US" dirty="0"/>
          </a:p>
        </p:txBody>
      </p:sp>
      <p:sp>
        <p:nvSpPr>
          <p:cNvPr id="4" name="Slide Number Placeholder 3"/>
          <p:cNvSpPr>
            <a:spLocks noGrp="1"/>
          </p:cNvSpPr>
          <p:nvPr>
            <p:ph type="sldNum" sz="quarter" idx="5"/>
          </p:nvPr>
        </p:nvSpPr>
        <p:spPr/>
        <p:txBody>
          <a:bodyPr/>
          <a:lstStyle/>
          <a:p>
            <a:fld id="{1C9E157D-8FEE-554E-A45C-81822A3F6292}" type="slidenum">
              <a:rPr lang="en-US" smtClean="0"/>
              <a:t>11</a:t>
            </a:fld>
            <a:endParaRPr lang="en-US"/>
          </a:p>
        </p:txBody>
      </p:sp>
    </p:spTree>
    <p:extLst>
      <p:ext uri="{BB962C8B-B14F-4D97-AF65-F5344CB8AC3E}">
        <p14:creationId xmlns:p14="http://schemas.microsoft.com/office/powerpoint/2010/main" val="244337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35137-E530-C549-B40A-D2ECE030D623}" type="datetimeFigureOut">
              <a:rPr lang="en-US" smtClean="0"/>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84871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35137-E530-C549-B40A-D2ECE030D623}" type="datetimeFigureOut">
              <a:rPr lang="en-US" smtClean="0"/>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384039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35137-E530-C549-B40A-D2ECE030D623}" type="datetimeFigureOut">
              <a:rPr lang="en-US" smtClean="0"/>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147843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6C92CA8-F18D-E746-A591-54126FB953F6}" type="slidenum">
              <a:rPr lang="ru-RU"/>
              <a:pPr>
                <a:defRPr/>
              </a:pPr>
              <a:t>‹#›</a:t>
            </a:fld>
            <a:endParaRPr lang="ru-RU"/>
          </a:p>
        </p:txBody>
      </p:sp>
    </p:spTree>
    <p:extLst>
      <p:ext uri="{BB962C8B-B14F-4D97-AF65-F5344CB8AC3E}">
        <p14:creationId xmlns:p14="http://schemas.microsoft.com/office/powerpoint/2010/main" val="115514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35137-E530-C549-B40A-D2ECE030D623}" type="datetimeFigureOut">
              <a:rPr lang="en-US" smtClean="0"/>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40703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35137-E530-C549-B40A-D2ECE030D623}" type="datetimeFigureOut">
              <a:rPr lang="en-US" smtClean="0"/>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76881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35137-E530-C549-B40A-D2ECE030D623}" type="datetimeFigureOut">
              <a:rPr lang="en-US" smtClean="0"/>
              <a:t>8/22/19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143539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35137-E530-C549-B40A-D2ECE030D623}" type="datetimeFigureOut">
              <a:rPr lang="en-US" smtClean="0"/>
              <a:t>8/22/19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248951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35137-E530-C549-B40A-D2ECE030D623}" type="datetimeFigureOut">
              <a:rPr lang="en-US" smtClean="0"/>
              <a:t>8/22/19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341642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5137-E530-C549-B40A-D2ECE030D623}" type="datetimeFigureOut">
              <a:rPr lang="en-US" smtClean="0"/>
              <a:t>8/22/19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186073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35137-E530-C549-B40A-D2ECE030D623}" type="datetimeFigureOut">
              <a:rPr lang="en-US" smtClean="0"/>
              <a:t>8/22/19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268961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35137-E530-C549-B40A-D2ECE030D623}" type="datetimeFigureOut">
              <a:rPr lang="en-US" smtClean="0"/>
              <a:t>8/22/19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A4DD0-91DE-7F49-8532-25A3AC401421}" type="slidenum">
              <a:rPr lang="en-US" smtClean="0"/>
              <a:t>‹#›</a:t>
            </a:fld>
            <a:endParaRPr lang="en-US"/>
          </a:p>
        </p:txBody>
      </p:sp>
    </p:spTree>
    <p:extLst>
      <p:ext uri="{BB962C8B-B14F-4D97-AF65-F5344CB8AC3E}">
        <p14:creationId xmlns:p14="http://schemas.microsoft.com/office/powerpoint/2010/main" val="341509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35137-E530-C549-B40A-D2ECE030D623}" type="datetimeFigureOut">
              <a:rPr lang="en-US" smtClean="0"/>
              <a:t>8/22/19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A4DD0-91DE-7F49-8532-25A3AC401421}" type="slidenum">
              <a:rPr lang="en-US" smtClean="0"/>
              <a:t>‹#›</a:t>
            </a:fld>
            <a:endParaRPr lang="en-US"/>
          </a:p>
        </p:txBody>
      </p:sp>
    </p:spTree>
    <p:extLst>
      <p:ext uri="{BB962C8B-B14F-4D97-AF65-F5344CB8AC3E}">
        <p14:creationId xmlns:p14="http://schemas.microsoft.com/office/powerpoint/2010/main" val="398428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2.xml"/><Relationship Id="rId7" Type="http://schemas.openxmlformats.org/officeDocument/2006/relationships/image" Target="../media/image14.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709211" y="808280"/>
            <a:ext cx="7807325" cy="1676400"/>
          </a:xfrm>
        </p:spPr>
        <p:txBody>
          <a:bodyPr lIns="0" tIns="0" rIns="0" bIns="0"/>
          <a:lstStyle/>
          <a:p>
            <a:pPr defTabSz="40798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 pos="7223125" algn="l"/>
              </a:tabLst>
            </a:pPr>
            <a:r>
              <a:rPr lang="en-US" sz="2800" b="1" dirty="0"/>
              <a:t>High accuracy Template Based docking  in D3R Grand Challenge 4 </a:t>
            </a:r>
            <a:endParaRPr lang="en-GB" sz="2800" dirty="0">
              <a:latin typeface="Arial" charset="0"/>
            </a:endParaRPr>
          </a:p>
        </p:txBody>
      </p:sp>
      <p:sp>
        <p:nvSpPr>
          <p:cNvPr id="16387" name="Rectangle 4"/>
          <p:cNvSpPr>
            <a:spLocks noGrp="1" noChangeArrowheads="1"/>
          </p:cNvSpPr>
          <p:nvPr>
            <p:ph type="subTitle" idx="4294967295"/>
          </p:nvPr>
        </p:nvSpPr>
        <p:spPr>
          <a:xfrm>
            <a:off x="533400" y="2901301"/>
            <a:ext cx="7807325" cy="3670300"/>
          </a:xfrm>
        </p:spPr>
        <p:txBody>
          <a:bodyPr lIns="0" tIns="0" rIns="0" bIns="0" anchor="ctr"/>
          <a:lstStyle/>
          <a:p>
            <a:pPr marL="431800" lvl="1" indent="-215900" algn="ctr" defTabSz="449263" eaLnBrk="1" hangingPunct="1">
              <a:lnSpc>
                <a:spcPct val="93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latin typeface="Arial" charset="0"/>
              </a:rPr>
              <a:t>Dima Kozakov</a:t>
            </a:r>
          </a:p>
          <a:p>
            <a:pPr marL="431800" lvl="1" indent="-215900" algn="ctr" defTabSz="449263" eaLnBrk="1" hangingPunct="1">
              <a:lnSpc>
                <a:spcPct val="93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latin typeface="Arial" charset="0"/>
            </a:endParaRPr>
          </a:p>
          <a:p>
            <a:pPr marL="431800" lvl="1" indent="-215900" algn="ctr" defTabSz="449263" eaLnBrk="1" hangingPunct="1">
              <a:lnSpc>
                <a:spcPct val="93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latin typeface="Arial" charset="0"/>
              </a:rPr>
              <a:t>Department of Applied Math and Statistics</a:t>
            </a:r>
          </a:p>
          <a:p>
            <a:pPr marL="431800" lvl="1" indent="-215900" algn="ctr" defTabSz="449263" eaLnBrk="1" hangingPunct="1">
              <a:lnSpc>
                <a:spcPct val="93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latin typeface="Arial" charset="0"/>
            </a:endParaRPr>
          </a:p>
          <a:p>
            <a:pPr marL="431800" lvl="1" indent="-215900" algn="ctr" defTabSz="449263" eaLnBrk="1" hangingPunct="1">
              <a:lnSpc>
                <a:spcPct val="93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err="1">
                <a:latin typeface="Arial" charset="0"/>
              </a:rPr>
              <a:t>Laufer</a:t>
            </a:r>
            <a:r>
              <a:rPr lang="en-US" sz="2000" dirty="0">
                <a:latin typeface="Arial" charset="0"/>
              </a:rPr>
              <a:t> Center for Physical and Quantitative Biology</a:t>
            </a:r>
          </a:p>
          <a:p>
            <a:pPr marL="431800" lvl="1" indent="-215900" algn="ctr" defTabSz="449263" eaLnBrk="1" hangingPunct="1">
              <a:lnSpc>
                <a:spcPct val="139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dirty="0">
                <a:latin typeface="Arial" charset="0"/>
              </a:rPr>
              <a:t>Stony Brook University</a:t>
            </a:r>
          </a:p>
          <a:p>
            <a:pPr marL="431800" lvl="1" indent="-215900" algn="ctr" defTabSz="449263" eaLnBrk="1" hangingPunct="1">
              <a:lnSpc>
                <a:spcPct val="139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2400" b="1" dirty="0">
              <a:latin typeface="Arial" charset="0"/>
            </a:endParaRPr>
          </a:p>
          <a:p>
            <a:pPr marL="431800" lvl="1" indent="-215900" algn="ctr" defTabSz="449263" eaLnBrk="1" hangingPunct="1">
              <a:lnSpc>
                <a:spcPct val="139000"/>
              </a:lnSpc>
              <a:spcBef>
                <a:spcPct val="0"/>
              </a:spcBef>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b="1" dirty="0">
                <a:latin typeface="Arial" charset="0"/>
              </a:rPr>
              <a:t> </a:t>
            </a:r>
          </a:p>
        </p:txBody>
      </p:sp>
      <p:pic>
        <p:nvPicPr>
          <p:cNvPr id="5" name="Picture 4"/>
          <p:cNvPicPr>
            <a:picLocks noChangeAspect="1"/>
          </p:cNvPicPr>
          <p:nvPr/>
        </p:nvPicPr>
        <p:blipFill>
          <a:blip r:embed="rId3"/>
          <a:stretch>
            <a:fillRect/>
          </a:stretch>
        </p:blipFill>
        <p:spPr>
          <a:xfrm>
            <a:off x="304800" y="5867400"/>
            <a:ext cx="2527300" cy="886889"/>
          </a:xfrm>
          <a:prstGeom prst="rect">
            <a:avLst/>
          </a:prstGeom>
        </p:spPr>
      </p:pic>
      <p:pic>
        <p:nvPicPr>
          <p:cNvPr id="6" name="Picture 5"/>
          <p:cNvPicPr>
            <a:picLocks noChangeAspect="1"/>
          </p:cNvPicPr>
          <p:nvPr/>
        </p:nvPicPr>
        <p:blipFill>
          <a:blip r:embed="rId4"/>
          <a:stretch>
            <a:fillRect/>
          </a:stretch>
        </p:blipFill>
        <p:spPr>
          <a:xfrm>
            <a:off x="4038600" y="5943600"/>
            <a:ext cx="4800600" cy="825500"/>
          </a:xfrm>
          <a:prstGeom prst="rect">
            <a:avLst/>
          </a:prstGeom>
        </p:spPr>
      </p:pic>
    </p:spTree>
    <p:extLst>
      <p:ext uri="{BB962C8B-B14F-4D97-AF65-F5344CB8AC3E}">
        <p14:creationId xmlns:p14="http://schemas.microsoft.com/office/powerpoint/2010/main" val="102930611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B93231-5203-6D4E-98ED-1E28EEE422F9}"/>
              </a:ext>
            </a:extLst>
          </p:cNvPr>
          <p:cNvSpPr txBox="1"/>
          <p:nvPr/>
        </p:nvSpPr>
        <p:spPr>
          <a:xfrm>
            <a:off x="2636323" y="403760"/>
            <a:ext cx="5121980" cy="369332"/>
          </a:xfrm>
          <a:prstGeom prst="rect">
            <a:avLst/>
          </a:prstGeom>
          <a:noFill/>
        </p:spPr>
        <p:txBody>
          <a:bodyPr wrap="none" rtlCol="0">
            <a:spAutoFit/>
          </a:bodyPr>
          <a:lstStyle/>
          <a:p>
            <a:r>
              <a:rPr lang="en-US" dirty="0"/>
              <a:t>Further Refinement – Stage 1b only   - Monte Carlo   </a:t>
            </a:r>
          </a:p>
        </p:txBody>
      </p:sp>
      <p:pic>
        <p:nvPicPr>
          <p:cNvPr id="5" name="Picture 4">
            <a:extLst>
              <a:ext uri="{FF2B5EF4-FFF2-40B4-BE49-F238E27FC236}">
                <a16:creationId xmlns:a16="http://schemas.microsoft.com/office/drawing/2014/main" id="{50F75F1B-9CC1-E24D-9EBA-9A4528204930}"/>
              </a:ext>
            </a:extLst>
          </p:cNvPr>
          <p:cNvPicPr>
            <a:picLocks noChangeAspect="1"/>
          </p:cNvPicPr>
          <p:nvPr/>
        </p:nvPicPr>
        <p:blipFill rotWithShape="1">
          <a:blip r:embed="rId2"/>
          <a:srcRect l="52043" t="10998" b="49413"/>
          <a:stretch/>
        </p:blipFill>
        <p:spPr>
          <a:xfrm>
            <a:off x="630772" y="1805049"/>
            <a:ext cx="3744257" cy="2885705"/>
          </a:xfrm>
          <a:prstGeom prst="rect">
            <a:avLst/>
          </a:prstGeom>
        </p:spPr>
      </p:pic>
      <p:sp>
        <p:nvSpPr>
          <p:cNvPr id="6" name="TextBox 5">
            <a:extLst>
              <a:ext uri="{FF2B5EF4-FFF2-40B4-BE49-F238E27FC236}">
                <a16:creationId xmlns:a16="http://schemas.microsoft.com/office/drawing/2014/main" id="{00978C32-2C1B-1541-99D2-E6B987EB35E1}"/>
              </a:ext>
            </a:extLst>
          </p:cNvPr>
          <p:cNvSpPr txBox="1"/>
          <p:nvPr/>
        </p:nvSpPr>
        <p:spPr>
          <a:xfrm>
            <a:off x="866899" y="4963886"/>
            <a:ext cx="3685496" cy="646331"/>
          </a:xfrm>
          <a:prstGeom prst="rect">
            <a:avLst/>
          </a:prstGeom>
          <a:noFill/>
        </p:spPr>
        <p:txBody>
          <a:bodyPr wrap="none" rtlCol="0">
            <a:spAutoFit/>
          </a:bodyPr>
          <a:lstStyle/>
          <a:p>
            <a:r>
              <a:rPr lang="en-US" dirty="0"/>
              <a:t>GC3 – linear molecules – space</a:t>
            </a:r>
          </a:p>
          <a:p>
            <a:r>
              <a:rPr lang="en-US" dirty="0"/>
              <a:t> for large moves- large improvements</a:t>
            </a:r>
          </a:p>
        </p:txBody>
      </p:sp>
      <p:pic>
        <p:nvPicPr>
          <p:cNvPr id="7" name="image10.png">
            <a:extLst>
              <a:ext uri="{FF2B5EF4-FFF2-40B4-BE49-F238E27FC236}">
                <a16:creationId xmlns:a16="http://schemas.microsoft.com/office/drawing/2014/main" id="{50B67CBF-71D7-A641-BF6F-B181F8A569FE}"/>
              </a:ext>
            </a:extLst>
          </p:cNvPr>
          <p:cNvPicPr/>
          <p:nvPr/>
        </p:nvPicPr>
        <p:blipFill>
          <a:blip r:embed="rId3" cstate="hqprint">
            <a:extLst>
              <a:ext uri="{28A0092B-C50C-407E-A947-70E740481C1C}">
                <a14:useLocalDpi xmlns:a14="http://schemas.microsoft.com/office/drawing/2010/main"/>
              </a:ext>
            </a:extLst>
          </a:blip>
          <a:stretch>
            <a:fillRect/>
          </a:stretch>
        </p:blipFill>
        <p:spPr bwMode="auto">
          <a:xfrm>
            <a:off x="4873720" y="1805049"/>
            <a:ext cx="4056524" cy="2885705"/>
          </a:xfrm>
          <a:prstGeom prst="rect">
            <a:avLst/>
          </a:prstGeom>
        </p:spPr>
      </p:pic>
      <p:sp>
        <p:nvSpPr>
          <p:cNvPr id="8" name="TextBox 7">
            <a:extLst>
              <a:ext uri="{FF2B5EF4-FFF2-40B4-BE49-F238E27FC236}">
                <a16:creationId xmlns:a16="http://schemas.microsoft.com/office/drawing/2014/main" id="{866B5A2B-7BAF-1244-B2D2-2CAD6FB62BD0}"/>
              </a:ext>
            </a:extLst>
          </p:cNvPr>
          <p:cNvSpPr txBox="1"/>
          <p:nvPr/>
        </p:nvSpPr>
        <p:spPr>
          <a:xfrm>
            <a:off x="5076412" y="4963886"/>
            <a:ext cx="4125296" cy="923330"/>
          </a:xfrm>
          <a:prstGeom prst="rect">
            <a:avLst/>
          </a:prstGeom>
          <a:noFill/>
        </p:spPr>
        <p:txBody>
          <a:bodyPr wrap="none" rtlCol="0">
            <a:spAutoFit/>
          </a:bodyPr>
          <a:lstStyle/>
          <a:p>
            <a:r>
              <a:rPr lang="en-US" dirty="0"/>
              <a:t>GC4 – smaller moves, small improvement,</a:t>
            </a:r>
          </a:p>
          <a:p>
            <a:r>
              <a:rPr lang="en-US" dirty="0"/>
              <a:t>Need to add macrocycle sampling moves</a:t>
            </a:r>
          </a:p>
          <a:p>
            <a:r>
              <a:rPr lang="en-US" dirty="0"/>
              <a:t>(work in progress)</a:t>
            </a:r>
          </a:p>
        </p:txBody>
      </p:sp>
    </p:spTree>
    <p:extLst>
      <p:ext uri="{BB962C8B-B14F-4D97-AF65-F5344CB8AC3E}">
        <p14:creationId xmlns:p14="http://schemas.microsoft.com/office/powerpoint/2010/main" val="28396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B93231-5203-6D4E-98ED-1E28EEE422F9}"/>
              </a:ext>
            </a:extLst>
          </p:cNvPr>
          <p:cNvSpPr txBox="1"/>
          <p:nvPr/>
        </p:nvSpPr>
        <p:spPr>
          <a:xfrm>
            <a:off x="1520043" y="465875"/>
            <a:ext cx="7022179" cy="1200329"/>
          </a:xfrm>
          <a:prstGeom prst="rect">
            <a:avLst/>
          </a:prstGeom>
          <a:noFill/>
        </p:spPr>
        <p:txBody>
          <a:bodyPr wrap="none" rtlCol="0">
            <a:spAutoFit/>
          </a:bodyPr>
          <a:lstStyle/>
          <a:p>
            <a:r>
              <a:rPr lang="en-US" dirty="0"/>
              <a:t>Further Refinement – Stage 1b only   - MD and </a:t>
            </a:r>
            <a:r>
              <a:rPr lang="en-US" dirty="0" err="1"/>
              <a:t>MELDxMD</a:t>
            </a:r>
            <a:endParaRPr lang="en-US" dirty="0"/>
          </a:p>
          <a:p>
            <a:endParaRPr lang="en-US" dirty="0"/>
          </a:p>
          <a:p>
            <a:r>
              <a:rPr lang="en-US" dirty="0"/>
              <a:t>Has potential for refinement  (Explicit water, Amber FF14SB, GAFF, TIP3P)</a:t>
            </a:r>
          </a:p>
          <a:p>
            <a:endParaRPr lang="en-US" dirty="0"/>
          </a:p>
        </p:txBody>
      </p:sp>
      <p:pic>
        <p:nvPicPr>
          <p:cNvPr id="9" name="image6.png">
            <a:extLst>
              <a:ext uri="{FF2B5EF4-FFF2-40B4-BE49-F238E27FC236}">
                <a16:creationId xmlns:a16="http://schemas.microsoft.com/office/drawing/2014/main" id="{C22946A2-3697-2E47-A7B9-3A0D7036BD43}"/>
              </a:ext>
            </a:extLst>
          </p:cNvPr>
          <p:cNvPicPr/>
          <p:nvPr/>
        </p:nvPicPr>
        <p:blipFill>
          <a:blip r:embed="rId3" cstate="hqprint">
            <a:extLst>
              <a:ext uri="{28A0092B-C50C-407E-A947-70E740481C1C}">
                <a14:useLocalDpi xmlns:a14="http://schemas.microsoft.com/office/drawing/2010/main"/>
              </a:ext>
            </a:extLst>
          </a:blip>
          <a:stretch>
            <a:fillRect/>
          </a:stretch>
        </p:blipFill>
        <p:spPr bwMode="auto">
          <a:xfrm>
            <a:off x="708436" y="1894180"/>
            <a:ext cx="3507303" cy="2677820"/>
          </a:xfrm>
          <a:prstGeom prst="rect">
            <a:avLst/>
          </a:prstGeom>
        </p:spPr>
      </p:pic>
      <p:pic>
        <p:nvPicPr>
          <p:cNvPr id="10" name="image1.png">
            <a:extLst>
              <a:ext uri="{FF2B5EF4-FFF2-40B4-BE49-F238E27FC236}">
                <a16:creationId xmlns:a16="http://schemas.microsoft.com/office/drawing/2014/main" id="{16657EAC-0AB8-6246-BF57-486BFFFA49E5}"/>
              </a:ext>
            </a:extLst>
          </p:cNvPr>
          <p:cNvPicPr/>
          <p:nvPr/>
        </p:nvPicPr>
        <p:blipFill>
          <a:blip r:embed="rId4" cstate="hqprint">
            <a:extLst>
              <a:ext uri="{28A0092B-C50C-407E-A947-70E740481C1C}">
                <a14:useLocalDpi xmlns:a14="http://schemas.microsoft.com/office/drawing/2010/main"/>
              </a:ext>
            </a:extLst>
          </a:blip>
          <a:stretch>
            <a:fillRect/>
          </a:stretch>
        </p:blipFill>
        <p:spPr bwMode="auto">
          <a:xfrm>
            <a:off x="5030481" y="2068817"/>
            <a:ext cx="3096895" cy="2328545"/>
          </a:xfrm>
          <a:prstGeom prst="rect">
            <a:avLst/>
          </a:prstGeom>
        </p:spPr>
      </p:pic>
      <p:sp>
        <p:nvSpPr>
          <p:cNvPr id="2" name="TextBox 1">
            <a:extLst>
              <a:ext uri="{FF2B5EF4-FFF2-40B4-BE49-F238E27FC236}">
                <a16:creationId xmlns:a16="http://schemas.microsoft.com/office/drawing/2014/main" id="{206307C9-6C2C-2046-83EC-7C1241BD9E62}"/>
              </a:ext>
            </a:extLst>
          </p:cNvPr>
          <p:cNvSpPr txBox="1"/>
          <p:nvPr/>
        </p:nvSpPr>
        <p:spPr>
          <a:xfrm>
            <a:off x="1748749" y="4707643"/>
            <a:ext cx="1575944" cy="369332"/>
          </a:xfrm>
          <a:prstGeom prst="rect">
            <a:avLst/>
          </a:prstGeom>
          <a:noFill/>
        </p:spPr>
        <p:txBody>
          <a:bodyPr wrap="none" rtlCol="0">
            <a:spAutoFit/>
          </a:bodyPr>
          <a:lstStyle/>
          <a:p>
            <a:r>
              <a:rPr lang="en-US" dirty="0"/>
              <a:t>Restrained MD</a:t>
            </a:r>
          </a:p>
        </p:txBody>
      </p:sp>
      <p:sp>
        <p:nvSpPr>
          <p:cNvPr id="12" name="TextBox 11">
            <a:extLst>
              <a:ext uri="{FF2B5EF4-FFF2-40B4-BE49-F238E27FC236}">
                <a16:creationId xmlns:a16="http://schemas.microsoft.com/office/drawing/2014/main" id="{0DC019C8-EA77-0A48-BF68-CD8B8D8A1F53}"/>
              </a:ext>
            </a:extLst>
          </p:cNvPr>
          <p:cNvSpPr txBox="1"/>
          <p:nvPr/>
        </p:nvSpPr>
        <p:spPr>
          <a:xfrm>
            <a:off x="4572000" y="4476809"/>
            <a:ext cx="3934603" cy="1200329"/>
          </a:xfrm>
          <a:prstGeom prst="rect">
            <a:avLst/>
          </a:prstGeom>
          <a:noFill/>
        </p:spPr>
        <p:txBody>
          <a:bodyPr wrap="none" rtlCol="0">
            <a:spAutoFit/>
          </a:bodyPr>
          <a:lstStyle/>
          <a:p>
            <a:r>
              <a:rPr lang="en-US" dirty="0"/>
              <a:t>Meld X MD</a:t>
            </a:r>
          </a:p>
          <a:p>
            <a:endParaRPr lang="en-US" dirty="0"/>
          </a:p>
          <a:p>
            <a:r>
              <a:rPr lang="en-US" dirty="0"/>
              <a:t> (MELD restraints on protein and ligand </a:t>
            </a:r>
          </a:p>
          <a:p>
            <a:r>
              <a:rPr lang="en-US" dirty="0"/>
              <a:t>atoms different across predicted poses) </a:t>
            </a:r>
          </a:p>
        </p:txBody>
      </p:sp>
    </p:spTree>
    <p:extLst>
      <p:ext uri="{BB962C8B-B14F-4D97-AF65-F5344CB8AC3E}">
        <p14:creationId xmlns:p14="http://schemas.microsoft.com/office/powerpoint/2010/main" val="117239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a:extLst>
              <a:ext uri="{FF2B5EF4-FFF2-40B4-BE49-F238E27FC236}">
                <a16:creationId xmlns:a16="http://schemas.microsoft.com/office/drawing/2014/main" id="{3D9D625E-E663-AD44-AEBF-ED214FF0AAF7}"/>
              </a:ext>
            </a:extLst>
          </p:cNvPr>
          <p:cNvPicPr/>
          <p:nvPr/>
        </p:nvPicPr>
        <p:blipFill>
          <a:blip r:embed="rId2" cstate="hqprint">
            <a:extLst>
              <a:ext uri="{28A0092B-C50C-407E-A947-70E740481C1C}">
                <a14:useLocalDpi xmlns:a14="http://schemas.microsoft.com/office/drawing/2010/main"/>
              </a:ext>
            </a:extLst>
          </a:blip>
          <a:stretch>
            <a:fillRect/>
          </a:stretch>
        </p:blipFill>
        <p:spPr bwMode="auto">
          <a:xfrm>
            <a:off x="676893" y="1840675"/>
            <a:ext cx="7683335" cy="3336967"/>
          </a:xfrm>
          <a:prstGeom prst="rect">
            <a:avLst/>
          </a:prstGeom>
        </p:spPr>
      </p:pic>
      <p:sp>
        <p:nvSpPr>
          <p:cNvPr id="5" name="TextBox 4">
            <a:extLst>
              <a:ext uri="{FF2B5EF4-FFF2-40B4-BE49-F238E27FC236}">
                <a16:creationId xmlns:a16="http://schemas.microsoft.com/office/drawing/2014/main" id="{8D2FD35B-4767-A342-963E-C163FA8E91FD}"/>
              </a:ext>
            </a:extLst>
          </p:cNvPr>
          <p:cNvSpPr txBox="1"/>
          <p:nvPr/>
        </p:nvSpPr>
        <p:spPr>
          <a:xfrm>
            <a:off x="2816519" y="724396"/>
            <a:ext cx="3510961" cy="369332"/>
          </a:xfrm>
          <a:prstGeom prst="rect">
            <a:avLst/>
          </a:prstGeom>
          <a:noFill/>
        </p:spPr>
        <p:txBody>
          <a:bodyPr wrap="none" rtlCol="0">
            <a:spAutoFit/>
          </a:bodyPr>
          <a:lstStyle/>
          <a:p>
            <a:r>
              <a:rPr lang="en-US" dirty="0"/>
              <a:t>Stage 1a and Stage 1b performance</a:t>
            </a:r>
          </a:p>
        </p:txBody>
      </p:sp>
    </p:spTree>
    <p:extLst>
      <p:ext uri="{BB962C8B-B14F-4D97-AF65-F5344CB8AC3E}">
        <p14:creationId xmlns:p14="http://schemas.microsoft.com/office/powerpoint/2010/main" val="344439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E01A-07B0-504D-839D-E2628DAE930D}"/>
              </a:ext>
            </a:extLst>
          </p:cNvPr>
          <p:cNvSpPr>
            <a:spLocks noGrp="1"/>
          </p:cNvSpPr>
          <p:nvPr>
            <p:ph type="title"/>
          </p:nvPr>
        </p:nvSpPr>
        <p:spPr/>
        <p:txBody>
          <a:bodyPr>
            <a:normAutofit/>
          </a:bodyPr>
          <a:lstStyle/>
          <a:p>
            <a:r>
              <a:rPr lang="en-US" sz="2000" dirty="0"/>
              <a:t>CONCLUSIONS</a:t>
            </a:r>
          </a:p>
        </p:txBody>
      </p:sp>
      <p:sp>
        <p:nvSpPr>
          <p:cNvPr id="5" name="TextBox 4">
            <a:extLst>
              <a:ext uri="{FF2B5EF4-FFF2-40B4-BE49-F238E27FC236}">
                <a16:creationId xmlns:a16="http://schemas.microsoft.com/office/drawing/2014/main" id="{1F492909-0FF5-D849-A7BB-EE3E1ACD199C}"/>
              </a:ext>
            </a:extLst>
          </p:cNvPr>
          <p:cNvSpPr txBox="1"/>
          <p:nvPr/>
        </p:nvSpPr>
        <p:spPr>
          <a:xfrm>
            <a:off x="914400" y="1781299"/>
            <a:ext cx="7729039" cy="2862322"/>
          </a:xfrm>
          <a:prstGeom prst="rect">
            <a:avLst/>
          </a:prstGeom>
          <a:noFill/>
        </p:spPr>
        <p:txBody>
          <a:bodyPr wrap="none" rtlCol="0">
            <a:spAutoFit/>
          </a:bodyPr>
          <a:lstStyle/>
          <a:p>
            <a:r>
              <a:rPr lang="en-US" dirty="0"/>
              <a:t>1) Our  new two-stage  template based protocol  based on MCS alignment,</a:t>
            </a:r>
          </a:p>
          <a:p>
            <a:r>
              <a:rPr lang="en-US" dirty="0"/>
              <a:t>using multiple templates was effective for  the challenge  to achieve</a:t>
            </a:r>
          </a:p>
          <a:p>
            <a:r>
              <a:rPr lang="en-US" dirty="0"/>
              <a:t> </a:t>
            </a:r>
            <a:r>
              <a:rPr lang="en-US" dirty="0" err="1"/>
              <a:t>subangstrom</a:t>
            </a:r>
            <a:r>
              <a:rPr lang="en-US" dirty="0"/>
              <a:t> resolution for the majority of targets</a:t>
            </a:r>
          </a:p>
          <a:p>
            <a:endParaRPr lang="en-US" dirty="0"/>
          </a:p>
          <a:p>
            <a:r>
              <a:rPr lang="en-US" dirty="0"/>
              <a:t>2) Methods for macrocycle sampling are working well, but their integration with </a:t>
            </a:r>
          </a:p>
          <a:p>
            <a:r>
              <a:rPr lang="en-US" dirty="0"/>
              <a:t>Docking/refinement needs further work</a:t>
            </a:r>
          </a:p>
          <a:p>
            <a:endParaRPr lang="en-US" dirty="0"/>
          </a:p>
          <a:p>
            <a:r>
              <a:rPr lang="en-US" dirty="0"/>
              <a:t>3) MD and </a:t>
            </a:r>
            <a:r>
              <a:rPr lang="en-US" dirty="0" err="1"/>
              <a:t>MELDxMD</a:t>
            </a:r>
            <a:r>
              <a:rPr lang="en-US" dirty="0"/>
              <a:t> can do finer refinement given time</a:t>
            </a:r>
          </a:p>
          <a:p>
            <a:endParaRPr lang="en-US" dirty="0"/>
          </a:p>
          <a:p>
            <a:endParaRPr lang="en-US" dirty="0"/>
          </a:p>
        </p:txBody>
      </p:sp>
    </p:spTree>
    <p:extLst>
      <p:ext uri="{BB962C8B-B14F-4D97-AF65-F5344CB8AC3E}">
        <p14:creationId xmlns:p14="http://schemas.microsoft.com/office/powerpoint/2010/main" val="291404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97971" y="0"/>
            <a:ext cx="8229600" cy="1143000"/>
          </a:xfrm>
        </p:spPr>
        <p:txBody>
          <a:bodyPr/>
          <a:lstStyle/>
          <a:p>
            <a:pPr eaLnBrk="1" hangingPunct="1"/>
            <a:r>
              <a:rPr lang="en-US" sz="3600" dirty="0">
                <a:latin typeface="Arial" charset="0"/>
              </a:rPr>
              <a:t>Credits</a:t>
            </a:r>
          </a:p>
        </p:txBody>
      </p:sp>
      <p:sp>
        <p:nvSpPr>
          <p:cNvPr id="56323" name="TextBox 2"/>
          <p:cNvSpPr txBox="1">
            <a:spLocks noChangeArrowheads="1"/>
          </p:cNvSpPr>
          <p:nvPr/>
        </p:nvSpPr>
        <p:spPr bwMode="auto">
          <a:xfrm>
            <a:off x="139223" y="1143000"/>
            <a:ext cx="5338769"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000" dirty="0"/>
          </a:p>
          <a:p>
            <a:pPr eaLnBrk="1" hangingPunct="1"/>
            <a:r>
              <a:rPr lang="en-US" sz="1800" b="1" dirty="0"/>
              <a:t>Dr. Andrey </a:t>
            </a:r>
            <a:r>
              <a:rPr lang="en-US" sz="1800" b="1" dirty="0" err="1"/>
              <a:t>Alekseenko</a:t>
            </a:r>
            <a:r>
              <a:rPr lang="en-US" sz="1800" b="1" dirty="0"/>
              <a:t> and Sergey </a:t>
            </a:r>
            <a:r>
              <a:rPr lang="en-US" sz="1800" b="1" dirty="0" err="1"/>
              <a:t>Kotelnikov</a:t>
            </a:r>
            <a:r>
              <a:rPr lang="en-US" sz="1800" b="1" dirty="0"/>
              <a:t> </a:t>
            </a:r>
          </a:p>
          <a:p>
            <a:pPr eaLnBrk="1" hangingPunct="1"/>
            <a:r>
              <a:rPr lang="en-US" sz="1800" dirty="0"/>
              <a:t>Ignatov Mikhail</a:t>
            </a:r>
          </a:p>
          <a:p>
            <a:pPr eaLnBrk="1" hangingPunct="1"/>
            <a:r>
              <a:rPr lang="en-US" sz="1800" dirty="0" err="1"/>
              <a:t>Dzmitry</a:t>
            </a:r>
            <a:r>
              <a:rPr lang="en-US" sz="1800" dirty="0"/>
              <a:t> </a:t>
            </a:r>
            <a:r>
              <a:rPr lang="en-US" sz="1800" dirty="0" err="1"/>
              <a:t>Padhorny</a:t>
            </a:r>
            <a:endParaRPr lang="en-US" sz="1800" dirty="0"/>
          </a:p>
          <a:p>
            <a:pPr eaLnBrk="1" hangingPunct="1"/>
            <a:r>
              <a:rPr lang="en-US" sz="1800" dirty="0"/>
              <a:t>Dr. Mark </a:t>
            </a:r>
            <a:r>
              <a:rPr lang="en-US" sz="1800" dirty="0" err="1"/>
              <a:t>Lukin</a:t>
            </a:r>
            <a:endParaRPr lang="en-US" sz="1800" dirty="0"/>
          </a:p>
          <a:p>
            <a:pPr eaLnBrk="1" hangingPunct="1"/>
            <a:endParaRPr lang="en-US" sz="2000" dirty="0"/>
          </a:p>
          <a:p>
            <a:pPr eaLnBrk="1" hangingPunct="1"/>
            <a:endParaRPr lang="en-US" sz="2800" dirty="0"/>
          </a:p>
          <a:p>
            <a:pPr eaLnBrk="1" hangingPunct="1"/>
            <a:endParaRPr lang="en-US" sz="2800" dirty="0"/>
          </a:p>
        </p:txBody>
      </p:sp>
      <p:sp>
        <p:nvSpPr>
          <p:cNvPr id="56324" name="TextBox 5"/>
          <p:cNvSpPr txBox="1">
            <a:spLocks noChangeArrowheads="1"/>
          </p:cNvSpPr>
          <p:nvPr/>
        </p:nvSpPr>
        <p:spPr bwMode="auto">
          <a:xfrm>
            <a:off x="5519243" y="609727"/>
            <a:ext cx="4419600" cy="5524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500" dirty="0"/>
          </a:p>
          <a:p>
            <a:pPr eaLnBrk="1" hangingPunct="1"/>
            <a:r>
              <a:rPr lang="en-US" sz="2500" b="1" dirty="0"/>
              <a:t>Collaborators </a:t>
            </a:r>
          </a:p>
          <a:p>
            <a:pPr eaLnBrk="1" hangingPunct="1"/>
            <a:endParaRPr lang="en-US" sz="2500" dirty="0"/>
          </a:p>
          <a:p>
            <a:pPr eaLnBrk="1" hangingPunct="1"/>
            <a:r>
              <a:rPr lang="en-US" sz="2500" dirty="0"/>
              <a:t>Dr. </a:t>
            </a:r>
            <a:r>
              <a:rPr lang="en-US" sz="2500" dirty="0" err="1"/>
              <a:t>Vageli</a:t>
            </a:r>
            <a:r>
              <a:rPr lang="en-US" sz="2500" dirty="0"/>
              <a:t> </a:t>
            </a:r>
            <a:r>
              <a:rPr lang="en-US" sz="2500" dirty="0" err="1"/>
              <a:t>Coutsias</a:t>
            </a:r>
            <a:r>
              <a:rPr lang="en-US" sz="2500" dirty="0"/>
              <a:t> (BRIKARD)</a:t>
            </a:r>
          </a:p>
          <a:p>
            <a:pPr eaLnBrk="1" hangingPunct="1"/>
            <a:endParaRPr lang="en-US" sz="2500" dirty="0"/>
          </a:p>
          <a:p>
            <a:pPr eaLnBrk="1" hangingPunct="1"/>
            <a:r>
              <a:rPr lang="en-US" sz="2500" dirty="0"/>
              <a:t>Dr. Ken Dill (</a:t>
            </a:r>
            <a:r>
              <a:rPr lang="en-US" sz="2500" dirty="0" err="1"/>
              <a:t>MELDxMD</a:t>
            </a:r>
            <a:r>
              <a:rPr lang="en-US" sz="2500" dirty="0"/>
              <a:t>)</a:t>
            </a:r>
          </a:p>
          <a:p>
            <a:pPr eaLnBrk="1" hangingPunct="1"/>
            <a:r>
              <a:rPr lang="en-US" sz="2500" dirty="0"/>
              <a:t>Dr. Emiliano </a:t>
            </a:r>
            <a:r>
              <a:rPr lang="en-US" sz="2500" dirty="0" err="1"/>
              <a:t>Brini</a:t>
            </a:r>
            <a:endParaRPr lang="en-US" sz="2500" dirty="0"/>
          </a:p>
          <a:p>
            <a:pPr eaLnBrk="1" hangingPunct="1"/>
            <a:r>
              <a:rPr lang="en-US" sz="2500" dirty="0"/>
              <a:t>Cong Liu</a:t>
            </a:r>
          </a:p>
          <a:p>
            <a:pPr eaLnBrk="1" hangingPunct="1"/>
            <a:endParaRPr lang="en-US" sz="2500" dirty="0"/>
          </a:p>
          <a:p>
            <a:pPr eaLnBrk="1" hangingPunct="1"/>
            <a:endParaRPr lang="en-US" sz="2500" dirty="0"/>
          </a:p>
          <a:p>
            <a:pPr eaLnBrk="1" hangingPunct="1"/>
            <a:endParaRPr lang="en-US" sz="2500" dirty="0"/>
          </a:p>
          <a:p>
            <a:pPr eaLnBrk="1" hangingPunct="1"/>
            <a:endParaRPr lang="en-US" sz="2500" dirty="0"/>
          </a:p>
          <a:p>
            <a:pPr eaLnBrk="1" hangingPunct="1"/>
            <a:endParaRPr lang="en-US" sz="2800" dirty="0"/>
          </a:p>
        </p:txBody>
      </p:sp>
      <p:pic>
        <p:nvPicPr>
          <p:cNvPr id="7" name="Picture 6"/>
          <p:cNvPicPr>
            <a:picLocks noChangeAspect="1"/>
          </p:cNvPicPr>
          <p:nvPr/>
        </p:nvPicPr>
        <p:blipFill>
          <a:blip r:embed="rId2"/>
          <a:stretch>
            <a:fillRect/>
          </a:stretch>
        </p:blipFill>
        <p:spPr>
          <a:xfrm>
            <a:off x="304800" y="4648200"/>
            <a:ext cx="2743200" cy="1714500"/>
          </a:xfrm>
          <a:prstGeom prst="rect">
            <a:avLst/>
          </a:prstGeom>
        </p:spPr>
      </p:pic>
      <p:sp>
        <p:nvSpPr>
          <p:cNvPr id="9" name="Rectangle 3"/>
          <p:cNvSpPr>
            <a:spLocks noChangeArrowheads="1"/>
          </p:cNvSpPr>
          <p:nvPr/>
        </p:nvSpPr>
        <p:spPr bwMode="auto">
          <a:xfrm>
            <a:off x="6270544" y="5791200"/>
            <a:ext cx="1513043"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90000"/>
              </a:lnSpc>
            </a:pPr>
            <a:r>
              <a:rPr lang="en-US" b="1" dirty="0"/>
              <a:t>NIH, NSF,  BSF</a:t>
            </a:r>
          </a:p>
        </p:txBody>
      </p:sp>
    </p:spTree>
    <p:extLst>
      <p:ext uri="{BB962C8B-B14F-4D97-AF65-F5344CB8AC3E}">
        <p14:creationId xmlns:p14="http://schemas.microsoft.com/office/powerpoint/2010/main" val="401864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F0929-3E10-E04A-A482-533EA7C18074}"/>
              </a:ext>
            </a:extLst>
          </p:cNvPr>
          <p:cNvSpPr txBox="1"/>
          <p:nvPr/>
        </p:nvSpPr>
        <p:spPr>
          <a:xfrm>
            <a:off x="2850078" y="439387"/>
            <a:ext cx="2923236" cy="369332"/>
          </a:xfrm>
          <a:prstGeom prst="rect">
            <a:avLst/>
          </a:prstGeom>
          <a:noFill/>
        </p:spPr>
        <p:txBody>
          <a:bodyPr wrap="none" rtlCol="0">
            <a:spAutoFit/>
          </a:bodyPr>
          <a:lstStyle/>
          <a:p>
            <a:r>
              <a:rPr lang="en-US" dirty="0"/>
              <a:t>Our D3R participation history</a:t>
            </a:r>
          </a:p>
        </p:txBody>
      </p:sp>
      <p:pic>
        <p:nvPicPr>
          <p:cNvPr id="4" name="Picture 3" descr="method_v2.png">
            <a:extLst>
              <a:ext uri="{FF2B5EF4-FFF2-40B4-BE49-F238E27FC236}">
                <a16:creationId xmlns:a16="http://schemas.microsoft.com/office/drawing/2014/main" id="{DCF03BC8-90BD-EB40-8EA5-40E6CF29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415"/>
            <a:ext cx="3627478" cy="2722322"/>
          </a:xfrm>
          <a:prstGeom prst="rect">
            <a:avLst/>
          </a:prstGeom>
        </p:spPr>
      </p:pic>
      <p:pic>
        <p:nvPicPr>
          <p:cNvPr id="5" name="image6.jpg">
            <a:extLst>
              <a:ext uri="{FF2B5EF4-FFF2-40B4-BE49-F238E27FC236}">
                <a16:creationId xmlns:a16="http://schemas.microsoft.com/office/drawing/2014/main" id="{BAA4FEDD-9BDD-C240-9E86-287B3DB9D93F}"/>
              </a:ext>
            </a:extLst>
          </p:cNvPr>
          <p:cNvPicPr/>
          <p:nvPr/>
        </p:nvPicPr>
        <p:blipFill>
          <a:blip r:embed="rId3"/>
          <a:srcRect/>
          <a:stretch>
            <a:fillRect/>
          </a:stretch>
        </p:blipFill>
        <p:spPr>
          <a:xfrm>
            <a:off x="4073237" y="1934351"/>
            <a:ext cx="4563094" cy="1822450"/>
          </a:xfrm>
          <a:prstGeom prst="rect">
            <a:avLst/>
          </a:prstGeom>
          <a:ln/>
        </p:spPr>
      </p:pic>
      <p:sp>
        <p:nvSpPr>
          <p:cNvPr id="6" name="TextBox 5">
            <a:extLst>
              <a:ext uri="{FF2B5EF4-FFF2-40B4-BE49-F238E27FC236}">
                <a16:creationId xmlns:a16="http://schemas.microsoft.com/office/drawing/2014/main" id="{CCA764EE-D490-2D42-A038-6AFE3F288881}"/>
              </a:ext>
            </a:extLst>
          </p:cNvPr>
          <p:cNvSpPr txBox="1"/>
          <p:nvPr/>
        </p:nvSpPr>
        <p:spPr>
          <a:xfrm>
            <a:off x="807522" y="1056904"/>
            <a:ext cx="2380780" cy="646331"/>
          </a:xfrm>
          <a:prstGeom prst="rect">
            <a:avLst/>
          </a:prstGeom>
          <a:noFill/>
        </p:spPr>
        <p:txBody>
          <a:bodyPr wrap="none" rtlCol="0">
            <a:spAutoFit/>
          </a:bodyPr>
          <a:lstStyle/>
          <a:p>
            <a:r>
              <a:rPr lang="en-US" dirty="0"/>
              <a:t>D3R-PL 2016  – Generic</a:t>
            </a:r>
          </a:p>
          <a:p>
            <a:r>
              <a:rPr lang="en-US" dirty="0"/>
              <a:t> in house docking </a:t>
            </a:r>
          </a:p>
        </p:txBody>
      </p:sp>
      <p:sp>
        <p:nvSpPr>
          <p:cNvPr id="8" name="TextBox 7">
            <a:extLst>
              <a:ext uri="{FF2B5EF4-FFF2-40B4-BE49-F238E27FC236}">
                <a16:creationId xmlns:a16="http://schemas.microsoft.com/office/drawing/2014/main" id="{20809F4B-D4B6-2B4B-9359-BC13703182A5}"/>
              </a:ext>
            </a:extLst>
          </p:cNvPr>
          <p:cNvSpPr txBox="1"/>
          <p:nvPr/>
        </p:nvSpPr>
        <p:spPr>
          <a:xfrm>
            <a:off x="5112103" y="1022612"/>
            <a:ext cx="3488968" cy="646331"/>
          </a:xfrm>
          <a:prstGeom prst="rect">
            <a:avLst/>
          </a:prstGeom>
          <a:noFill/>
        </p:spPr>
        <p:txBody>
          <a:bodyPr wrap="none" rtlCol="0">
            <a:spAutoFit/>
          </a:bodyPr>
          <a:lstStyle/>
          <a:p>
            <a:r>
              <a:rPr lang="en-US" dirty="0"/>
              <a:t>D3R GC3 – Template based docking</a:t>
            </a:r>
          </a:p>
          <a:p>
            <a:r>
              <a:rPr lang="en-US" dirty="0"/>
              <a:t>with local optimization</a:t>
            </a:r>
          </a:p>
        </p:txBody>
      </p:sp>
      <p:pic>
        <p:nvPicPr>
          <p:cNvPr id="10" name="Picture 9">
            <a:extLst>
              <a:ext uri="{FF2B5EF4-FFF2-40B4-BE49-F238E27FC236}">
                <a16:creationId xmlns:a16="http://schemas.microsoft.com/office/drawing/2014/main" id="{8AD2D890-C4C2-2D4C-909E-4302EE4085CA}"/>
              </a:ext>
            </a:extLst>
          </p:cNvPr>
          <p:cNvPicPr>
            <a:picLocks noChangeAspect="1"/>
          </p:cNvPicPr>
          <p:nvPr/>
        </p:nvPicPr>
        <p:blipFill>
          <a:blip r:embed="rId4"/>
          <a:stretch>
            <a:fillRect/>
          </a:stretch>
        </p:blipFill>
        <p:spPr>
          <a:xfrm>
            <a:off x="3135169" y="4203211"/>
            <a:ext cx="1976694" cy="1845461"/>
          </a:xfrm>
          <a:prstGeom prst="rect">
            <a:avLst/>
          </a:prstGeom>
        </p:spPr>
      </p:pic>
      <p:pic>
        <p:nvPicPr>
          <p:cNvPr id="11" name="Picture 10" descr="c2_top1.png">
            <a:extLst>
              <a:ext uri="{FF2B5EF4-FFF2-40B4-BE49-F238E27FC236}">
                <a16:creationId xmlns:a16="http://schemas.microsoft.com/office/drawing/2014/main" id="{7FC58FE5-C6B3-9349-9986-C88E80ADF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46" y="4203211"/>
            <a:ext cx="2136004" cy="1473194"/>
          </a:xfrm>
          <a:prstGeom prst="rect">
            <a:avLst/>
          </a:prstGeom>
        </p:spPr>
      </p:pic>
      <p:pic>
        <p:nvPicPr>
          <p:cNvPr id="12" name="image4.jpg">
            <a:extLst>
              <a:ext uri="{FF2B5EF4-FFF2-40B4-BE49-F238E27FC236}">
                <a16:creationId xmlns:a16="http://schemas.microsoft.com/office/drawing/2014/main" id="{00EBAAF5-B8B0-BA4F-AFDD-54BC9EE2B42B}"/>
              </a:ext>
            </a:extLst>
          </p:cNvPr>
          <p:cNvPicPr/>
          <p:nvPr/>
        </p:nvPicPr>
        <p:blipFill>
          <a:blip r:embed="rId6"/>
          <a:srcRect/>
          <a:stretch>
            <a:fillRect/>
          </a:stretch>
        </p:blipFill>
        <p:spPr>
          <a:xfrm>
            <a:off x="5239993" y="4022209"/>
            <a:ext cx="3798518" cy="2561921"/>
          </a:xfrm>
          <a:prstGeom prst="rect">
            <a:avLst/>
          </a:prstGeom>
          <a:ln/>
        </p:spPr>
      </p:pic>
    </p:spTree>
    <p:extLst>
      <p:ext uri="{BB962C8B-B14F-4D97-AF65-F5344CB8AC3E}">
        <p14:creationId xmlns:p14="http://schemas.microsoft.com/office/powerpoint/2010/main" val="282551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8969" y="-71819"/>
            <a:ext cx="8229600" cy="1143000"/>
          </a:xfrm>
        </p:spPr>
        <p:txBody>
          <a:bodyPr>
            <a:normAutofit/>
          </a:bodyPr>
          <a:lstStyle/>
          <a:p>
            <a:pPr eaLnBrk="1" hangingPunct="1"/>
            <a:r>
              <a:rPr lang="en-US" sz="2800" b="1" dirty="0"/>
              <a:t>FFT Based  sampling</a:t>
            </a:r>
            <a:endParaRPr lang="ru-RU" sz="2800" b="1" dirty="0"/>
          </a:p>
        </p:txBody>
      </p:sp>
      <p:pic>
        <p:nvPicPr>
          <p:cNvPr id="20483" name="Picture 4"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471462" y="1580284"/>
            <a:ext cx="4546101" cy="1409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56599" y="1004234"/>
            <a:ext cx="2356800" cy="2113163"/>
            <a:chOff x="3145735" y="872925"/>
            <a:chExt cx="2868251" cy="2605770"/>
          </a:xfrm>
        </p:grpSpPr>
        <p:grpSp>
          <p:nvGrpSpPr>
            <p:cNvPr id="7" name="Group 237"/>
            <p:cNvGrpSpPr>
              <a:grpSpLocks/>
            </p:cNvGrpSpPr>
            <p:nvPr/>
          </p:nvGrpSpPr>
          <p:grpSpPr bwMode="auto">
            <a:xfrm>
              <a:off x="3145735" y="1668945"/>
              <a:ext cx="1809750" cy="1809750"/>
              <a:chOff x="1680" y="2160"/>
              <a:chExt cx="1104" cy="1104"/>
            </a:xfrm>
          </p:grpSpPr>
          <p:grpSp>
            <p:nvGrpSpPr>
              <p:cNvPr id="8" name="Group 238"/>
              <p:cNvGrpSpPr>
                <a:grpSpLocks/>
              </p:cNvGrpSpPr>
              <p:nvPr/>
            </p:nvGrpSpPr>
            <p:grpSpPr bwMode="auto">
              <a:xfrm>
                <a:off x="1680" y="2160"/>
                <a:ext cx="1104" cy="1104"/>
                <a:chOff x="2160" y="768"/>
                <a:chExt cx="1104" cy="1104"/>
              </a:xfrm>
            </p:grpSpPr>
            <p:sp>
              <p:nvSpPr>
                <p:cNvPr id="191" name="Rectangle 239" descr="Large grid"/>
                <p:cNvSpPr>
                  <a:spLocks noChangeArrowheads="1"/>
                </p:cNvSpPr>
                <p:nvPr/>
              </p:nvSpPr>
              <p:spPr bwMode="auto">
                <a:xfrm>
                  <a:off x="2160" y="768"/>
                  <a:ext cx="1104" cy="110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92" name="Group 240"/>
                <p:cNvGrpSpPr>
                  <a:grpSpLocks/>
                </p:cNvGrpSpPr>
                <p:nvPr/>
              </p:nvGrpSpPr>
              <p:grpSpPr bwMode="auto">
                <a:xfrm>
                  <a:off x="2472" y="880"/>
                  <a:ext cx="504" cy="896"/>
                  <a:chOff x="1248" y="1824"/>
                  <a:chExt cx="504" cy="896"/>
                </a:xfrm>
              </p:grpSpPr>
              <p:sp>
                <p:nvSpPr>
                  <p:cNvPr id="238" name="Freeform 241"/>
                  <p:cNvSpPr>
                    <a:spLocks/>
                  </p:cNvSpPr>
                  <p:nvPr/>
                </p:nvSpPr>
                <p:spPr bwMode="auto">
                  <a:xfrm>
                    <a:off x="1248" y="1824"/>
                    <a:ext cx="504" cy="896"/>
                  </a:xfrm>
                  <a:custGeom>
                    <a:avLst/>
                    <a:gdLst>
                      <a:gd name="T0" fmla="*/ 72 w 504"/>
                      <a:gd name="T1" fmla="*/ 296 h 896"/>
                      <a:gd name="T2" fmla="*/ 72 w 504"/>
                      <a:gd name="T3" fmla="*/ 152 h 896"/>
                      <a:gd name="T4" fmla="*/ 168 w 504"/>
                      <a:gd name="T5" fmla="*/ 56 h 896"/>
                      <a:gd name="T6" fmla="*/ 312 w 504"/>
                      <a:gd name="T7" fmla="*/ 8 h 896"/>
                      <a:gd name="T8" fmla="*/ 456 w 504"/>
                      <a:gd name="T9" fmla="*/ 104 h 896"/>
                      <a:gd name="T10" fmla="*/ 504 w 504"/>
                      <a:gd name="T11" fmla="*/ 248 h 896"/>
                      <a:gd name="T12" fmla="*/ 456 w 504"/>
                      <a:gd name="T13" fmla="*/ 392 h 896"/>
                      <a:gd name="T14" fmla="*/ 360 w 504"/>
                      <a:gd name="T15" fmla="*/ 440 h 896"/>
                      <a:gd name="T16" fmla="*/ 264 w 504"/>
                      <a:gd name="T17" fmla="*/ 536 h 896"/>
                      <a:gd name="T18" fmla="*/ 312 w 504"/>
                      <a:gd name="T19" fmla="*/ 632 h 896"/>
                      <a:gd name="T20" fmla="*/ 408 w 504"/>
                      <a:gd name="T21" fmla="*/ 632 h 896"/>
                      <a:gd name="T22" fmla="*/ 456 w 504"/>
                      <a:gd name="T23" fmla="*/ 680 h 896"/>
                      <a:gd name="T24" fmla="*/ 456 w 504"/>
                      <a:gd name="T25" fmla="*/ 776 h 896"/>
                      <a:gd name="T26" fmla="*/ 360 w 504"/>
                      <a:gd name="T27" fmla="*/ 872 h 896"/>
                      <a:gd name="T28" fmla="*/ 168 w 504"/>
                      <a:gd name="T29" fmla="*/ 872 h 896"/>
                      <a:gd name="T30" fmla="*/ 24 w 504"/>
                      <a:gd name="T31" fmla="*/ 728 h 896"/>
                      <a:gd name="T32" fmla="*/ 24 w 504"/>
                      <a:gd name="T33" fmla="*/ 488 h 896"/>
                      <a:gd name="T34" fmla="*/ 72 w 504"/>
                      <a:gd name="T35" fmla="*/ 152 h 8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4"/>
                      <a:gd name="T55" fmla="*/ 0 h 896"/>
                      <a:gd name="T56" fmla="*/ 504 w 504"/>
                      <a:gd name="T57" fmla="*/ 896 h 8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4" h="896">
                        <a:moveTo>
                          <a:pt x="72" y="296"/>
                        </a:moveTo>
                        <a:cubicBezTo>
                          <a:pt x="64" y="244"/>
                          <a:pt x="56" y="192"/>
                          <a:pt x="72" y="152"/>
                        </a:cubicBezTo>
                        <a:cubicBezTo>
                          <a:pt x="88" y="112"/>
                          <a:pt x="128" y="80"/>
                          <a:pt x="168" y="56"/>
                        </a:cubicBezTo>
                        <a:cubicBezTo>
                          <a:pt x="208" y="32"/>
                          <a:pt x="264" y="0"/>
                          <a:pt x="312" y="8"/>
                        </a:cubicBezTo>
                        <a:cubicBezTo>
                          <a:pt x="360" y="16"/>
                          <a:pt x="424" y="64"/>
                          <a:pt x="456" y="104"/>
                        </a:cubicBezTo>
                        <a:cubicBezTo>
                          <a:pt x="488" y="144"/>
                          <a:pt x="504" y="200"/>
                          <a:pt x="504" y="248"/>
                        </a:cubicBezTo>
                        <a:cubicBezTo>
                          <a:pt x="504" y="296"/>
                          <a:pt x="480" y="360"/>
                          <a:pt x="456" y="392"/>
                        </a:cubicBezTo>
                        <a:cubicBezTo>
                          <a:pt x="432" y="424"/>
                          <a:pt x="392" y="416"/>
                          <a:pt x="360" y="440"/>
                        </a:cubicBezTo>
                        <a:cubicBezTo>
                          <a:pt x="328" y="464"/>
                          <a:pt x="272" y="504"/>
                          <a:pt x="264" y="536"/>
                        </a:cubicBezTo>
                        <a:cubicBezTo>
                          <a:pt x="256" y="568"/>
                          <a:pt x="288" y="616"/>
                          <a:pt x="312" y="632"/>
                        </a:cubicBezTo>
                        <a:cubicBezTo>
                          <a:pt x="336" y="648"/>
                          <a:pt x="384" y="624"/>
                          <a:pt x="408" y="632"/>
                        </a:cubicBezTo>
                        <a:cubicBezTo>
                          <a:pt x="432" y="640"/>
                          <a:pt x="448" y="656"/>
                          <a:pt x="456" y="680"/>
                        </a:cubicBezTo>
                        <a:cubicBezTo>
                          <a:pt x="464" y="704"/>
                          <a:pt x="472" y="744"/>
                          <a:pt x="456" y="776"/>
                        </a:cubicBezTo>
                        <a:cubicBezTo>
                          <a:pt x="440" y="808"/>
                          <a:pt x="408" y="856"/>
                          <a:pt x="360" y="872"/>
                        </a:cubicBezTo>
                        <a:cubicBezTo>
                          <a:pt x="312" y="888"/>
                          <a:pt x="224" y="896"/>
                          <a:pt x="168" y="872"/>
                        </a:cubicBezTo>
                        <a:cubicBezTo>
                          <a:pt x="112" y="848"/>
                          <a:pt x="48" y="792"/>
                          <a:pt x="24" y="728"/>
                        </a:cubicBezTo>
                        <a:cubicBezTo>
                          <a:pt x="0" y="664"/>
                          <a:pt x="16" y="584"/>
                          <a:pt x="24" y="488"/>
                        </a:cubicBezTo>
                        <a:cubicBezTo>
                          <a:pt x="32" y="392"/>
                          <a:pt x="64" y="208"/>
                          <a:pt x="72" y="152"/>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9" name="Text Box 242"/>
                  <p:cNvSpPr txBox="1">
                    <a:spLocks noChangeArrowheads="1"/>
                  </p:cNvSpPr>
                  <p:nvPr/>
                </p:nvSpPr>
                <p:spPr bwMode="auto">
                  <a:xfrm>
                    <a:off x="1382" y="1946"/>
                    <a:ext cx="237"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Times New Roman" charset="0"/>
                        <a:ea typeface="ヒラギノ角ゴ Pro W3" charset="0"/>
                        <a:cs typeface="ヒラギノ角ゴ Pro W3" charset="0"/>
                      </a:rPr>
                      <a:t>R</a:t>
                    </a:r>
                  </a:p>
                </p:txBody>
              </p:sp>
            </p:grpSp>
            <p:sp>
              <p:nvSpPr>
                <p:cNvPr id="193" name="Line 243"/>
                <p:cNvSpPr>
                  <a:spLocks noChangeShapeType="1"/>
                </p:cNvSpPr>
                <p:nvPr/>
              </p:nvSpPr>
              <p:spPr bwMode="auto">
                <a:xfrm>
                  <a:off x="2160" y="816"/>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 name="Line 244"/>
                <p:cNvSpPr>
                  <a:spLocks noChangeShapeType="1"/>
                </p:cNvSpPr>
                <p:nvPr/>
              </p:nvSpPr>
              <p:spPr bwMode="auto">
                <a:xfrm>
                  <a:off x="2160" y="864"/>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 name="Line 245"/>
                <p:cNvSpPr>
                  <a:spLocks noChangeShapeType="1"/>
                </p:cNvSpPr>
                <p:nvPr/>
              </p:nvSpPr>
              <p:spPr bwMode="auto">
                <a:xfrm>
                  <a:off x="2160" y="912"/>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6" name="Line 246"/>
                <p:cNvSpPr>
                  <a:spLocks noChangeShapeType="1"/>
                </p:cNvSpPr>
                <p:nvPr/>
              </p:nvSpPr>
              <p:spPr bwMode="auto">
                <a:xfrm>
                  <a:off x="2160" y="96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7" name="Line 247"/>
                <p:cNvSpPr>
                  <a:spLocks noChangeShapeType="1"/>
                </p:cNvSpPr>
                <p:nvPr/>
              </p:nvSpPr>
              <p:spPr bwMode="auto">
                <a:xfrm>
                  <a:off x="2160" y="1008"/>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8" name="Line 248"/>
                <p:cNvSpPr>
                  <a:spLocks noChangeShapeType="1"/>
                </p:cNvSpPr>
                <p:nvPr/>
              </p:nvSpPr>
              <p:spPr bwMode="auto">
                <a:xfrm>
                  <a:off x="2160" y="1056"/>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9" name="Line 249"/>
                <p:cNvSpPr>
                  <a:spLocks noChangeShapeType="1"/>
                </p:cNvSpPr>
                <p:nvPr/>
              </p:nvSpPr>
              <p:spPr bwMode="auto">
                <a:xfrm>
                  <a:off x="2160" y="1104"/>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250"/>
                <p:cNvSpPr>
                  <a:spLocks noChangeShapeType="1"/>
                </p:cNvSpPr>
                <p:nvPr/>
              </p:nvSpPr>
              <p:spPr bwMode="auto">
                <a:xfrm>
                  <a:off x="2160" y="1152"/>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251"/>
                <p:cNvSpPr>
                  <a:spLocks noChangeShapeType="1"/>
                </p:cNvSpPr>
                <p:nvPr/>
              </p:nvSpPr>
              <p:spPr bwMode="auto">
                <a:xfrm>
                  <a:off x="2160" y="120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252"/>
                <p:cNvSpPr>
                  <a:spLocks noChangeShapeType="1"/>
                </p:cNvSpPr>
                <p:nvPr/>
              </p:nvSpPr>
              <p:spPr bwMode="auto">
                <a:xfrm>
                  <a:off x="2160" y="1248"/>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253"/>
                <p:cNvSpPr>
                  <a:spLocks noChangeShapeType="1"/>
                </p:cNvSpPr>
                <p:nvPr/>
              </p:nvSpPr>
              <p:spPr bwMode="auto">
                <a:xfrm>
                  <a:off x="2160" y="1296"/>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254"/>
                <p:cNvSpPr>
                  <a:spLocks noChangeShapeType="1"/>
                </p:cNvSpPr>
                <p:nvPr/>
              </p:nvSpPr>
              <p:spPr bwMode="auto">
                <a:xfrm>
                  <a:off x="2160" y="1344"/>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255"/>
                <p:cNvSpPr>
                  <a:spLocks noChangeShapeType="1"/>
                </p:cNvSpPr>
                <p:nvPr/>
              </p:nvSpPr>
              <p:spPr bwMode="auto">
                <a:xfrm>
                  <a:off x="2160" y="1392"/>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256"/>
                <p:cNvSpPr>
                  <a:spLocks noChangeShapeType="1"/>
                </p:cNvSpPr>
                <p:nvPr/>
              </p:nvSpPr>
              <p:spPr bwMode="auto">
                <a:xfrm>
                  <a:off x="2160" y="144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257"/>
                <p:cNvSpPr>
                  <a:spLocks noChangeShapeType="1"/>
                </p:cNvSpPr>
                <p:nvPr/>
              </p:nvSpPr>
              <p:spPr bwMode="auto">
                <a:xfrm>
                  <a:off x="2160" y="1488"/>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8" name="Line 258"/>
                <p:cNvSpPr>
                  <a:spLocks noChangeShapeType="1"/>
                </p:cNvSpPr>
                <p:nvPr/>
              </p:nvSpPr>
              <p:spPr bwMode="auto">
                <a:xfrm>
                  <a:off x="2160" y="1536"/>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9" name="Line 259"/>
                <p:cNvSpPr>
                  <a:spLocks noChangeShapeType="1"/>
                </p:cNvSpPr>
                <p:nvPr/>
              </p:nvSpPr>
              <p:spPr bwMode="auto">
                <a:xfrm>
                  <a:off x="2160" y="1536"/>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0" name="Line 260"/>
                <p:cNvSpPr>
                  <a:spLocks noChangeShapeType="1"/>
                </p:cNvSpPr>
                <p:nvPr/>
              </p:nvSpPr>
              <p:spPr bwMode="auto">
                <a:xfrm>
                  <a:off x="2160" y="1584"/>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1" name="Line 261"/>
                <p:cNvSpPr>
                  <a:spLocks noChangeShapeType="1"/>
                </p:cNvSpPr>
                <p:nvPr/>
              </p:nvSpPr>
              <p:spPr bwMode="auto">
                <a:xfrm>
                  <a:off x="2160" y="1632"/>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 name="Line 262"/>
                <p:cNvSpPr>
                  <a:spLocks noChangeShapeType="1"/>
                </p:cNvSpPr>
                <p:nvPr/>
              </p:nvSpPr>
              <p:spPr bwMode="auto">
                <a:xfrm>
                  <a:off x="2160" y="168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3" name="Line 263"/>
                <p:cNvSpPr>
                  <a:spLocks noChangeShapeType="1"/>
                </p:cNvSpPr>
                <p:nvPr/>
              </p:nvSpPr>
              <p:spPr bwMode="auto">
                <a:xfrm>
                  <a:off x="2160" y="1728"/>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4" name="Line 264"/>
                <p:cNvSpPr>
                  <a:spLocks noChangeShapeType="1"/>
                </p:cNvSpPr>
                <p:nvPr/>
              </p:nvSpPr>
              <p:spPr bwMode="auto">
                <a:xfrm>
                  <a:off x="2160" y="1776"/>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 name="Line 265"/>
                <p:cNvSpPr>
                  <a:spLocks noChangeShapeType="1"/>
                </p:cNvSpPr>
                <p:nvPr/>
              </p:nvSpPr>
              <p:spPr bwMode="auto">
                <a:xfrm>
                  <a:off x="2160" y="1824"/>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6" name="Line 266"/>
                <p:cNvSpPr>
                  <a:spLocks noChangeShapeType="1"/>
                </p:cNvSpPr>
                <p:nvPr/>
              </p:nvSpPr>
              <p:spPr bwMode="auto">
                <a:xfrm rot="-5400000">
                  <a:off x="2232"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7" name="Line 267"/>
                <p:cNvSpPr>
                  <a:spLocks noChangeShapeType="1"/>
                </p:cNvSpPr>
                <p:nvPr/>
              </p:nvSpPr>
              <p:spPr bwMode="auto">
                <a:xfrm rot="-5400000">
                  <a:off x="2184"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8" name="Line 268"/>
                <p:cNvSpPr>
                  <a:spLocks noChangeShapeType="1"/>
                </p:cNvSpPr>
                <p:nvPr/>
              </p:nvSpPr>
              <p:spPr bwMode="auto">
                <a:xfrm rot="-5400000">
                  <a:off x="2136"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9" name="Line 269"/>
                <p:cNvSpPr>
                  <a:spLocks noChangeShapeType="1"/>
                </p:cNvSpPr>
                <p:nvPr/>
              </p:nvSpPr>
              <p:spPr bwMode="auto">
                <a:xfrm rot="-5400000">
                  <a:off x="2088"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0" name="Line 270"/>
                <p:cNvSpPr>
                  <a:spLocks noChangeShapeType="1"/>
                </p:cNvSpPr>
                <p:nvPr/>
              </p:nvSpPr>
              <p:spPr bwMode="auto">
                <a:xfrm rot="-5400000">
                  <a:off x="2040"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1" name="Line 271"/>
                <p:cNvSpPr>
                  <a:spLocks noChangeShapeType="1"/>
                </p:cNvSpPr>
                <p:nvPr/>
              </p:nvSpPr>
              <p:spPr bwMode="auto">
                <a:xfrm rot="-5400000">
                  <a:off x="1992"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2" name="Line 272"/>
                <p:cNvSpPr>
                  <a:spLocks noChangeShapeType="1"/>
                </p:cNvSpPr>
                <p:nvPr/>
              </p:nvSpPr>
              <p:spPr bwMode="auto">
                <a:xfrm rot="-5400000">
                  <a:off x="1944"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3" name="Line 273"/>
                <p:cNvSpPr>
                  <a:spLocks noChangeShapeType="1"/>
                </p:cNvSpPr>
                <p:nvPr/>
              </p:nvSpPr>
              <p:spPr bwMode="auto">
                <a:xfrm rot="-5400000">
                  <a:off x="1896"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274"/>
                <p:cNvSpPr>
                  <a:spLocks noChangeShapeType="1"/>
                </p:cNvSpPr>
                <p:nvPr/>
              </p:nvSpPr>
              <p:spPr bwMode="auto">
                <a:xfrm rot="-5400000">
                  <a:off x="1848"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275"/>
                <p:cNvSpPr>
                  <a:spLocks noChangeShapeType="1"/>
                </p:cNvSpPr>
                <p:nvPr/>
              </p:nvSpPr>
              <p:spPr bwMode="auto">
                <a:xfrm rot="-5400000">
                  <a:off x="1800"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 name="Line 276"/>
                <p:cNvSpPr>
                  <a:spLocks noChangeShapeType="1"/>
                </p:cNvSpPr>
                <p:nvPr/>
              </p:nvSpPr>
              <p:spPr bwMode="auto">
                <a:xfrm rot="-5400000">
                  <a:off x="1752"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7" name="Line 277"/>
                <p:cNvSpPr>
                  <a:spLocks noChangeShapeType="1"/>
                </p:cNvSpPr>
                <p:nvPr/>
              </p:nvSpPr>
              <p:spPr bwMode="auto">
                <a:xfrm rot="-5400000">
                  <a:off x="1704"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278"/>
                <p:cNvSpPr>
                  <a:spLocks noChangeShapeType="1"/>
                </p:cNvSpPr>
                <p:nvPr/>
              </p:nvSpPr>
              <p:spPr bwMode="auto">
                <a:xfrm rot="-5400000">
                  <a:off x="1656"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279"/>
                <p:cNvSpPr>
                  <a:spLocks noChangeShapeType="1"/>
                </p:cNvSpPr>
                <p:nvPr/>
              </p:nvSpPr>
              <p:spPr bwMode="auto">
                <a:xfrm rot="-5400000">
                  <a:off x="2280"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0" name="Line 280"/>
                <p:cNvSpPr>
                  <a:spLocks noChangeShapeType="1"/>
                </p:cNvSpPr>
                <p:nvPr/>
              </p:nvSpPr>
              <p:spPr bwMode="auto">
                <a:xfrm rot="-5400000">
                  <a:off x="2376"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1" name="Line 281"/>
                <p:cNvSpPr>
                  <a:spLocks noChangeShapeType="1"/>
                </p:cNvSpPr>
                <p:nvPr/>
              </p:nvSpPr>
              <p:spPr bwMode="auto">
                <a:xfrm rot="-5400000">
                  <a:off x="2664"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282"/>
                <p:cNvSpPr>
                  <a:spLocks noChangeShapeType="1"/>
                </p:cNvSpPr>
                <p:nvPr/>
              </p:nvSpPr>
              <p:spPr bwMode="auto">
                <a:xfrm rot="-5400000">
                  <a:off x="2328"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3" name="Line 283"/>
                <p:cNvSpPr>
                  <a:spLocks noChangeShapeType="1"/>
                </p:cNvSpPr>
                <p:nvPr/>
              </p:nvSpPr>
              <p:spPr bwMode="auto">
                <a:xfrm rot="-5400000">
                  <a:off x="2616"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4" name="Line 284"/>
                <p:cNvSpPr>
                  <a:spLocks noChangeShapeType="1"/>
                </p:cNvSpPr>
                <p:nvPr/>
              </p:nvSpPr>
              <p:spPr bwMode="auto">
                <a:xfrm rot="-5400000">
                  <a:off x="2568"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 name="Line 285"/>
                <p:cNvSpPr>
                  <a:spLocks noChangeShapeType="1"/>
                </p:cNvSpPr>
                <p:nvPr/>
              </p:nvSpPr>
              <p:spPr bwMode="auto">
                <a:xfrm rot="-5400000">
                  <a:off x="2520"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 name="Line 286"/>
                <p:cNvSpPr>
                  <a:spLocks noChangeShapeType="1"/>
                </p:cNvSpPr>
                <p:nvPr/>
              </p:nvSpPr>
              <p:spPr bwMode="auto">
                <a:xfrm rot="-5400000">
                  <a:off x="2472"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7" name="Line 287"/>
                <p:cNvSpPr>
                  <a:spLocks noChangeShapeType="1"/>
                </p:cNvSpPr>
                <p:nvPr/>
              </p:nvSpPr>
              <p:spPr bwMode="auto">
                <a:xfrm rot="-5400000">
                  <a:off x="2424" y="1320"/>
                  <a:ext cx="110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 name="Rectangle 288"/>
              <p:cNvSpPr>
                <a:spLocks noChangeArrowheads="1"/>
              </p:cNvSpPr>
              <p:nvPr/>
            </p:nvSpPr>
            <p:spPr bwMode="auto">
              <a:xfrm rot="-5400000">
                <a:off x="2160" y="230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289"/>
              <p:cNvSpPr>
                <a:spLocks noChangeArrowheads="1"/>
              </p:cNvSpPr>
              <p:nvPr/>
            </p:nvSpPr>
            <p:spPr bwMode="auto">
              <a:xfrm rot="-5400000">
                <a:off x="2208" y="225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 name="Rectangle 290"/>
              <p:cNvSpPr>
                <a:spLocks noChangeArrowheads="1"/>
              </p:cNvSpPr>
              <p:nvPr/>
            </p:nvSpPr>
            <p:spPr bwMode="auto">
              <a:xfrm rot="-5400000">
                <a:off x="2256" y="225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291"/>
              <p:cNvSpPr>
                <a:spLocks noChangeArrowheads="1"/>
              </p:cNvSpPr>
              <p:nvPr/>
            </p:nvSpPr>
            <p:spPr bwMode="auto">
              <a:xfrm rot="-5400000">
                <a:off x="2304" y="225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Rectangle 292"/>
              <p:cNvSpPr>
                <a:spLocks noChangeArrowheads="1"/>
              </p:cNvSpPr>
              <p:nvPr/>
            </p:nvSpPr>
            <p:spPr bwMode="auto">
              <a:xfrm rot="-5400000">
                <a:off x="2352" y="230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Rectangle 293"/>
              <p:cNvSpPr>
                <a:spLocks noChangeArrowheads="1"/>
              </p:cNvSpPr>
              <p:nvPr/>
            </p:nvSpPr>
            <p:spPr bwMode="auto">
              <a:xfrm rot="-5400000">
                <a:off x="2400" y="23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 name="Rectangle 294"/>
              <p:cNvSpPr>
                <a:spLocks noChangeArrowheads="1"/>
              </p:cNvSpPr>
              <p:nvPr/>
            </p:nvSpPr>
            <p:spPr bwMode="auto">
              <a:xfrm rot="-5400000">
                <a:off x="2448" y="23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 name="Rectangle 295"/>
              <p:cNvSpPr>
                <a:spLocks noChangeArrowheads="1"/>
              </p:cNvSpPr>
              <p:nvPr/>
            </p:nvSpPr>
            <p:spPr bwMode="auto">
              <a:xfrm rot="-5400000">
                <a:off x="2448" y="240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 name="Rectangle 296"/>
              <p:cNvSpPr>
                <a:spLocks noChangeArrowheads="1"/>
              </p:cNvSpPr>
              <p:nvPr/>
            </p:nvSpPr>
            <p:spPr bwMode="auto">
              <a:xfrm rot="-5400000">
                <a:off x="2448" y="244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Rectangle 297"/>
              <p:cNvSpPr>
                <a:spLocks noChangeArrowheads="1"/>
              </p:cNvSpPr>
              <p:nvPr/>
            </p:nvSpPr>
            <p:spPr bwMode="auto">
              <a:xfrm rot="-5400000">
                <a:off x="2496" y="249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 name="Rectangle 298"/>
              <p:cNvSpPr>
                <a:spLocks noChangeArrowheads="1"/>
              </p:cNvSpPr>
              <p:nvPr/>
            </p:nvSpPr>
            <p:spPr bwMode="auto">
              <a:xfrm rot="-5400000">
                <a:off x="2448" y="2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 name="Rectangle 299"/>
              <p:cNvSpPr>
                <a:spLocks noChangeArrowheads="1"/>
              </p:cNvSpPr>
              <p:nvPr/>
            </p:nvSpPr>
            <p:spPr bwMode="auto">
              <a:xfrm rot="-5400000">
                <a:off x="2448" y="259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300"/>
              <p:cNvSpPr>
                <a:spLocks noChangeArrowheads="1"/>
              </p:cNvSpPr>
              <p:nvPr/>
            </p:nvSpPr>
            <p:spPr bwMode="auto">
              <a:xfrm rot="-5400000">
                <a:off x="2448" y="264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Rectangle 301"/>
              <p:cNvSpPr>
                <a:spLocks noChangeArrowheads="1"/>
              </p:cNvSpPr>
              <p:nvPr/>
            </p:nvSpPr>
            <p:spPr bwMode="auto">
              <a:xfrm rot="-5400000">
                <a:off x="2400" y="264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Rectangle 302"/>
              <p:cNvSpPr>
                <a:spLocks noChangeArrowheads="1"/>
              </p:cNvSpPr>
              <p:nvPr/>
            </p:nvSpPr>
            <p:spPr bwMode="auto">
              <a:xfrm rot="-5400000">
                <a:off x="2352" y="268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Rectangle 303"/>
              <p:cNvSpPr>
                <a:spLocks noChangeArrowheads="1"/>
              </p:cNvSpPr>
              <p:nvPr/>
            </p:nvSpPr>
            <p:spPr bwMode="auto">
              <a:xfrm rot="-5400000">
                <a:off x="2304" y="268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 name="Rectangle 304"/>
              <p:cNvSpPr>
                <a:spLocks noChangeArrowheads="1"/>
              </p:cNvSpPr>
              <p:nvPr/>
            </p:nvSpPr>
            <p:spPr bwMode="auto">
              <a:xfrm rot="-5400000">
                <a:off x="2256" y="273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 name="Rectangle 305"/>
              <p:cNvSpPr>
                <a:spLocks noChangeArrowheads="1"/>
              </p:cNvSpPr>
              <p:nvPr/>
            </p:nvSpPr>
            <p:spPr bwMode="auto">
              <a:xfrm rot="-5400000">
                <a:off x="2256" y="27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 name="Rectangle 306"/>
              <p:cNvSpPr>
                <a:spLocks noChangeArrowheads="1"/>
              </p:cNvSpPr>
              <p:nvPr/>
            </p:nvSpPr>
            <p:spPr bwMode="auto">
              <a:xfrm rot="-5400000">
                <a:off x="2256" y="283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307"/>
              <p:cNvSpPr>
                <a:spLocks noChangeArrowheads="1"/>
              </p:cNvSpPr>
              <p:nvPr/>
            </p:nvSpPr>
            <p:spPr bwMode="auto">
              <a:xfrm rot="-5400000">
                <a:off x="2256" y="288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Rectangle 308"/>
              <p:cNvSpPr>
                <a:spLocks noChangeArrowheads="1"/>
              </p:cNvSpPr>
              <p:nvPr/>
            </p:nvSpPr>
            <p:spPr bwMode="auto">
              <a:xfrm rot="-5400000">
                <a:off x="2304" y="288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 name="Rectangle 309"/>
              <p:cNvSpPr>
                <a:spLocks noChangeArrowheads="1"/>
              </p:cNvSpPr>
              <p:nvPr/>
            </p:nvSpPr>
            <p:spPr bwMode="auto">
              <a:xfrm rot="-5400000">
                <a:off x="2352" y="288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 name="Rectangle 310"/>
              <p:cNvSpPr>
                <a:spLocks noChangeArrowheads="1"/>
              </p:cNvSpPr>
              <p:nvPr/>
            </p:nvSpPr>
            <p:spPr bwMode="auto">
              <a:xfrm rot="-5400000">
                <a:off x="2400" y="288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 name="Rectangle 311"/>
              <p:cNvSpPr>
                <a:spLocks noChangeArrowheads="1"/>
              </p:cNvSpPr>
              <p:nvPr/>
            </p:nvSpPr>
            <p:spPr bwMode="auto">
              <a:xfrm rot="-5400000">
                <a:off x="2400" y="292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 name="Rectangle 312"/>
              <p:cNvSpPr>
                <a:spLocks noChangeArrowheads="1"/>
              </p:cNvSpPr>
              <p:nvPr/>
            </p:nvSpPr>
            <p:spPr bwMode="auto">
              <a:xfrm rot="-5400000">
                <a:off x="2448" y="29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 name="Rectangle 313"/>
              <p:cNvSpPr>
                <a:spLocks noChangeArrowheads="1"/>
              </p:cNvSpPr>
              <p:nvPr/>
            </p:nvSpPr>
            <p:spPr bwMode="auto">
              <a:xfrm rot="-5400000">
                <a:off x="2400" y="302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 name="Rectangle 314"/>
              <p:cNvSpPr>
                <a:spLocks noChangeArrowheads="1"/>
              </p:cNvSpPr>
              <p:nvPr/>
            </p:nvSpPr>
            <p:spPr bwMode="auto">
              <a:xfrm rot="-5400000">
                <a:off x="2400" y="307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 name="Rectangle 315"/>
              <p:cNvSpPr>
                <a:spLocks noChangeArrowheads="1"/>
              </p:cNvSpPr>
              <p:nvPr/>
            </p:nvSpPr>
            <p:spPr bwMode="auto">
              <a:xfrm rot="-5400000">
                <a:off x="2352" y="312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 name="Rectangle 316"/>
              <p:cNvSpPr>
                <a:spLocks noChangeArrowheads="1"/>
              </p:cNvSpPr>
              <p:nvPr/>
            </p:nvSpPr>
            <p:spPr bwMode="auto">
              <a:xfrm rot="-5400000">
                <a:off x="2304" y="312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 name="Rectangle 317"/>
              <p:cNvSpPr>
                <a:spLocks noChangeArrowheads="1"/>
              </p:cNvSpPr>
              <p:nvPr/>
            </p:nvSpPr>
            <p:spPr bwMode="auto">
              <a:xfrm rot="-5400000">
                <a:off x="2256" y="312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 name="Rectangle 318"/>
              <p:cNvSpPr>
                <a:spLocks noChangeArrowheads="1"/>
              </p:cNvSpPr>
              <p:nvPr/>
            </p:nvSpPr>
            <p:spPr bwMode="auto">
              <a:xfrm rot="-5400000">
                <a:off x="2112" y="230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 name="Rectangle 319"/>
              <p:cNvSpPr>
                <a:spLocks noChangeArrowheads="1"/>
              </p:cNvSpPr>
              <p:nvPr/>
            </p:nvSpPr>
            <p:spPr bwMode="auto">
              <a:xfrm rot="-5400000">
                <a:off x="2064" y="2400"/>
                <a:ext cx="48" cy="48"/>
              </a:xfrm>
              <a:prstGeom prst="rect">
                <a:avLst/>
              </a:prstGeom>
              <a:solidFill>
                <a:schemeClr val="accent1"/>
              </a:solidFill>
              <a:ln w="9525">
                <a:solidFill>
                  <a:schemeClr val="tx1"/>
                </a:solidFill>
                <a:miter lim="800000"/>
                <a:headEnd/>
                <a:tailEnd/>
              </a:ln>
            </p:spPr>
            <p:txBody>
              <a:bodyPr vert="eaVert" wrap="none" anchor="ctr"/>
              <a:lstStyle/>
              <a:p>
                <a:pPr algn="ctr" eaLnBrk="0" hangingPunct="0"/>
                <a:endParaRPr lang="en-US"/>
              </a:p>
            </p:txBody>
          </p:sp>
          <p:sp>
            <p:nvSpPr>
              <p:cNvPr id="41" name="Rectangle 320"/>
              <p:cNvSpPr>
                <a:spLocks noChangeArrowheads="1"/>
              </p:cNvSpPr>
              <p:nvPr/>
            </p:nvSpPr>
            <p:spPr bwMode="auto">
              <a:xfrm rot="-5400000">
                <a:off x="2064" y="23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2" name="Rectangle 321"/>
              <p:cNvSpPr>
                <a:spLocks noChangeArrowheads="1"/>
              </p:cNvSpPr>
              <p:nvPr/>
            </p:nvSpPr>
            <p:spPr bwMode="auto">
              <a:xfrm rot="-5400000">
                <a:off x="2016" y="244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 name="Rectangle 322"/>
              <p:cNvSpPr>
                <a:spLocks noChangeArrowheads="1"/>
              </p:cNvSpPr>
              <p:nvPr/>
            </p:nvSpPr>
            <p:spPr bwMode="auto">
              <a:xfrm rot="-5400000">
                <a:off x="2016" y="249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 name="Rectangle 323"/>
              <p:cNvSpPr>
                <a:spLocks noChangeArrowheads="1"/>
              </p:cNvSpPr>
              <p:nvPr/>
            </p:nvSpPr>
            <p:spPr bwMode="auto">
              <a:xfrm rot="-5400000">
                <a:off x="2016" y="2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 name="Rectangle 324"/>
              <p:cNvSpPr>
                <a:spLocks noChangeArrowheads="1"/>
              </p:cNvSpPr>
              <p:nvPr/>
            </p:nvSpPr>
            <p:spPr bwMode="auto">
              <a:xfrm rot="-5400000">
                <a:off x="2016" y="259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 name="Rectangle 325"/>
              <p:cNvSpPr>
                <a:spLocks noChangeArrowheads="1"/>
              </p:cNvSpPr>
              <p:nvPr/>
            </p:nvSpPr>
            <p:spPr bwMode="auto">
              <a:xfrm rot="-5400000">
                <a:off x="2016" y="264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 name="Rectangle 326"/>
              <p:cNvSpPr>
                <a:spLocks noChangeArrowheads="1"/>
              </p:cNvSpPr>
              <p:nvPr/>
            </p:nvSpPr>
            <p:spPr bwMode="auto">
              <a:xfrm rot="-5400000">
                <a:off x="2016" y="268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 name="Rectangle 327"/>
              <p:cNvSpPr>
                <a:spLocks noChangeArrowheads="1"/>
              </p:cNvSpPr>
              <p:nvPr/>
            </p:nvSpPr>
            <p:spPr bwMode="auto">
              <a:xfrm rot="-5400000">
                <a:off x="2016" y="273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9" name="Rectangle 328"/>
              <p:cNvSpPr>
                <a:spLocks noChangeArrowheads="1"/>
              </p:cNvSpPr>
              <p:nvPr/>
            </p:nvSpPr>
            <p:spPr bwMode="auto">
              <a:xfrm rot="-5400000">
                <a:off x="1968" y="27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 name="Rectangle 329"/>
              <p:cNvSpPr>
                <a:spLocks noChangeArrowheads="1"/>
              </p:cNvSpPr>
              <p:nvPr/>
            </p:nvSpPr>
            <p:spPr bwMode="auto">
              <a:xfrm rot="-5400000">
                <a:off x="1968" y="283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 name="Rectangle 330"/>
              <p:cNvSpPr>
                <a:spLocks noChangeArrowheads="1"/>
              </p:cNvSpPr>
              <p:nvPr/>
            </p:nvSpPr>
            <p:spPr bwMode="auto">
              <a:xfrm rot="-5400000">
                <a:off x="1968" y="288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2" name="Rectangle 331"/>
              <p:cNvSpPr>
                <a:spLocks noChangeArrowheads="1"/>
              </p:cNvSpPr>
              <p:nvPr/>
            </p:nvSpPr>
            <p:spPr bwMode="auto">
              <a:xfrm rot="-5400000">
                <a:off x="1968" y="292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3" name="Rectangle 332"/>
              <p:cNvSpPr>
                <a:spLocks noChangeArrowheads="1"/>
              </p:cNvSpPr>
              <p:nvPr/>
            </p:nvSpPr>
            <p:spPr bwMode="auto">
              <a:xfrm rot="-5400000">
                <a:off x="1968" y="29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 name="Rectangle 333"/>
              <p:cNvSpPr>
                <a:spLocks noChangeArrowheads="1"/>
              </p:cNvSpPr>
              <p:nvPr/>
            </p:nvSpPr>
            <p:spPr bwMode="auto">
              <a:xfrm rot="-5400000">
                <a:off x="2016" y="29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5" name="Rectangle 334"/>
              <p:cNvSpPr>
                <a:spLocks noChangeArrowheads="1"/>
              </p:cNvSpPr>
              <p:nvPr/>
            </p:nvSpPr>
            <p:spPr bwMode="auto">
              <a:xfrm rot="-5400000">
                <a:off x="2016" y="302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6" name="Rectangle 335"/>
              <p:cNvSpPr>
                <a:spLocks noChangeArrowheads="1"/>
              </p:cNvSpPr>
              <p:nvPr/>
            </p:nvSpPr>
            <p:spPr bwMode="auto">
              <a:xfrm rot="-5400000">
                <a:off x="2064" y="307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7" name="Rectangle 336"/>
              <p:cNvSpPr>
                <a:spLocks noChangeArrowheads="1"/>
              </p:cNvSpPr>
              <p:nvPr/>
            </p:nvSpPr>
            <p:spPr bwMode="auto">
              <a:xfrm rot="-5400000">
                <a:off x="2112" y="312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 name="Rectangle 337"/>
              <p:cNvSpPr>
                <a:spLocks noChangeArrowheads="1"/>
              </p:cNvSpPr>
              <p:nvPr/>
            </p:nvSpPr>
            <p:spPr bwMode="auto">
              <a:xfrm rot="-5400000">
                <a:off x="2160" y="312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9" name="Rectangle 338"/>
              <p:cNvSpPr>
                <a:spLocks noChangeArrowheads="1"/>
              </p:cNvSpPr>
              <p:nvPr/>
            </p:nvSpPr>
            <p:spPr bwMode="auto">
              <a:xfrm rot="-5400000">
                <a:off x="2208" y="312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0" name="Rectangle 339"/>
              <p:cNvSpPr>
                <a:spLocks noChangeArrowheads="1"/>
              </p:cNvSpPr>
              <p:nvPr/>
            </p:nvSpPr>
            <p:spPr bwMode="auto">
              <a:xfrm rot="-5400000">
                <a:off x="2112" y="23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 name="Rectangle 340"/>
              <p:cNvSpPr>
                <a:spLocks noChangeArrowheads="1"/>
              </p:cNvSpPr>
              <p:nvPr/>
            </p:nvSpPr>
            <p:spPr bwMode="auto">
              <a:xfrm rot="-5400000">
                <a:off x="2016" y="2400"/>
                <a:ext cx="48" cy="48"/>
              </a:xfrm>
              <a:prstGeom prst="rect">
                <a:avLst/>
              </a:prstGeom>
              <a:solidFill>
                <a:schemeClr val="accent1"/>
              </a:solidFill>
              <a:ln w="9525">
                <a:solidFill>
                  <a:schemeClr val="tx1"/>
                </a:solidFill>
                <a:miter lim="800000"/>
                <a:headEnd/>
                <a:tailEnd/>
              </a:ln>
            </p:spPr>
            <p:txBody>
              <a:bodyPr vert="eaVert" wrap="none" anchor="ctr"/>
              <a:lstStyle/>
              <a:p>
                <a:pPr algn="ctr" eaLnBrk="0" hangingPunct="0"/>
                <a:endParaRPr lang="en-US"/>
              </a:p>
            </p:txBody>
          </p:sp>
          <p:sp>
            <p:nvSpPr>
              <p:cNvPr id="62" name="Rectangle 341"/>
              <p:cNvSpPr>
                <a:spLocks noChangeArrowheads="1"/>
              </p:cNvSpPr>
              <p:nvPr/>
            </p:nvSpPr>
            <p:spPr bwMode="auto">
              <a:xfrm rot="-5400000">
                <a:off x="2064" y="244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3" name="Rectangle 342"/>
              <p:cNvSpPr>
                <a:spLocks noChangeArrowheads="1"/>
              </p:cNvSpPr>
              <p:nvPr/>
            </p:nvSpPr>
            <p:spPr bwMode="auto">
              <a:xfrm rot="-5400000">
                <a:off x="2064" y="249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 name="Rectangle 343"/>
              <p:cNvSpPr>
                <a:spLocks noChangeArrowheads="1"/>
              </p:cNvSpPr>
              <p:nvPr/>
            </p:nvSpPr>
            <p:spPr bwMode="auto">
              <a:xfrm rot="-5400000">
                <a:off x="2064" y="2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5" name="Rectangle 344"/>
              <p:cNvSpPr>
                <a:spLocks noChangeArrowheads="1"/>
              </p:cNvSpPr>
              <p:nvPr/>
            </p:nvSpPr>
            <p:spPr bwMode="auto">
              <a:xfrm rot="-5400000">
                <a:off x="1968" y="259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 name="Rectangle 345"/>
              <p:cNvSpPr>
                <a:spLocks noChangeArrowheads="1"/>
              </p:cNvSpPr>
              <p:nvPr/>
            </p:nvSpPr>
            <p:spPr bwMode="auto">
              <a:xfrm rot="-5400000">
                <a:off x="1968" y="264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 name="Rectangle 346"/>
              <p:cNvSpPr>
                <a:spLocks noChangeArrowheads="1"/>
              </p:cNvSpPr>
              <p:nvPr/>
            </p:nvSpPr>
            <p:spPr bwMode="auto">
              <a:xfrm rot="-5400000">
                <a:off x="1968" y="268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 name="Rectangle 347"/>
              <p:cNvSpPr>
                <a:spLocks noChangeArrowheads="1"/>
              </p:cNvSpPr>
              <p:nvPr/>
            </p:nvSpPr>
            <p:spPr bwMode="auto">
              <a:xfrm rot="-5400000">
                <a:off x="1968" y="273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9" name="Rectangle 348"/>
              <p:cNvSpPr>
                <a:spLocks noChangeArrowheads="1"/>
              </p:cNvSpPr>
              <p:nvPr/>
            </p:nvSpPr>
            <p:spPr bwMode="auto">
              <a:xfrm rot="-5400000">
                <a:off x="2016" y="27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 name="Rectangle 349"/>
              <p:cNvSpPr>
                <a:spLocks noChangeArrowheads="1"/>
              </p:cNvSpPr>
              <p:nvPr/>
            </p:nvSpPr>
            <p:spPr bwMode="auto">
              <a:xfrm rot="-5400000">
                <a:off x="2016" y="283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 name="Rectangle 350"/>
              <p:cNvSpPr>
                <a:spLocks noChangeArrowheads="1"/>
              </p:cNvSpPr>
              <p:nvPr/>
            </p:nvSpPr>
            <p:spPr bwMode="auto">
              <a:xfrm rot="-5400000">
                <a:off x="2016" y="288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 name="Rectangle 351"/>
              <p:cNvSpPr>
                <a:spLocks noChangeArrowheads="1"/>
              </p:cNvSpPr>
              <p:nvPr/>
            </p:nvSpPr>
            <p:spPr bwMode="auto">
              <a:xfrm rot="-5400000">
                <a:off x="2016" y="292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3" name="Rectangle 352"/>
              <p:cNvSpPr>
                <a:spLocks noChangeArrowheads="1"/>
              </p:cNvSpPr>
              <p:nvPr/>
            </p:nvSpPr>
            <p:spPr bwMode="auto">
              <a:xfrm rot="-5400000">
                <a:off x="2064" y="302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 name="Rectangle 353"/>
              <p:cNvSpPr>
                <a:spLocks noChangeArrowheads="1"/>
              </p:cNvSpPr>
              <p:nvPr/>
            </p:nvSpPr>
            <p:spPr bwMode="auto">
              <a:xfrm rot="-5400000">
                <a:off x="2016" y="307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 name="Rectangle 354"/>
              <p:cNvSpPr>
                <a:spLocks noChangeArrowheads="1"/>
              </p:cNvSpPr>
              <p:nvPr/>
            </p:nvSpPr>
            <p:spPr bwMode="auto">
              <a:xfrm rot="-5400000">
                <a:off x="2112" y="307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6" name="Rectangle 355"/>
              <p:cNvSpPr>
                <a:spLocks noChangeArrowheads="1"/>
              </p:cNvSpPr>
              <p:nvPr/>
            </p:nvSpPr>
            <p:spPr bwMode="auto">
              <a:xfrm rot="-5400000">
                <a:off x="2352" y="307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7" name="Rectangle 356"/>
              <p:cNvSpPr>
                <a:spLocks noChangeArrowheads="1"/>
              </p:cNvSpPr>
              <p:nvPr/>
            </p:nvSpPr>
            <p:spPr bwMode="auto">
              <a:xfrm rot="-5400000">
                <a:off x="2160" y="316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8" name="Rectangle 357"/>
              <p:cNvSpPr>
                <a:spLocks noChangeArrowheads="1"/>
              </p:cNvSpPr>
              <p:nvPr/>
            </p:nvSpPr>
            <p:spPr bwMode="auto">
              <a:xfrm rot="-5400000">
                <a:off x="2208" y="316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9" name="Rectangle 358"/>
              <p:cNvSpPr>
                <a:spLocks noChangeArrowheads="1"/>
              </p:cNvSpPr>
              <p:nvPr/>
            </p:nvSpPr>
            <p:spPr bwMode="auto">
              <a:xfrm rot="-5400000">
                <a:off x="2256" y="316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0" name="Rectangle 359"/>
              <p:cNvSpPr>
                <a:spLocks noChangeArrowheads="1"/>
              </p:cNvSpPr>
              <p:nvPr/>
            </p:nvSpPr>
            <p:spPr bwMode="auto">
              <a:xfrm rot="-5400000">
                <a:off x="2304" y="312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1" name="Rectangle 360"/>
              <p:cNvSpPr>
                <a:spLocks noChangeArrowheads="1"/>
              </p:cNvSpPr>
              <p:nvPr/>
            </p:nvSpPr>
            <p:spPr bwMode="auto">
              <a:xfrm rot="-5400000">
                <a:off x="2304" y="316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 name="Rectangle 361"/>
              <p:cNvSpPr>
                <a:spLocks noChangeArrowheads="1"/>
              </p:cNvSpPr>
              <p:nvPr/>
            </p:nvSpPr>
            <p:spPr bwMode="auto">
              <a:xfrm rot="-5400000">
                <a:off x="2448" y="302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3" name="Rectangle 362"/>
              <p:cNvSpPr>
                <a:spLocks noChangeArrowheads="1"/>
              </p:cNvSpPr>
              <p:nvPr/>
            </p:nvSpPr>
            <p:spPr bwMode="auto">
              <a:xfrm rot="-5400000">
                <a:off x="2400" y="29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4" name="Rectangle 363"/>
              <p:cNvSpPr>
                <a:spLocks noChangeArrowheads="1"/>
              </p:cNvSpPr>
              <p:nvPr/>
            </p:nvSpPr>
            <p:spPr bwMode="auto">
              <a:xfrm rot="-5400000">
                <a:off x="2448" y="2928"/>
                <a:ext cx="48" cy="48"/>
              </a:xfrm>
              <a:prstGeom prst="rect">
                <a:avLst/>
              </a:prstGeom>
              <a:solidFill>
                <a:schemeClr val="accent1"/>
              </a:solidFill>
              <a:ln w="9525">
                <a:solidFill>
                  <a:schemeClr val="tx1"/>
                </a:solidFill>
                <a:miter lim="800000"/>
                <a:headEnd/>
                <a:tailEnd/>
              </a:ln>
            </p:spPr>
            <p:txBody>
              <a:bodyPr vert="eaVert" wrap="none" anchor="ctr"/>
              <a:lstStyle/>
              <a:p>
                <a:pPr algn="ctr" eaLnBrk="0" hangingPunct="0"/>
                <a:endParaRPr lang="en-US"/>
              </a:p>
            </p:txBody>
          </p:sp>
          <p:sp>
            <p:nvSpPr>
              <p:cNvPr id="85" name="Rectangle 364"/>
              <p:cNvSpPr>
                <a:spLocks noChangeArrowheads="1"/>
              </p:cNvSpPr>
              <p:nvPr/>
            </p:nvSpPr>
            <p:spPr bwMode="auto">
              <a:xfrm rot="-5400000">
                <a:off x="2208" y="27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6" name="Rectangle 365"/>
              <p:cNvSpPr>
                <a:spLocks noChangeArrowheads="1"/>
              </p:cNvSpPr>
              <p:nvPr/>
            </p:nvSpPr>
            <p:spPr bwMode="auto">
              <a:xfrm rot="-5400000">
                <a:off x="2208" y="283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7" name="Rectangle 366"/>
              <p:cNvSpPr>
                <a:spLocks noChangeArrowheads="1"/>
              </p:cNvSpPr>
              <p:nvPr/>
            </p:nvSpPr>
            <p:spPr bwMode="auto">
              <a:xfrm rot="-5400000">
                <a:off x="2304" y="273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8" name="Rectangle 367"/>
              <p:cNvSpPr>
                <a:spLocks noChangeArrowheads="1"/>
              </p:cNvSpPr>
              <p:nvPr/>
            </p:nvSpPr>
            <p:spPr bwMode="auto">
              <a:xfrm rot="-5400000">
                <a:off x="2400" y="268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9" name="Rectangle 368"/>
              <p:cNvSpPr>
                <a:spLocks noChangeArrowheads="1"/>
              </p:cNvSpPr>
              <p:nvPr/>
            </p:nvSpPr>
            <p:spPr bwMode="auto">
              <a:xfrm rot="-5400000">
                <a:off x="2448" y="249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0" name="Rectangle 369"/>
              <p:cNvSpPr>
                <a:spLocks noChangeArrowheads="1"/>
              </p:cNvSpPr>
              <p:nvPr/>
            </p:nvSpPr>
            <p:spPr bwMode="auto">
              <a:xfrm rot="-5400000">
                <a:off x="2496" y="2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1" name="Rectangle 370"/>
              <p:cNvSpPr>
                <a:spLocks noChangeArrowheads="1"/>
              </p:cNvSpPr>
              <p:nvPr/>
            </p:nvSpPr>
            <p:spPr bwMode="auto">
              <a:xfrm rot="-5400000">
                <a:off x="2496" y="259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 name="Rectangle 371"/>
              <p:cNvSpPr>
                <a:spLocks noChangeArrowheads="1"/>
              </p:cNvSpPr>
              <p:nvPr/>
            </p:nvSpPr>
            <p:spPr bwMode="auto">
              <a:xfrm rot="-5400000">
                <a:off x="2496" y="2448"/>
                <a:ext cx="48" cy="48"/>
              </a:xfrm>
              <a:prstGeom prst="rect">
                <a:avLst/>
              </a:prstGeom>
              <a:solidFill>
                <a:schemeClr val="accent1"/>
              </a:solidFill>
              <a:ln w="9525">
                <a:solidFill>
                  <a:schemeClr val="tx1"/>
                </a:solidFill>
                <a:miter lim="800000"/>
                <a:headEnd/>
                <a:tailEnd/>
              </a:ln>
            </p:spPr>
            <p:txBody>
              <a:bodyPr vert="eaVert" wrap="none" anchor="ctr"/>
              <a:lstStyle/>
              <a:p>
                <a:pPr algn="ctr" eaLnBrk="0" hangingPunct="0"/>
                <a:endParaRPr lang="en-US"/>
              </a:p>
            </p:txBody>
          </p:sp>
          <p:sp>
            <p:nvSpPr>
              <p:cNvPr id="93" name="Rectangle 372"/>
              <p:cNvSpPr>
                <a:spLocks noChangeArrowheads="1"/>
              </p:cNvSpPr>
              <p:nvPr/>
            </p:nvSpPr>
            <p:spPr bwMode="auto">
              <a:xfrm rot="-5400000">
                <a:off x="2160" y="225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4" name="Rectangle 373"/>
              <p:cNvSpPr>
                <a:spLocks noChangeArrowheads="1"/>
              </p:cNvSpPr>
              <p:nvPr/>
            </p:nvSpPr>
            <p:spPr bwMode="auto">
              <a:xfrm rot="-5400000">
                <a:off x="2208" y="230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5" name="Rectangle 374"/>
              <p:cNvSpPr>
                <a:spLocks noChangeArrowheads="1"/>
              </p:cNvSpPr>
              <p:nvPr/>
            </p:nvSpPr>
            <p:spPr bwMode="auto">
              <a:xfrm rot="-5400000">
                <a:off x="2256" y="230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6" name="Rectangle 375"/>
              <p:cNvSpPr>
                <a:spLocks noChangeArrowheads="1"/>
              </p:cNvSpPr>
              <p:nvPr/>
            </p:nvSpPr>
            <p:spPr bwMode="auto">
              <a:xfrm rot="-5400000">
                <a:off x="2304" y="230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7" name="Rectangle 376"/>
              <p:cNvSpPr>
                <a:spLocks noChangeArrowheads="1"/>
              </p:cNvSpPr>
              <p:nvPr/>
            </p:nvSpPr>
            <p:spPr bwMode="auto">
              <a:xfrm rot="-5400000">
                <a:off x="2352" y="225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8" name="Rectangle 377"/>
              <p:cNvSpPr>
                <a:spLocks noChangeArrowheads="1"/>
              </p:cNvSpPr>
              <p:nvPr/>
            </p:nvSpPr>
            <p:spPr bwMode="auto">
              <a:xfrm rot="-5400000">
                <a:off x="2400" y="230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9" name="Rectangle 378"/>
              <p:cNvSpPr>
                <a:spLocks noChangeArrowheads="1"/>
              </p:cNvSpPr>
              <p:nvPr/>
            </p:nvSpPr>
            <p:spPr bwMode="auto">
              <a:xfrm rot="-5400000">
                <a:off x="2496" y="240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0" name="Rectangle 379"/>
              <p:cNvSpPr>
                <a:spLocks noChangeArrowheads="1"/>
              </p:cNvSpPr>
              <p:nvPr/>
            </p:nvSpPr>
            <p:spPr bwMode="auto">
              <a:xfrm rot="-5400000">
                <a:off x="2112" y="302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1" name="Rectangle 380"/>
              <p:cNvSpPr>
                <a:spLocks noChangeArrowheads="1"/>
              </p:cNvSpPr>
              <p:nvPr/>
            </p:nvSpPr>
            <p:spPr bwMode="auto">
              <a:xfrm rot="-5400000">
                <a:off x="2352" y="3024"/>
                <a:ext cx="48" cy="48"/>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2" name="Rectangle 381"/>
              <p:cNvSpPr>
                <a:spLocks noChangeArrowheads="1"/>
              </p:cNvSpPr>
              <p:nvPr/>
            </p:nvSpPr>
            <p:spPr bwMode="auto">
              <a:xfrm rot="-5400000">
                <a:off x="2304" y="3072"/>
                <a:ext cx="48" cy="48"/>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3" name="Rectangle 382"/>
              <p:cNvSpPr>
                <a:spLocks noChangeArrowheads="1"/>
              </p:cNvSpPr>
              <p:nvPr/>
            </p:nvSpPr>
            <p:spPr bwMode="auto">
              <a:xfrm rot="-5400000">
                <a:off x="2304" y="3024"/>
                <a:ext cx="48" cy="48"/>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4" name="Rectangle 383"/>
              <p:cNvSpPr>
                <a:spLocks noChangeArrowheads="1"/>
              </p:cNvSpPr>
              <p:nvPr/>
            </p:nvSpPr>
            <p:spPr bwMode="auto">
              <a:xfrm rot="-5400000">
                <a:off x="2256" y="307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05" name="Rectangle 384"/>
              <p:cNvSpPr>
                <a:spLocks noChangeArrowheads="1"/>
              </p:cNvSpPr>
              <p:nvPr/>
            </p:nvSpPr>
            <p:spPr bwMode="auto">
              <a:xfrm rot="-5400000">
                <a:off x="2208" y="307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06" name="Rectangle 385"/>
              <p:cNvSpPr>
                <a:spLocks noChangeArrowheads="1"/>
              </p:cNvSpPr>
              <p:nvPr/>
            </p:nvSpPr>
            <p:spPr bwMode="auto">
              <a:xfrm rot="-5400000">
                <a:off x="2160" y="307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07" name="Rectangle 386"/>
              <p:cNvSpPr>
                <a:spLocks noChangeArrowheads="1"/>
              </p:cNvSpPr>
              <p:nvPr/>
            </p:nvSpPr>
            <p:spPr bwMode="auto">
              <a:xfrm rot="-5400000">
                <a:off x="2256" y="302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08" name="Rectangle 387"/>
              <p:cNvSpPr>
                <a:spLocks noChangeArrowheads="1"/>
              </p:cNvSpPr>
              <p:nvPr/>
            </p:nvSpPr>
            <p:spPr bwMode="auto">
              <a:xfrm rot="-5400000">
                <a:off x="2160" y="302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09" name="Rectangle 388"/>
              <p:cNvSpPr>
                <a:spLocks noChangeArrowheads="1"/>
              </p:cNvSpPr>
              <p:nvPr/>
            </p:nvSpPr>
            <p:spPr bwMode="auto">
              <a:xfrm rot="-5400000">
                <a:off x="2208" y="302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0" name="Rectangle 389"/>
              <p:cNvSpPr>
                <a:spLocks noChangeArrowheads="1"/>
              </p:cNvSpPr>
              <p:nvPr/>
            </p:nvSpPr>
            <p:spPr bwMode="auto">
              <a:xfrm rot="-5400000">
                <a:off x="2352" y="297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1" name="Rectangle 390"/>
              <p:cNvSpPr>
                <a:spLocks noChangeArrowheads="1"/>
              </p:cNvSpPr>
              <p:nvPr/>
            </p:nvSpPr>
            <p:spPr bwMode="auto">
              <a:xfrm rot="-5400000">
                <a:off x="2352" y="292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2" name="Rectangle 391"/>
              <p:cNvSpPr>
                <a:spLocks noChangeArrowheads="1"/>
              </p:cNvSpPr>
              <p:nvPr/>
            </p:nvSpPr>
            <p:spPr bwMode="auto">
              <a:xfrm rot="-5400000">
                <a:off x="2304" y="297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3" name="Rectangle 392"/>
              <p:cNvSpPr>
                <a:spLocks noChangeArrowheads="1"/>
              </p:cNvSpPr>
              <p:nvPr/>
            </p:nvSpPr>
            <p:spPr bwMode="auto">
              <a:xfrm rot="-5400000">
                <a:off x="2304" y="292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4" name="Rectangle 393"/>
              <p:cNvSpPr>
                <a:spLocks noChangeArrowheads="1"/>
              </p:cNvSpPr>
              <p:nvPr/>
            </p:nvSpPr>
            <p:spPr bwMode="auto">
              <a:xfrm rot="-5400000">
                <a:off x="2256" y="297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5" name="Rectangle 394"/>
              <p:cNvSpPr>
                <a:spLocks noChangeArrowheads="1"/>
              </p:cNvSpPr>
              <p:nvPr/>
            </p:nvSpPr>
            <p:spPr bwMode="auto">
              <a:xfrm rot="-5400000">
                <a:off x="2208" y="297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6" name="Rectangle 395"/>
              <p:cNvSpPr>
                <a:spLocks noChangeArrowheads="1"/>
              </p:cNvSpPr>
              <p:nvPr/>
            </p:nvSpPr>
            <p:spPr bwMode="auto">
              <a:xfrm rot="-5400000">
                <a:off x="2256" y="292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7" name="Rectangle 396"/>
              <p:cNvSpPr>
                <a:spLocks noChangeArrowheads="1"/>
              </p:cNvSpPr>
              <p:nvPr/>
            </p:nvSpPr>
            <p:spPr bwMode="auto">
              <a:xfrm rot="-5400000">
                <a:off x="2160" y="297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8" name="Rectangle 397"/>
              <p:cNvSpPr>
                <a:spLocks noChangeArrowheads="1"/>
              </p:cNvSpPr>
              <p:nvPr/>
            </p:nvSpPr>
            <p:spPr bwMode="auto">
              <a:xfrm rot="-5400000">
                <a:off x="2208" y="292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19" name="Rectangle 398"/>
              <p:cNvSpPr>
                <a:spLocks noChangeArrowheads="1"/>
              </p:cNvSpPr>
              <p:nvPr/>
            </p:nvSpPr>
            <p:spPr bwMode="auto">
              <a:xfrm rot="-5400000">
                <a:off x="2064" y="297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0" name="Rectangle 399"/>
              <p:cNvSpPr>
                <a:spLocks noChangeArrowheads="1"/>
              </p:cNvSpPr>
              <p:nvPr/>
            </p:nvSpPr>
            <p:spPr bwMode="auto">
              <a:xfrm rot="-5400000">
                <a:off x="2112" y="297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1" name="Rectangle 400"/>
              <p:cNvSpPr>
                <a:spLocks noChangeArrowheads="1"/>
              </p:cNvSpPr>
              <p:nvPr/>
            </p:nvSpPr>
            <p:spPr bwMode="auto">
              <a:xfrm rot="-5400000">
                <a:off x="2160" y="292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2" name="Rectangle 401"/>
              <p:cNvSpPr>
                <a:spLocks noChangeArrowheads="1"/>
              </p:cNvSpPr>
              <p:nvPr/>
            </p:nvSpPr>
            <p:spPr bwMode="auto">
              <a:xfrm rot="-5400000">
                <a:off x="2064" y="292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3" name="Rectangle 402"/>
              <p:cNvSpPr>
                <a:spLocks noChangeArrowheads="1"/>
              </p:cNvSpPr>
              <p:nvPr/>
            </p:nvSpPr>
            <p:spPr bwMode="auto">
              <a:xfrm rot="-5400000">
                <a:off x="2112" y="292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4" name="Rectangle 403"/>
              <p:cNvSpPr>
                <a:spLocks noChangeArrowheads="1"/>
              </p:cNvSpPr>
              <p:nvPr/>
            </p:nvSpPr>
            <p:spPr bwMode="auto">
              <a:xfrm rot="-5400000">
                <a:off x="2160" y="235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5" name="Rectangle 404"/>
              <p:cNvSpPr>
                <a:spLocks noChangeArrowheads="1"/>
              </p:cNvSpPr>
              <p:nvPr/>
            </p:nvSpPr>
            <p:spPr bwMode="auto">
              <a:xfrm rot="-5400000">
                <a:off x="2208" y="235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6" name="Rectangle 405"/>
              <p:cNvSpPr>
                <a:spLocks noChangeArrowheads="1"/>
              </p:cNvSpPr>
              <p:nvPr/>
            </p:nvSpPr>
            <p:spPr bwMode="auto">
              <a:xfrm rot="-5400000">
                <a:off x="2256" y="235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7" name="Rectangle 406"/>
              <p:cNvSpPr>
                <a:spLocks noChangeArrowheads="1"/>
              </p:cNvSpPr>
              <p:nvPr/>
            </p:nvSpPr>
            <p:spPr bwMode="auto">
              <a:xfrm rot="-5400000">
                <a:off x="2304" y="235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8" name="Rectangle 407"/>
              <p:cNvSpPr>
                <a:spLocks noChangeArrowheads="1"/>
              </p:cNvSpPr>
              <p:nvPr/>
            </p:nvSpPr>
            <p:spPr bwMode="auto">
              <a:xfrm rot="-5400000">
                <a:off x="2352" y="235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29" name="Rectangle 408"/>
              <p:cNvSpPr>
                <a:spLocks noChangeArrowheads="1"/>
              </p:cNvSpPr>
              <p:nvPr/>
            </p:nvSpPr>
            <p:spPr bwMode="auto">
              <a:xfrm rot="-5400000">
                <a:off x="2112" y="240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0" name="Rectangle 409"/>
              <p:cNvSpPr>
                <a:spLocks noChangeArrowheads="1"/>
              </p:cNvSpPr>
              <p:nvPr/>
            </p:nvSpPr>
            <p:spPr bwMode="auto">
              <a:xfrm rot="-5400000">
                <a:off x="2160" y="240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1" name="Rectangle 410"/>
              <p:cNvSpPr>
                <a:spLocks noChangeArrowheads="1"/>
              </p:cNvSpPr>
              <p:nvPr/>
            </p:nvSpPr>
            <p:spPr bwMode="auto">
              <a:xfrm rot="-5400000">
                <a:off x="2208" y="240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2" name="Rectangle 411"/>
              <p:cNvSpPr>
                <a:spLocks noChangeArrowheads="1"/>
              </p:cNvSpPr>
              <p:nvPr/>
            </p:nvSpPr>
            <p:spPr bwMode="auto">
              <a:xfrm rot="-5400000">
                <a:off x="2256" y="240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3" name="Rectangle 412"/>
              <p:cNvSpPr>
                <a:spLocks noChangeArrowheads="1"/>
              </p:cNvSpPr>
              <p:nvPr/>
            </p:nvSpPr>
            <p:spPr bwMode="auto">
              <a:xfrm rot="-5400000">
                <a:off x="2304" y="240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4" name="Rectangle 413"/>
              <p:cNvSpPr>
                <a:spLocks noChangeArrowheads="1"/>
              </p:cNvSpPr>
              <p:nvPr/>
            </p:nvSpPr>
            <p:spPr bwMode="auto">
              <a:xfrm rot="-5400000">
                <a:off x="2352" y="240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5" name="Rectangle 414"/>
              <p:cNvSpPr>
                <a:spLocks noChangeArrowheads="1"/>
              </p:cNvSpPr>
              <p:nvPr/>
            </p:nvSpPr>
            <p:spPr bwMode="auto">
              <a:xfrm rot="-5400000">
                <a:off x="2400" y="240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6" name="Rectangle 415"/>
              <p:cNvSpPr>
                <a:spLocks noChangeArrowheads="1"/>
              </p:cNvSpPr>
              <p:nvPr/>
            </p:nvSpPr>
            <p:spPr bwMode="auto">
              <a:xfrm rot="-5400000">
                <a:off x="2112" y="244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7" name="Rectangle 416"/>
              <p:cNvSpPr>
                <a:spLocks noChangeArrowheads="1"/>
              </p:cNvSpPr>
              <p:nvPr/>
            </p:nvSpPr>
            <p:spPr bwMode="auto">
              <a:xfrm rot="-5400000">
                <a:off x="2160" y="244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8" name="Rectangle 417"/>
              <p:cNvSpPr>
                <a:spLocks noChangeArrowheads="1"/>
              </p:cNvSpPr>
              <p:nvPr/>
            </p:nvSpPr>
            <p:spPr bwMode="auto">
              <a:xfrm rot="-5400000">
                <a:off x="2208" y="244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39" name="Rectangle 418"/>
              <p:cNvSpPr>
                <a:spLocks noChangeArrowheads="1"/>
              </p:cNvSpPr>
              <p:nvPr/>
            </p:nvSpPr>
            <p:spPr bwMode="auto">
              <a:xfrm rot="-5400000">
                <a:off x="2256" y="244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0" name="Rectangle 419"/>
              <p:cNvSpPr>
                <a:spLocks noChangeArrowheads="1"/>
              </p:cNvSpPr>
              <p:nvPr/>
            </p:nvSpPr>
            <p:spPr bwMode="auto">
              <a:xfrm rot="-5400000">
                <a:off x="2304" y="244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1" name="Rectangle 420"/>
              <p:cNvSpPr>
                <a:spLocks noChangeArrowheads="1"/>
              </p:cNvSpPr>
              <p:nvPr/>
            </p:nvSpPr>
            <p:spPr bwMode="auto">
              <a:xfrm rot="-5400000">
                <a:off x="2352" y="244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2" name="Rectangle 421"/>
              <p:cNvSpPr>
                <a:spLocks noChangeArrowheads="1"/>
              </p:cNvSpPr>
              <p:nvPr/>
            </p:nvSpPr>
            <p:spPr bwMode="auto">
              <a:xfrm rot="-5400000">
                <a:off x="2400" y="244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3" name="Rectangle 422"/>
              <p:cNvSpPr>
                <a:spLocks noChangeArrowheads="1"/>
              </p:cNvSpPr>
              <p:nvPr/>
            </p:nvSpPr>
            <p:spPr bwMode="auto">
              <a:xfrm rot="-5400000">
                <a:off x="2112" y="249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4" name="Rectangle 423"/>
              <p:cNvSpPr>
                <a:spLocks noChangeArrowheads="1"/>
              </p:cNvSpPr>
              <p:nvPr/>
            </p:nvSpPr>
            <p:spPr bwMode="auto">
              <a:xfrm rot="-5400000">
                <a:off x="2160" y="249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5" name="Rectangle 424"/>
              <p:cNvSpPr>
                <a:spLocks noChangeArrowheads="1"/>
              </p:cNvSpPr>
              <p:nvPr/>
            </p:nvSpPr>
            <p:spPr bwMode="auto">
              <a:xfrm rot="-5400000">
                <a:off x="2208" y="249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6" name="Rectangle 425"/>
              <p:cNvSpPr>
                <a:spLocks noChangeArrowheads="1"/>
              </p:cNvSpPr>
              <p:nvPr/>
            </p:nvSpPr>
            <p:spPr bwMode="auto">
              <a:xfrm rot="-5400000">
                <a:off x="2256" y="249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7" name="Rectangle 426"/>
              <p:cNvSpPr>
                <a:spLocks noChangeArrowheads="1"/>
              </p:cNvSpPr>
              <p:nvPr/>
            </p:nvSpPr>
            <p:spPr bwMode="auto">
              <a:xfrm rot="-5400000">
                <a:off x="2304" y="249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8" name="Rectangle 427"/>
              <p:cNvSpPr>
                <a:spLocks noChangeArrowheads="1"/>
              </p:cNvSpPr>
              <p:nvPr/>
            </p:nvSpPr>
            <p:spPr bwMode="auto">
              <a:xfrm rot="-5400000">
                <a:off x="2352" y="249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49" name="Rectangle 428"/>
              <p:cNvSpPr>
                <a:spLocks noChangeArrowheads="1"/>
              </p:cNvSpPr>
              <p:nvPr/>
            </p:nvSpPr>
            <p:spPr bwMode="auto">
              <a:xfrm rot="-5400000">
                <a:off x="2400" y="249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0" name="Rectangle 429"/>
              <p:cNvSpPr>
                <a:spLocks noChangeArrowheads="1"/>
              </p:cNvSpPr>
              <p:nvPr/>
            </p:nvSpPr>
            <p:spPr bwMode="auto">
              <a:xfrm rot="-5400000">
                <a:off x="2064" y="288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1" name="Rectangle 430"/>
              <p:cNvSpPr>
                <a:spLocks noChangeArrowheads="1"/>
              </p:cNvSpPr>
              <p:nvPr/>
            </p:nvSpPr>
            <p:spPr bwMode="auto">
              <a:xfrm rot="-5400000">
                <a:off x="2208" y="288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2" name="Rectangle 431"/>
              <p:cNvSpPr>
                <a:spLocks noChangeArrowheads="1"/>
              </p:cNvSpPr>
              <p:nvPr/>
            </p:nvSpPr>
            <p:spPr bwMode="auto">
              <a:xfrm rot="-5400000">
                <a:off x="2112" y="288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3" name="Rectangle 432"/>
              <p:cNvSpPr>
                <a:spLocks noChangeArrowheads="1"/>
              </p:cNvSpPr>
              <p:nvPr/>
            </p:nvSpPr>
            <p:spPr bwMode="auto">
              <a:xfrm rot="-5400000">
                <a:off x="2160" y="288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4" name="Rectangle 433"/>
              <p:cNvSpPr>
                <a:spLocks noChangeArrowheads="1"/>
              </p:cNvSpPr>
              <p:nvPr/>
            </p:nvSpPr>
            <p:spPr bwMode="auto">
              <a:xfrm rot="-5400000">
                <a:off x="2064" y="283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5" name="Rectangle 434"/>
              <p:cNvSpPr>
                <a:spLocks noChangeArrowheads="1"/>
              </p:cNvSpPr>
              <p:nvPr/>
            </p:nvSpPr>
            <p:spPr bwMode="auto">
              <a:xfrm rot="-5400000">
                <a:off x="2112" y="283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6" name="Rectangle 435"/>
              <p:cNvSpPr>
                <a:spLocks noChangeArrowheads="1"/>
              </p:cNvSpPr>
              <p:nvPr/>
            </p:nvSpPr>
            <p:spPr bwMode="auto">
              <a:xfrm rot="-5400000">
                <a:off x="2160" y="283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7" name="Rectangle 436"/>
              <p:cNvSpPr>
                <a:spLocks noChangeArrowheads="1"/>
              </p:cNvSpPr>
              <p:nvPr/>
            </p:nvSpPr>
            <p:spPr bwMode="auto">
              <a:xfrm rot="-5400000">
                <a:off x="2064" y="278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8" name="Rectangle 437"/>
              <p:cNvSpPr>
                <a:spLocks noChangeArrowheads="1"/>
              </p:cNvSpPr>
              <p:nvPr/>
            </p:nvSpPr>
            <p:spPr bwMode="auto">
              <a:xfrm rot="-5400000">
                <a:off x="2112" y="278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59" name="Rectangle 438"/>
              <p:cNvSpPr>
                <a:spLocks noChangeArrowheads="1"/>
              </p:cNvSpPr>
              <p:nvPr/>
            </p:nvSpPr>
            <p:spPr bwMode="auto">
              <a:xfrm rot="-5400000">
                <a:off x="2160" y="278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0" name="Rectangle 439"/>
              <p:cNvSpPr>
                <a:spLocks noChangeArrowheads="1"/>
              </p:cNvSpPr>
              <p:nvPr/>
            </p:nvSpPr>
            <p:spPr bwMode="auto">
              <a:xfrm rot="-5400000">
                <a:off x="2400" y="254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1" name="Rectangle 440"/>
              <p:cNvSpPr>
                <a:spLocks noChangeArrowheads="1"/>
              </p:cNvSpPr>
              <p:nvPr/>
            </p:nvSpPr>
            <p:spPr bwMode="auto">
              <a:xfrm rot="-5400000">
                <a:off x="2400"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2" name="Rectangle 441"/>
              <p:cNvSpPr>
                <a:spLocks noChangeArrowheads="1"/>
              </p:cNvSpPr>
              <p:nvPr/>
            </p:nvSpPr>
            <p:spPr bwMode="auto">
              <a:xfrm rot="-5400000">
                <a:off x="2064" y="273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3" name="Rectangle 442"/>
              <p:cNvSpPr>
                <a:spLocks noChangeArrowheads="1"/>
              </p:cNvSpPr>
              <p:nvPr/>
            </p:nvSpPr>
            <p:spPr bwMode="auto">
              <a:xfrm rot="-5400000">
                <a:off x="2112" y="273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4" name="Rectangle 443"/>
              <p:cNvSpPr>
                <a:spLocks noChangeArrowheads="1"/>
              </p:cNvSpPr>
              <p:nvPr/>
            </p:nvSpPr>
            <p:spPr bwMode="auto">
              <a:xfrm rot="-5400000">
                <a:off x="2160" y="273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5" name="Rectangle 444"/>
              <p:cNvSpPr>
                <a:spLocks noChangeArrowheads="1"/>
              </p:cNvSpPr>
              <p:nvPr/>
            </p:nvSpPr>
            <p:spPr bwMode="auto">
              <a:xfrm rot="-5400000">
                <a:off x="2208" y="2736"/>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6" name="Rectangle 445"/>
              <p:cNvSpPr>
                <a:spLocks noChangeArrowheads="1"/>
              </p:cNvSpPr>
              <p:nvPr/>
            </p:nvSpPr>
            <p:spPr bwMode="auto">
              <a:xfrm rot="-5400000">
                <a:off x="2064" y="268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7" name="Rectangle 446"/>
              <p:cNvSpPr>
                <a:spLocks noChangeArrowheads="1"/>
              </p:cNvSpPr>
              <p:nvPr/>
            </p:nvSpPr>
            <p:spPr bwMode="auto">
              <a:xfrm rot="-5400000">
                <a:off x="2112" y="268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8" name="Rectangle 447"/>
              <p:cNvSpPr>
                <a:spLocks noChangeArrowheads="1"/>
              </p:cNvSpPr>
              <p:nvPr/>
            </p:nvSpPr>
            <p:spPr bwMode="auto">
              <a:xfrm rot="-5400000">
                <a:off x="2160" y="268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69" name="Rectangle 448"/>
              <p:cNvSpPr>
                <a:spLocks noChangeArrowheads="1"/>
              </p:cNvSpPr>
              <p:nvPr/>
            </p:nvSpPr>
            <p:spPr bwMode="auto">
              <a:xfrm rot="-5400000">
                <a:off x="2208" y="268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0" name="Rectangle 449"/>
              <p:cNvSpPr>
                <a:spLocks noChangeArrowheads="1"/>
              </p:cNvSpPr>
              <p:nvPr/>
            </p:nvSpPr>
            <p:spPr bwMode="auto">
              <a:xfrm rot="-5400000">
                <a:off x="2256" y="2688"/>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1" name="Rectangle 450"/>
              <p:cNvSpPr>
                <a:spLocks noChangeArrowheads="1"/>
              </p:cNvSpPr>
              <p:nvPr/>
            </p:nvSpPr>
            <p:spPr bwMode="auto">
              <a:xfrm rot="-5400000">
                <a:off x="2352" y="264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2" name="Rectangle 451"/>
              <p:cNvSpPr>
                <a:spLocks noChangeArrowheads="1"/>
              </p:cNvSpPr>
              <p:nvPr/>
            </p:nvSpPr>
            <p:spPr bwMode="auto">
              <a:xfrm rot="-5400000">
                <a:off x="2304" y="264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3" name="Rectangle 452"/>
              <p:cNvSpPr>
                <a:spLocks noChangeArrowheads="1"/>
              </p:cNvSpPr>
              <p:nvPr/>
            </p:nvSpPr>
            <p:spPr bwMode="auto">
              <a:xfrm rot="-5400000">
                <a:off x="2256" y="264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4" name="Rectangle 453"/>
              <p:cNvSpPr>
                <a:spLocks noChangeArrowheads="1"/>
              </p:cNvSpPr>
              <p:nvPr/>
            </p:nvSpPr>
            <p:spPr bwMode="auto">
              <a:xfrm rot="-5400000">
                <a:off x="2208" y="264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5" name="Rectangle 454"/>
              <p:cNvSpPr>
                <a:spLocks noChangeArrowheads="1"/>
              </p:cNvSpPr>
              <p:nvPr/>
            </p:nvSpPr>
            <p:spPr bwMode="auto">
              <a:xfrm rot="-5400000">
                <a:off x="2112" y="264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6" name="Rectangle 455"/>
              <p:cNvSpPr>
                <a:spLocks noChangeArrowheads="1"/>
              </p:cNvSpPr>
              <p:nvPr/>
            </p:nvSpPr>
            <p:spPr bwMode="auto">
              <a:xfrm rot="-5400000">
                <a:off x="2160" y="264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7" name="Rectangle 456"/>
              <p:cNvSpPr>
                <a:spLocks noChangeArrowheads="1"/>
              </p:cNvSpPr>
              <p:nvPr/>
            </p:nvSpPr>
            <p:spPr bwMode="auto">
              <a:xfrm rot="-5400000">
                <a:off x="2064" y="2640"/>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8" name="Rectangle 457"/>
              <p:cNvSpPr>
                <a:spLocks noChangeArrowheads="1"/>
              </p:cNvSpPr>
              <p:nvPr/>
            </p:nvSpPr>
            <p:spPr bwMode="auto">
              <a:xfrm rot="-5400000">
                <a:off x="2352"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79" name="Rectangle 458"/>
              <p:cNvSpPr>
                <a:spLocks noChangeArrowheads="1"/>
              </p:cNvSpPr>
              <p:nvPr/>
            </p:nvSpPr>
            <p:spPr bwMode="auto">
              <a:xfrm rot="-5400000">
                <a:off x="2352" y="254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0" name="Rectangle 459"/>
              <p:cNvSpPr>
                <a:spLocks noChangeArrowheads="1"/>
              </p:cNvSpPr>
              <p:nvPr/>
            </p:nvSpPr>
            <p:spPr bwMode="auto">
              <a:xfrm rot="-5400000">
                <a:off x="2304" y="254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1" name="Rectangle 460"/>
              <p:cNvSpPr>
                <a:spLocks noChangeArrowheads="1"/>
              </p:cNvSpPr>
              <p:nvPr/>
            </p:nvSpPr>
            <p:spPr bwMode="auto">
              <a:xfrm rot="-5400000">
                <a:off x="2304"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2" name="Rectangle 461"/>
              <p:cNvSpPr>
                <a:spLocks noChangeArrowheads="1"/>
              </p:cNvSpPr>
              <p:nvPr/>
            </p:nvSpPr>
            <p:spPr bwMode="auto">
              <a:xfrm rot="-5400000">
                <a:off x="2256" y="254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3" name="Rectangle 462"/>
              <p:cNvSpPr>
                <a:spLocks noChangeArrowheads="1"/>
              </p:cNvSpPr>
              <p:nvPr/>
            </p:nvSpPr>
            <p:spPr bwMode="auto">
              <a:xfrm rot="-5400000">
                <a:off x="2256"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4" name="Rectangle 463"/>
              <p:cNvSpPr>
                <a:spLocks noChangeArrowheads="1"/>
              </p:cNvSpPr>
              <p:nvPr/>
            </p:nvSpPr>
            <p:spPr bwMode="auto">
              <a:xfrm rot="-5400000">
                <a:off x="2208"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5" name="Rectangle 464"/>
              <p:cNvSpPr>
                <a:spLocks noChangeArrowheads="1"/>
              </p:cNvSpPr>
              <p:nvPr/>
            </p:nvSpPr>
            <p:spPr bwMode="auto">
              <a:xfrm rot="-5400000">
                <a:off x="2208" y="254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6" name="Rectangle 465"/>
              <p:cNvSpPr>
                <a:spLocks noChangeArrowheads="1"/>
              </p:cNvSpPr>
              <p:nvPr/>
            </p:nvSpPr>
            <p:spPr bwMode="auto">
              <a:xfrm rot="-5400000">
                <a:off x="2160"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7" name="Rectangle 466"/>
              <p:cNvSpPr>
                <a:spLocks noChangeArrowheads="1"/>
              </p:cNvSpPr>
              <p:nvPr/>
            </p:nvSpPr>
            <p:spPr bwMode="auto">
              <a:xfrm rot="-5400000">
                <a:off x="2112" y="254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8" name="Rectangle 467"/>
              <p:cNvSpPr>
                <a:spLocks noChangeArrowheads="1"/>
              </p:cNvSpPr>
              <p:nvPr/>
            </p:nvSpPr>
            <p:spPr bwMode="auto">
              <a:xfrm rot="-5400000">
                <a:off x="2160" y="2544"/>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89" name="Rectangle 468"/>
              <p:cNvSpPr>
                <a:spLocks noChangeArrowheads="1"/>
              </p:cNvSpPr>
              <p:nvPr/>
            </p:nvSpPr>
            <p:spPr bwMode="auto">
              <a:xfrm rot="-5400000">
                <a:off x="2064"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sp>
            <p:nvSpPr>
              <p:cNvPr id="190" name="Rectangle 469"/>
              <p:cNvSpPr>
                <a:spLocks noChangeArrowheads="1"/>
              </p:cNvSpPr>
              <p:nvPr/>
            </p:nvSpPr>
            <p:spPr bwMode="auto">
              <a:xfrm rot="-5400000">
                <a:off x="2112" y="2592"/>
                <a:ext cx="48" cy="48"/>
              </a:xfrm>
              <a:prstGeom prst="rect">
                <a:avLst/>
              </a:prstGeom>
              <a:solidFill>
                <a:srgbClr val="FF0000"/>
              </a:solidFill>
              <a:ln w="9525">
                <a:solidFill>
                  <a:schemeClr val="tx1"/>
                </a:solidFill>
                <a:miter lim="800000"/>
                <a:headEnd/>
                <a:tailEnd/>
              </a:ln>
            </p:spPr>
            <p:txBody>
              <a:bodyPr vert="eaVert" wrap="none" anchor="ctr"/>
              <a:lstStyle/>
              <a:p>
                <a:pPr algn="ctr" eaLnBrk="0" hangingPunct="0"/>
                <a:endParaRPr lang="en-US"/>
              </a:p>
            </p:txBody>
          </p:sp>
        </p:grpSp>
        <p:grpSp>
          <p:nvGrpSpPr>
            <p:cNvPr id="240" name="Group 813"/>
            <p:cNvGrpSpPr>
              <a:grpSpLocks/>
            </p:cNvGrpSpPr>
            <p:nvPr/>
          </p:nvGrpSpPr>
          <p:grpSpPr bwMode="auto">
            <a:xfrm>
              <a:off x="3956586" y="872925"/>
              <a:ext cx="2057400" cy="2266950"/>
              <a:chOff x="1850" y="2714"/>
              <a:chExt cx="1440" cy="1422"/>
            </a:xfrm>
          </p:grpSpPr>
          <p:sp>
            <p:nvSpPr>
              <p:cNvPr id="241" name="Freeform 814"/>
              <p:cNvSpPr>
                <a:spLocks noChangeAspect="1"/>
              </p:cNvSpPr>
              <p:nvPr/>
            </p:nvSpPr>
            <p:spPr bwMode="auto">
              <a:xfrm rot="-3378086">
                <a:off x="2219" y="3230"/>
                <a:ext cx="456" cy="452"/>
              </a:xfrm>
              <a:custGeom>
                <a:avLst/>
                <a:gdLst>
                  <a:gd name="T0" fmla="*/ 5799 w 354"/>
                  <a:gd name="T1" fmla="*/ 237 h 351"/>
                  <a:gd name="T2" fmla="*/ 3833 w 354"/>
                  <a:gd name="T3" fmla="*/ 1516 h 351"/>
                  <a:gd name="T4" fmla="*/ 305 w 354"/>
                  <a:gd name="T5" fmla="*/ 3458 h 351"/>
                  <a:gd name="T6" fmla="*/ 840 w 354"/>
                  <a:gd name="T7" fmla="*/ 5676 h 351"/>
                  <a:gd name="T8" fmla="*/ 3548 w 354"/>
                  <a:gd name="T9" fmla="*/ 6434 h 351"/>
                  <a:gd name="T10" fmla="*/ 4550 w 354"/>
                  <a:gd name="T11" fmla="*/ 8655 h 351"/>
                  <a:gd name="T12" fmla="*/ 5292 w 354"/>
                  <a:gd name="T13" fmla="*/ 8900 h 351"/>
                  <a:gd name="T14" fmla="*/ 6796 w 354"/>
                  <a:gd name="T15" fmla="*/ 9403 h 351"/>
                  <a:gd name="T16" fmla="*/ 9515 w 354"/>
                  <a:gd name="T17" fmla="*/ 3719 h 351"/>
                  <a:gd name="T18" fmla="*/ 9266 w 354"/>
                  <a:gd name="T19" fmla="*/ 1226 h 351"/>
                  <a:gd name="T20" fmla="*/ 9048 w 354"/>
                  <a:gd name="T21" fmla="*/ 506 h 351"/>
                  <a:gd name="T22" fmla="*/ 7532 w 354"/>
                  <a:gd name="T23" fmla="*/ 0 h 351"/>
                  <a:gd name="T24" fmla="*/ 5799 w 354"/>
                  <a:gd name="T25" fmla="*/ 237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351"/>
                  <a:gd name="T41" fmla="*/ 354 w 354"/>
                  <a:gd name="T42" fmla="*/ 351 h 3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351">
                    <a:moveTo>
                      <a:pt x="216" y="9"/>
                    </a:moveTo>
                    <a:cubicBezTo>
                      <a:pt x="190" y="47"/>
                      <a:pt x="183" y="41"/>
                      <a:pt x="142" y="56"/>
                    </a:cubicBezTo>
                    <a:cubicBezTo>
                      <a:pt x="103" y="93"/>
                      <a:pt x="56" y="101"/>
                      <a:pt x="12" y="129"/>
                    </a:cubicBezTo>
                    <a:cubicBezTo>
                      <a:pt x="0" y="166"/>
                      <a:pt x="3" y="185"/>
                      <a:pt x="31" y="212"/>
                    </a:cubicBezTo>
                    <a:cubicBezTo>
                      <a:pt x="87" y="194"/>
                      <a:pt x="84" y="224"/>
                      <a:pt x="132" y="240"/>
                    </a:cubicBezTo>
                    <a:cubicBezTo>
                      <a:pt x="167" y="275"/>
                      <a:pt x="149" y="298"/>
                      <a:pt x="169" y="323"/>
                    </a:cubicBezTo>
                    <a:cubicBezTo>
                      <a:pt x="175" y="331"/>
                      <a:pt x="188" y="329"/>
                      <a:pt x="197" y="332"/>
                    </a:cubicBezTo>
                    <a:cubicBezTo>
                      <a:pt x="215" y="338"/>
                      <a:pt x="252" y="351"/>
                      <a:pt x="252" y="351"/>
                    </a:cubicBezTo>
                    <a:cubicBezTo>
                      <a:pt x="330" y="326"/>
                      <a:pt x="339" y="209"/>
                      <a:pt x="354" y="139"/>
                    </a:cubicBezTo>
                    <a:cubicBezTo>
                      <a:pt x="351" y="108"/>
                      <a:pt x="350" y="77"/>
                      <a:pt x="345" y="46"/>
                    </a:cubicBezTo>
                    <a:cubicBezTo>
                      <a:pt x="344" y="37"/>
                      <a:pt x="344" y="24"/>
                      <a:pt x="336" y="19"/>
                    </a:cubicBezTo>
                    <a:cubicBezTo>
                      <a:pt x="320" y="8"/>
                      <a:pt x="280" y="0"/>
                      <a:pt x="280" y="0"/>
                    </a:cubicBezTo>
                    <a:cubicBezTo>
                      <a:pt x="259" y="7"/>
                      <a:pt x="232" y="27"/>
                      <a:pt x="216" y="9"/>
                    </a:cubicBezTo>
                    <a:close/>
                  </a:path>
                </a:pathLst>
              </a:cu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2" name="Line 815"/>
              <p:cNvSpPr>
                <a:spLocks noChangeAspect="1" noChangeShapeType="1"/>
              </p:cNvSpPr>
              <p:nvPr/>
            </p:nvSpPr>
            <p:spPr bwMode="auto">
              <a:xfrm>
                <a:off x="1850" y="3270"/>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3" name="Line 816"/>
              <p:cNvSpPr>
                <a:spLocks noChangeAspect="1" noChangeShapeType="1"/>
              </p:cNvSpPr>
              <p:nvPr/>
            </p:nvSpPr>
            <p:spPr bwMode="auto">
              <a:xfrm>
                <a:off x="1850" y="3332"/>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4" name="Line 817"/>
              <p:cNvSpPr>
                <a:spLocks noChangeAspect="1" noChangeShapeType="1"/>
              </p:cNvSpPr>
              <p:nvPr/>
            </p:nvSpPr>
            <p:spPr bwMode="auto">
              <a:xfrm>
                <a:off x="1850" y="3394"/>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818"/>
              <p:cNvSpPr>
                <a:spLocks noChangeAspect="1" noChangeShapeType="1"/>
              </p:cNvSpPr>
              <p:nvPr/>
            </p:nvSpPr>
            <p:spPr bwMode="auto">
              <a:xfrm>
                <a:off x="1850" y="3456"/>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 name="Line 819"/>
              <p:cNvSpPr>
                <a:spLocks noChangeAspect="1" noChangeShapeType="1"/>
              </p:cNvSpPr>
              <p:nvPr/>
            </p:nvSpPr>
            <p:spPr bwMode="auto">
              <a:xfrm>
                <a:off x="1850" y="3518"/>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820"/>
              <p:cNvSpPr>
                <a:spLocks noChangeAspect="1" noChangeShapeType="1"/>
              </p:cNvSpPr>
              <p:nvPr/>
            </p:nvSpPr>
            <p:spPr bwMode="auto">
              <a:xfrm>
                <a:off x="1850" y="3641"/>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821"/>
              <p:cNvSpPr>
                <a:spLocks noChangeAspect="1" noChangeShapeType="1"/>
              </p:cNvSpPr>
              <p:nvPr/>
            </p:nvSpPr>
            <p:spPr bwMode="auto">
              <a:xfrm>
                <a:off x="1850" y="3703"/>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9" name="Line 822"/>
              <p:cNvSpPr>
                <a:spLocks noChangeAspect="1" noChangeShapeType="1"/>
              </p:cNvSpPr>
              <p:nvPr/>
            </p:nvSpPr>
            <p:spPr bwMode="auto">
              <a:xfrm>
                <a:off x="1850" y="3703"/>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0" name="Line 823"/>
              <p:cNvSpPr>
                <a:spLocks noChangeAspect="1" noChangeShapeType="1"/>
              </p:cNvSpPr>
              <p:nvPr/>
            </p:nvSpPr>
            <p:spPr bwMode="auto">
              <a:xfrm>
                <a:off x="1850" y="376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1" name="Line 824"/>
              <p:cNvSpPr>
                <a:spLocks noChangeAspect="1" noChangeShapeType="1"/>
              </p:cNvSpPr>
              <p:nvPr/>
            </p:nvSpPr>
            <p:spPr bwMode="auto">
              <a:xfrm>
                <a:off x="1850" y="3580"/>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2" name="Rectangle 825"/>
              <p:cNvSpPr>
                <a:spLocks noChangeAspect="1" noChangeArrowheads="1"/>
              </p:cNvSpPr>
              <p:nvPr/>
            </p:nvSpPr>
            <p:spPr bwMode="auto">
              <a:xfrm rot="-5400000">
                <a:off x="2221" y="3394"/>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53" name="Rectangle 826"/>
              <p:cNvSpPr>
                <a:spLocks noChangeAspect="1" noChangeArrowheads="1"/>
              </p:cNvSpPr>
              <p:nvPr/>
            </p:nvSpPr>
            <p:spPr bwMode="auto">
              <a:xfrm rot="-5400000">
                <a:off x="2221" y="3332"/>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54" name="Rectangle 827"/>
              <p:cNvSpPr>
                <a:spLocks noChangeAspect="1" noChangeArrowheads="1"/>
              </p:cNvSpPr>
              <p:nvPr/>
            </p:nvSpPr>
            <p:spPr bwMode="auto">
              <a:xfrm rot="-5400000">
                <a:off x="2221" y="3270"/>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55" name="Rectangle 828"/>
              <p:cNvSpPr>
                <a:spLocks noChangeAspect="1" noChangeArrowheads="1"/>
              </p:cNvSpPr>
              <p:nvPr/>
            </p:nvSpPr>
            <p:spPr bwMode="auto">
              <a:xfrm rot="-5400000">
                <a:off x="2654" y="3332"/>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56" name="Rectangle 829"/>
              <p:cNvSpPr>
                <a:spLocks noChangeAspect="1" noChangeArrowheads="1"/>
              </p:cNvSpPr>
              <p:nvPr/>
            </p:nvSpPr>
            <p:spPr bwMode="auto">
              <a:xfrm rot="-5400000">
                <a:off x="2654" y="3394"/>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57" name="Rectangle 830"/>
              <p:cNvSpPr>
                <a:spLocks noChangeAspect="1" noChangeArrowheads="1"/>
              </p:cNvSpPr>
              <p:nvPr/>
            </p:nvSpPr>
            <p:spPr bwMode="auto">
              <a:xfrm rot="-5400000">
                <a:off x="2716" y="3394"/>
                <a:ext cx="62" cy="61"/>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58" name="Rectangle 831"/>
              <p:cNvSpPr>
                <a:spLocks noChangeAspect="1" noChangeArrowheads="1"/>
              </p:cNvSpPr>
              <p:nvPr/>
            </p:nvSpPr>
            <p:spPr bwMode="auto">
              <a:xfrm rot="-5400000">
                <a:off x="2654" y="3456"/>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59" name="Rectangle 832"/>
              <p:cNvSpPr>
                <a:spLocks noChangeAspect="1" noChangeArrowheads="1"/>
              </p:cNvSpPr>
              <p:nvPr/>
            </p:nvSpPr>
            <p:spPr bwMode="auto">
              <a:xfrm rot="-5400000">
                <a:off x="2716" y="3456"/>
                <a:ext cx="62" cy="61"/>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60" name="Rectangle 833"/>
              <p:cNvSpPr>
                <a:spLocks noChangeAspect="1" noChangeArrowheads="1"/>
              </p:cNvSpPr>
              <p:nvPr/>
            </p:nvSpPr>
            <p:spPr bwMode="auto">
              <a:xfrm rot="-5400000">
                <a:off x="2654" y="3518"/>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61" name="Rectangle 834"/>
              <p:cNvSpPr>
                <a:spLocks noChangeAspect="1" noChangeArrowheads="1"/>
              </p:cNvSpPr>
              <p:nvPr/>
            </p:nvSpPr>
            <p:spPr bwMode="auto">
              <a:xfrm rot="-5400000">
                <a:off x="2221" y="3518"/>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62" name="Rectangle 835"/>
              <p:cNvSpPr>
                <a:spLocks noChangeAspect="1" noChangeArrowheads="1"/>
              </p:cNvSpPr>
              <p:nvPr/>
            </p:nvSpPr>
            <p:spPr bwMode="auto">
              <a:xfrm rot="-5400000">
                <a:off x="2221" y="3456"/>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63" name="Rectangle 836"/>
              <p:cNvSpPr>
                <a:spLocks noChangeAspect="1" noChangeArrowheads="1"/>
              </p:cNvSpPr>
              <p:nvPr/>
            </p:nvSpPr>
            <p:spPr bwMode="auto">
              <a:xfrm rot="-5400000">
                <a:off x="2221" y="3580"/>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64" name="Rectangle 837"/>
              <p:cNvSpPr>
                <a:spLocks noChangeAspect="1" noChangeArrowheads="1"/>
              </p:cNvSpPr>
              <p:nvPr/>
            </p:nvSpPr>
            <p:spPr bwMode="auto">
              <a:xfrm rot="-5400000">
                <a:off x="2654" y="3580"/>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65" name="Text Box 838"/>
              <p:cNvSpPr txBox="1">
                <a:spLocks noChangeAspect="1" noChangeArrowheads="1"/>
              </p:cNvSpPr>
              <p:nvPr/>
            </p:nvSpPr>
            <p:spPr bwMode="auto">
              <a:xfrm>
                <a:off x="2378" y="3242"/>
                <a:ext cx="291" cy="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Times New Roman" charset="0"/>
                    <a:ea typeface="ヒラギノ角ゴ Pro W3" charset="0"/>
                    <a:cs typeface="ヒラギノ角ゴ Pro W3" charset="0"/>
                  </a:rPr>
                  <a:t>L</a:t>
                </a:r>
              </a:p>
            </p:txBody>
          </p:sp>
          <p:sp>
            <p:nvSpPr>
              <p:cNvPr id="266" name="Line 839"/>
              <p:cNvSpPr>
                <a:spLocks noChangeAspect="1" noChangeShapeType="1"/>
              </p:cNvSpPr>
              <p:nvPr/>
            </p:nvSpPr>
            <p:spPr bwMode="auto">
              <a:xfrm>
                <a:off x="1850" y="2899"/>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840"/>
              <p:cNvSpPr>
                <a:spLocks noChangeAspect="1" noChangeShapeType="1"/>
              </p:cNvSpPr>
              <p:nvPr/>
            </p:nvSpPr>
            <p:spPr bwMode="auto">
              <a:xfrm>
                <a:off x="1850" y="2961"/>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841"/>
              <p:cNvSpPr>
                <a:spLocks noChangeAspect="1" noChangeShapeType="1"/>
              </p:cNvSpPr>
              <p:nvPr/>
            </p:nvSpPr>
            <p:spPr bwMode="auto">
              <a:xfrm>
                <a:off x="1850" y="3023"/>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842"/>
              <p:cNvSpPr>
                <a:spLocks noChangeAspect="1" noChangeShapeType="1"/>
              </p:cNvSpPr>
              <p:nvPr/>
            </p:nvSpPr>
            <p:spPr bwMode="auto">
              <a:xfrm>
                <a:off x="1850" y="308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843"/>
              <p:cNvSpPr>
                <a:spLocks noChangeAspect="1" noChangeShapeType="1"/>
              </p:cNvSpPr>
              <p:nvPr/>
            </p:nvSpPr>
            <p:spPr bwMode="auto">
              <a:xfrm>
                <a:off x="1850" y="3147"/>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1" name="Line 844"/>
              <p:cNvSpPr>
                <a:spLocks noChangeAspect="1" noChangeShapeType="1"/>
              </p:cNvSpPr>
              <p:nvPr/>
            </p:nvSpPr>
            <p:spPr bwMode="auto">
              <a:xfrm>
                <a:off x="1850" y="3209"/>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2" name="Rectangle 845"/>
              <p:cNvSpPr>
                <a:spLocks noChangeAspect="1" noChangeArrowheads="1"/>
              </p:cNvSpPr>
              <p:nvPr/>
            </p:nvSpPr>
            <p:spPr bwMode="auto">
              <a:xfrm>
                <a:off x="1850" y="2714"/>
                <a:ext cx="1422" cy="1422"/>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3" name="Line 846"/>
              <p:cNvSpPr>
                <a:spLocks noChangeAspect="1" noChangeShapeType="1"/>
              </p:cNvSpPr>
              <p:nvPr/>
            </p:nvSpPr>
            <p:spPr bwMode="auto">
              <a:xfrm>
                <a:off x="1850" y="3827"/>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847"/>
              <p:cNvSpPr>
                <a:spLocks noChangeAspect="1" noChangeShapeType="1"/>
              </p:cNvSpPr>
              <p:nvPr/>
            </p:nvSpPr>
            <p:spPr bwMode="auto">
              <a:xfrm>
                <a:off x="1850" y="3889"/>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848"/>
              <p:cNvSpPr>
                <a:spLocks noChangeAspect="1" noChangeShapeType="1"/>
              </p:cNvSpPr>
              <p:nvPr/>
            </p:nvSpPr>
            <p:spPr bwMode="auto">
              <a:xfrm>
                <a:off x="1850" y="3951"/>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849"/>
              <p:cNvSpPr>
                <a:spLocks noChangeAspect="1" noChangeShapeType="1"/>
              </p:cNvSpPr>
              <p:nvPr/>
            </p:nvSpPr>
            <p:spPr bwMode="auto">
              <a:xfrm>
                <a:off x="1850" y="4012"/>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850"/>
              <p:cNvSpPr>
                <a:spLocks noChangeAspect="1" noChangeShapeType="1"/>
              </p:cNvSpPr>
              <p:nvPr/>
            </p:nvSpPr>
            <p:spPr bwMode="auto">
              <a:xfrm>
                <a:off x="1850" y="4074"/>
                <a:ext cx="1440"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851"/>
              <p:cNvSpPr>
                <a:spLocks noChangeAspect="1" noChangeShapeType="1"/>
              </p:cNvSpPr>
              <p:nvPr/>
            </p:nvSpPr>
            <p:spPr bwMode="auto">
              <a:xfrm rot="-5400000">
                <a:off x="1510"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852"/>
              <p:cNvSpPr>
                <a:spLocks noChangeAspect="1" noChangeShapeType="1"/>
              </p:cNvSpPr>
              <p:nvPr/>
            </p:nvSpPr>
            <p:spPr bwMode="auto">
              <a:xfrm rot="-5400000">
                <a:off x="1448"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853"/>
              <p:cNvSpPr>
                <a:spLocks noChangeAspect="1" noChangeShapeType="1"/>
              </p:cNvSpPr>
              <p:nvPr/>
            </p:nvSpPr>
            <p:spPr bwMode="auto">
              <a:xfrm rot="-5400000">
                <a:off x="1386"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854"/>
              <p:cNvSpPr>
                <a:spLocks noChangeAspect="1" noChangeShapeType="1"/>
              </p:cNvSpPr>
              <p:nvPr/>
            </p:nvSpPr>
            <p:spPr bwMode="auto">
              <a:xfrm rot="-5400000">
                <a:off x="1324"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Line 855"/>
              <p:cNvSpPr>
                <a:spLocks noChangeAspect="1" noChangeShapeType="1"/>
              </p:cNvSpPr>
              <p:nvPr/>
            </p:nvSpPr>
            <p:spPr bwMode="auto">
              <a:xfrm rot="-5400000">
                <a:off x="1263"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3" name="Line 856"/>
              <p:cNvSpPr>
                <a:spLocks noChangeAspect="1" noChangeShapeType="1"/>
              </p:cNvSpPr>
              <p:nvPr/>
            </p:nvSpPr>
            <p:spPr bwMode="auto">
              <a:xfrm rot="-5400000">
                <a:off x="1201"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4" name="Line 857"/>
              <p:cNvSpPr>
                <a:spLocks noChangeAspect="1" noChangeShapeType="1"/>
              </p:cNvSpPr>
              <p:nvPr/>
            </p:nvSpPr>
            <p:spPr bwMode="auto">
              <a:xfrm rot="-5400000">
                <a:off x="2005"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5" name="Line 858"/>
              <p:cNvSpPr>
                <a:spLocks noChangeAspect="1" noChangeShapeType="1"/>
              </p:cNvSpPr>
              <p:nvPr/>
            </p:nvSpPr>
            <p:spPr bwMode="auto">
              <a:xfrm rot="-5400000">
                <a:off x="2128"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859"/>
              <p:cNvSpPr>
                <a:spLocks noChangeAspect="1" noChangeShapeType="1"/>
              </p:cNvSpPr>
              <p:nvPr/>
            </p:nvSpPr>
            <p:spPr bwMode="auto">
              <a:xfrm rot="-5400000">
                <a:off x="2499"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860"/>
              <p:cNvSpPr>
                <a:spLocks noChangeAspect="1" noChangeShapeType="1"/>
              </p:cNvSpPr>
              <p:nvPr/>
            </p:nvSpPr>
            <p:spPr bwMode="auto">
              <a:xfrm rot="-5400000">
                <a:off x="2066"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861"/>
              <p:cNvSpPr>
                <a:spLocks noChangeAspect="1" noChangeShapeType="1"/>
              </p:cNvSpPr>
              <p:nvPr/>
            </p:nvSpPr>
            <p:spPr bwMode="auto">
              <a:xfrm rot="-5400000">
                <a:off x="2437"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862"/>
              <p:cNvSpPr>
                <a:spLocks noChangeAspect="1" noChangeShapeType="1"/>
              </p:cNvSpPr>
              <p:nvPr/>
            </p:nvSpPr>
            <p:spPr bwMode="auto">
              <a:xfrm rot="-5400000">
                <a:off x="2376"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863"/>
              <p:cNvSpPr>
                <a:spLocks noChangeAspect="1" noChangeShapeType="1"/>
              </p:cNvSpPr>
              <p:nvPr/>
            </p:nvSpPr>
            <p:spPr bwMode="auto">
              <a:xfrm rot="-5400000">
                <a:off x="2314"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864"/>
              <p:cNvSpPr>
                <a:spLocks noChangeAspect="1" noChangeShapeType="1"/>
              </p:cNvSpPr>
              <p:nvPr/>
            </p:nvSpPr>
            <p:spPr bwMode="auto">
              <a:xfrm rot="-5400000">
                <a:off x="2252"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865"/>
              <p:cNvSpPr>
                <a:spLocks noChangeAspect="1" noChangeShapeType="1"/>
              </p:cNvSpPr>
              <p:nvPr/>
            </p:nvSpPr>
            <p:spPr bwMode="auto">
              <a:xfrm rot="-5400000">
                <a:off x="2190"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3" name="Line 866"/>
              <p:cNvSpPr>
                <a:spLocks noChangeAspect="1" noChangeShapeType="1"/>
              </p:cNvSpPr>
              <p:nvPr/>
            </p:nvSpPr>
            <p:spPr bwMode="auto">
              <a:xfrm>
                <a:off x="1850" y="2776"/>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4" name="Line 867"/>
              <p:cNvSpPr>
                <a:spLocks noChangeAspect="1" noChangeShapeType="1"/>
              </p:cNvSpPr>
              <p:nvPr/>
            </p:nvSpPr>
            <p:spPr bwMode="auto">
              <a:xfrm>
                <a:off x="1850" y="2838"/>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5" name="Rectangle 868"/>
              <p:cNvSpPr>
                <a:spLocks noChangeAspect="1" noChangeArrowheads="1"/>
              </p:cNvSpPr>
              <p:nvPr/>
            </p:nvSpPr>
            <p:spPr bwMode="auto">
              <a:xfrm rot="-5400000">
                <a:off x="2345" y="3209"/>
                <a:ext cx="61" cy="61"/>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96" name="Rectangle 869"/>
              <p:cNvSpPr>
                <a:spLocks noChangeAspect="1" noChangeArrowheads="1"/>
              </p:cNvSpPr>
              <p:nvPr/>
            </p:nvSpPr>
            <p:spPr bwMode="auto">
              <a:xfrm rot="-5400000">
                <a:off x="2468" y="3209"/>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97" name="Rectangle 870"/>
              <p:cNvSpPr>
                <a:spLocks noChangeAspect="1" noChangeArrowheads="1"/>
              </p:cNvSpPr>
              <p:nvPr/>
            </p:nvSpPr>
            <p:spPr bwMode="auto">
              <a:xfrm rot="-5400000">
                <a:off x="2468" y="3518"/>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98" name="Rectangle 871"/>
              <p:cNvSpPr>
                <a:spLocks noChangeAspect="1" noChangeArrowheads="1"/>
              </p:cNvSpPr>
              <p:nvPr/>
            </p:nvSpPr>
            <p:spPr bwMode="auto">
              <a:xfrm rot="-5400000">
                <a:off x="2345" y="3580"/>
                <a:ext cx="61" cy="61"/>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299" name="Rectangle 872"/>
              <p:cNvSpPr>
                <a:spLocks noChangeAspect="1" noChangeArrowheads="1"/>
              </p:cNvSpPr>
              <p:nvPr/>
            </p:nvSpPr>
            <p:spPr bwMode="auto">
              <a:xfrm rot="-5400000">
                <a:off x="2406" y="3580"/>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00" name="Rectangle 873"/>
              <p:cNvSpPr>
                <a:spLocks noChangeAspect="1" noChangeArrowheads="1"/>
              </p:cNvSpPr>
              <p:nvPr/>
            </p:nvSpPr>
            <p:spPr bwMode="auto">
              <a:xfrm rot="-5400000">
                <a:off x="2345" y="3641"/>
                <a:ext cx="62" cy="61"/>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01" name="Rectangle 874"/>
              <p:cNvSpPr>
                <a:spLocks noChangeAspect="1" noChangeArrowheads="1"/>
              </p:cNvSpPr>
              <p:nvPr/>
            </p:nvSpPr>
            <p:spPr bwMode="auto">
              <a:xfrm rot="-5400000">
                <a:off x="2406" y="3518"/>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02" name="Rectangle 875"/>
              <p:cNvSpPr>
                <a:spLocks noChangeAspect="1" noChangeArrowheads="1"/>
              </p:cNvSpPr>
              <p:nvPr/>
            </p:nvSpPr>
            <p:spPr bwMode="auto">
              <a:xfrm rot="-5400000">
                <a:off x="2468" y="3580"/>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03" name="Rectangle 876"/>
              <p:cNvSpPr>
                <a:spLocks noChangeAspect="1" noChangeArrowheads="1"/>
              </p:cNvSpPr>
              <p:nvPr/>
            </p:nvSpPr>
            <p:spPr bwMode="auto">
              <a:xfrm rot="-5400000">
                <a:off x="2406" y="3209"/>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04" name="Rectangle 877"/>
              <p:cNvSpPr>
                <a:spLocks noChangeAspect="1" noChangeArrowheads="1"/>
              </p:cNvSpPr>
              <p:nvPr/>
            </p:nvSpPr>
            <p:spPr bwMode="auto">
              <a:xfrm rot="-5400000">
                <a:off x="2468" y="3456"/>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05" name="Rectangle 878"/>
              <p:cNvSpPr>
                <a:spLocks noChangeAspect="1" noChangeArrowheads="1"/>
              </p:cNvSpPr>
              <p:nvPr/>
            </p:nvSpPr>
            <p:spPr bwMode="auto">
              <a:xfrm rot="-5400000">
                <a:off x="2406" y="3456"/>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06" name="Rectangle 879"/>
              <p:cNvSpPr>
                <a:spLocks noChangeAspect="1" noChangeArrowheads="1"/>
              </p:cNvSpPr>
              <p:nvPr/>
            </p:nvSpPr>
            <p:spPr bwMode="auto">
              <a:xfrm rot="-5400000">
                <a:off x="2468" y="3394"/>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07" name="Rectangle 880"/>
              <p:cNvSpPr>
                <a:spLocks noChangeAspect="1" noChangeArrowheads="1"/>
              </p:cNvSpPr>
              <p:nvPr/>
            </p:nvSpPr>
            <p:spPr bwMode="auto">
              <a:xfrm rot="-5400000">
                <a:off x="2406" y="3394"/>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08" name="Rectangle 881"/>
              <p:cNvSpPr>
                <a:spLocks noChangeAspect="1" noChangeArrowheads="1"/>
              </p:cNvSpPr>
              <p:nvPr/>
            </p:nvSpPr>
            <p:spPr bwMode="auto">
              <a:xfrm rot="-5400000">
                <a:off x="2468" y="3332"/>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09" name="Rectangle 882"/>
              <p:cNvSpPr>
                <a:spLocks noChangeAspect="1" noChangeArrowheads="1"/>
              </p:cNvSpPr>
              <p:nvPr/>
            </p:nvSpPr>
            <p:spPr bwMode="auto">
              <a:xfrm rot="-5400000">
                <a:off x="2406" y="3332"/>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10" name="Rectangle 883"/>
              <p:cNvSpPr>
                <a:spLocks noChangeAspect="1" noChangeArrowheads="1"/>
              </p:cNvSpPr>
              <p:nvPr/>
            </p:nvSpPr>
            <p:spPr bwMode="auto">
              <a:xfrm rot="-5400000">
                <a:off x="2345" y="3332"/>
                <a:ext cx="62" cy="61"/>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11" name="Rectangle 884"/>
              <p:cNvSpPr>
                <a:spLocks noChangeAspect="1" noChangeArrowheads="1"/>
              </p:cNvSpPr>
              <p:nvPr/>
            </p:nvSpPr>
            <p:spPr bwMode="auto">
              <a:xfrm rot="-5400000">
                <a:off x="2468" y="3270"/>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12" name="Rectangle 885"/>
              <p:cNvSpPr>
                <a:spLocks noChangeAspect="1" noChangeArrowheads="1"/>
              </p:cNvSpPr>
              <p:nvPr/>
            </p:nvSpPr>
            <p:spPr bwMode="auto">
              <a:xfrm rot="-5400000">
                <a:off x="2406" y="3270"/>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13" name="Rectangle 886"/>
              <p:cNvSpPr>
                <a:spLocks noChangeAspect="1" noChangeArrowheads="1"/>
              </p:cNvSpPr>
              <p:nvPr/>
            </p:nvSpPr>
            <p:spPr bwMode="auto">
              <a:xfrm rot="-5400000">
                <a:off x="2345" y="3270"/>
                <a:ext cx="62" cy="61"/>
              </a:xfrm>
              <a:prstGeom prst="rect">
                <a:avLst/>
              </a:prstGeom>
              <a:solidFill>
                <a:schemeClr val="accent1"/>
              </a:solidFill>
              <a:ln w="9525">
                <a:solidFill>
                  <a:srgbClr val="FF6600"/>
                </a:solidFill>
                <a:miter lim="800000"/>
                <a:headEnd/>
                <a:tailEnd/>
              </a:ln>
            </p:spPr>
            <p:txBody>
              <a:bodyPr vert="eaVert" wrap="none" anchor="ctr"/>
              <a:lstStyle/>
              <a:p>
                <a:pPr algn="ctr" eaLnBrk="0" hangingPunct="0"/>
                <a:endParaRPr lang="en-US"/>
              </a:p>
            </p:txBody>
          </p:sp>
          <p:sp>
            <p:nvSpPr>
              <p:cNvPr id="314" name="Rectangle 887"/>
              <p:cNvSpPr>
                <a:spLocks noChangeAspect="1" noChangeArrowheads="1"/>
              </p:cNvSpPr>
              <p:nvPr/>
            </p:nvSpPr>
            <p:spPr bwMode="auto">
              <a:xfrm rot="-5400000">
                <a:off x="2345" y="3394"/>
                <a:ext cx="62" cy="61"/>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15" name="Rectangle 888"/>
              <p:cNvSpPr>
                <a:spLocks noChangeAspect="1" noChangeArrowheads="1"/>
              </p:cNvSpPr>
              <p:nvPr/>
            </p:nvSpPr>
            <p:spPr bwMode="auto">
              <a:xfrm rot="-5400000">
                <a:off x="2345" y="3456"/>
                <a:ext cx="62" cy="61"/>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16" name="Rectangle 889"/>
              <p:cNvSpPr>
                <a:spLocks noChangeAspect="1" noChangeArrowheads="1"/>
              </p:cNvSpPr>
              <p:nvPr/>
            </p:nvSpPr>
            <p:spPr bwMode="auto">
              <a:xfrm rot="-5400000">
                <a:off x="2345" y="3518"/>
                <a:ext cx="62" cy="61"/>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17" name="Rectangle 890"/>
              <p:cNvSpPr>
                <a:spLocks noChangeAspect="1" noChangeArrowheads="1"/>
              </p:cNvSpPr>
              <p:nvPr/>
            </p:nvSpPr>
            <p:spPr bwMode="auto">
              <a:xfrm rot="5400000" flipV="1">
                <a:off x="2426" y="3146"/>
                <a:ext cx="48" cy="47"/>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18" name="Rectangle 891"/>
              <p:cNvSpPr>
                <a:spLocks noChangeAspect="1" noChangeArrowheads="1"/>
              </p:cNvSpPr>
              <p:nvPr/>
            </p:nvSpPr>
            <p:spPr bwMode="auto">
              <a:xfrm rot="-5400000">
                <a:off x="2406" y="3147"/>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19" name="Rectangle 892"/>
              <p:cNvSpPr>
                <a:spLocks noChangeAspect="1" noChangeArrowheads="1"/>
              </p:cNvSpPr>
              <p:nvPr/>
            </p:nvSpPr>
            <p:spPr bwMode="auto">
              <a:xfrm rot="-5400000">
                <a:off x="2468" y="3147"/>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20" name="Rectangle 893"/>
              <p:cNvSpPr>
                <a:spLocks noChangeAspect="1" noChangeArrowheads="1"/>
              </p:cNvSpPr>
              <p:nvPr/>
            </p:nvSpPr>
            <p:spPr bwMode="auto">
              <a:xfrm rot="-5400000">
                <a:off x="2345" y="3147"/>
                <a:ext cx="62" cy="61"/>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21" name="Line 894"/>
              <p:cNvSpPr>
                <a:spLocks noChangeAspect="1" noChangeShapeType="1"/>
              </p:cNvSpPr>
              <p:nvPr/>
            </p:nvSpPr>
            <p:spPr bwMode="auto">
              <a:xfrm rot="-5400000">
                <a:off x="1757"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2" name="Line 895"/>
              <p:cNvSpPr>
                <a:spLocks noChangeAspect="1" noChangeShapeType="1"/>
              </p:cNvSpPr>
              <p:nvPr/>
            </p:nvSpPr>
            <p:spPr bwMode="auto">
              <a:xfrm rot="-5400000">
                <a:off x="1695"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3" name="Line 896"/>
              <p:cNvSpPr>
                <a:spLocks noChangeAspect="1" noChangeShapeType="1"/>
              </p:cNvSpPr>
              <p:nvPr/>
            </p:nvSpPr>
            <p:spPr bwMode="auto">
              <a:xfrm rot="-5400000">
                <a:off x="1634"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4" name="Rectangle 897"/>
              <p:cNvSpPr>
                <a:spLocks noChangeAspect="1" noChangeArrowheads="1"/>
              </p:cNvSpPr>
              <p:nvPr/>
            </p:nvSpPr>
            <p:spPr bwMode="auto">
              <a:xfrm rot="-5400000">
                <a:off x="2283" y="3394"/>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25" name="Rectangle 898"/>
              <p:cNvSpPr>
                <a:spLocks noChangeAspect="1" noChangeArrowheads="1"/>
              </p:cNvSpPr>
              <p:nvPr/>
            </p:nvSpPr>
            <p:spPr bwMode="auto">
              <a:xfrm rot="-5400000">
                <a:off x="2283" y="3332"/>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26" name="Rectangle 899"/>
              <p:cNvSpPr>
                <a:spLocks noChangeAspect="1" noChangeArrowheads="1"/>
              </p:cNvSpPr>
              <p:nvPr/>
            </p:nvSpPr>
            <p:spPr bwMode="auto">
              <a:xfrm rot="-5400000">
                <a:off x="2283" y="3270"/>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27" name="Rectangle 900"/>
              <p:cNvSpPr>
                <a:spLocks noChangeAspect="1" noChangeArrowheads="1"/>
              </p:cNvSpPr>
              <p:nvPr/>
            </p:nvSpPr>
            <p:spPr bwMode="auto">
              <a:xfrm rot="-5400000">
                <a:off x="2283" y="3209"/>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28" name="Rectangle 901"/>
              <p:cNvSpPr>
                <a:spLocks noChangeAspect="1" noChangeArrowheads="1"/>
              </p:cNvSpPr>
              <p:nvPr/>
            </p:nvSpPr>
            <p:spPr bwMode="auto">
              <a:xfrm rot="-5400000">
                <a:off x="2283" y="3518"/>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29" name="Rectangle 902"/>
              <p:cNvSpPr>
                <a:spLocks noChangeAspect="1" noChangeArrowheads="1"/>
              </p:cNvSpPr>
              <p:nvPr/>
            </p:nvSpPr>
            <p:spPr bwMode="auto">
              <a:xfrm rot="-5400000">
                <a:off x="2283" y="3456"/>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30" name="Rectangle 903"/>
              <p:cNvSpPr>
                <a:spLocks noChangeAspect="1" noChangeArrowheads="1"/>
              </p:cNvSpPr>
              <p:nvPr/>
            </p:nvSpPr>
            <p:spPr bwMode="auto">
              <a:xfrm rot="-5400000">
                <a:off x="2283" y="3641"/>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31" name="Rectangle 904"/>
              <p:cNvSpPr>
                <a:spLocks noChangeAspect="1" noChangeArrowheads="1"/>
              </p:cNvSpPr>
              <p:nvPr/>
            </p:nvSpPr>
            <p:spPr bwMode="auto">
              <a:xfrm rot="-5400000">
                <a:off x="2283" y="3580"/>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32" name="Rectangle 905"/>
              <p:cNvSpPr>
                <a:spLocks noChangeAspect="1" noChangeArrowheads="1"/>
              </p:cNvSpPr>
              <p:nvPr/>
            </p:nvSpPr>
            <p:spPr bwMode="auto">
              <a:xfrm rot="-5400000">
                <a:off x="2283" y="3147"/>
                <a:ext cx="62" cy="62"/>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3" name="Line 906"/>
              <p:cNvSpPr>
                <a:spLocks noChangeAspect="1" noChangeShapeType="1"/>
              </p:cNvSpPr>
              <p:nvPr/>
            </p:nvSpPr>
            <p:spPr bwMode="auto">
              <a:xfrm rot="-5400000">
                <a:off x="1572"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4" name="Rectangle 907"/>
              <p:cNvSpPr>
                <a:spLocks noChangeAspect="1" noChangeArrowheads="1"/>
              </p:cNvSpPr>
              <p:nvPr/>
            </p:nvSpPr>
            <p:spPr bwMode="auto">
              <a:xfrm rot="-5400000">
                <a:off x="2530" y="3456"/>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35" name="Rectangle 908"/>
              <p:cNvSpPr>
                <a:spLocks noChangeAspect="1" noChangeArrowheads="1"/>
              </p:cNvSpPr>
              <p:nvPr/>
            </p:nvSpPr>
            <p:spPr bwMode="auto">
              <a:xfrm rot="-5400000">
                <a:off x="2530" y="3209"/>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36" name="Rectangle 909"/>
              <p:cNvSpPr>
                <a:spLocks noChangeAspect="1" noChangeArrowheads="1"/>
              </p:cNvSpPr>
              <p:nvPr/>
            </p:nvSpPr>
            <p:spPr bwMode="auto">
              <a:xfrm rot="-5400000">
                <a:off x="2530" y="3270"/>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37" name="Rectangle 910"/>
              <p:cNvSpPr>
                <a:spLocks noChangeAspect="1" noChangeArrowheads="1"/>
              </p:cNvSpPr>
              <p:nvPr/>
            </p:nvSpPr>
            <p:spPr bwMode="auto">
              <a:xfrm rot="-5400000">
                <a:off x="2530" y="3518"/>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38" name="Rectangle 911"/>
              <p:cNvSpPr>
                <a:spLocks noChangeAspect="1" noChangeArrowheads="1"/>
              </p:cNvSpPr>
              <p:nvPr/>
            </p:nvSpPr>
            <p:spPr bwMode="auto">
              <a:xfrm rot="-5400000">
                <a:off x="2530" y="3580"/>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39" name="Rectangle 912"/>
              <p:cNvSpPr>
                <a:spLocks noChangeAspect="1" noChangeArrowheads="1"/>
              </p:cNvSpPr>
              <p:nvPr/>
            </p:nvSpPr>
            <p:spPr bwMode="auto">
              <a:xfrm rot="-5400000">
                <a:off x="2530" y="3394"/>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40" name="Rectangle 913"/>
              <p:cNvSpPr>
                <a:spLocks noChangeAspect="1" noChangeArrowheads="1"/>
              </p:cNvSpPr>
              <p:nvPr/>
            </p:nvSpPr>
            <p:spPr bwMode="auto">
              <a:xfrm rot="-5400000">
                <a:off x="2530" y="3332"/>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41" name="Line 914"/>
              <p:cNvSpPr>
                <a:spLocks noChangeAspect="1" noChangeShapeType="1"/>
              </p:cNvSpPr>
              <p:nvPr/>
            </p:nvSpPr>
            <p:spPr bwMode="auto">
              <a:xfrm rot="-5400000">
                <a:off x="1881"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2" name="Rectangle 915"/>
              <p:cNvSpPr>
                <a:spLocks noChangeAspect="1" noChangeArrowheads="1"/>
              </p:cNvSpPr>
              <p:nvPr/>
            </p:nvSpPr>
            <p:spPr bwMode="auto">
              <a:xfrm rot="-5400000">
                <a:off x="2592" y="3456"/>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43" name="Rectangle 916"/>
              <p:cNvSpPr>
                <a:spLocks noChangeAspect="1" noChangeArrowheads="1"/>
              </p:cNvSpPr>
              <p:nvPr/>
            </p:nvSpPr>
            <p:spPr bwMode="auto">
              <a:xfrm rot="-5400000">
                <a:off x="2592" y="3270"/>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44" name="Rectangle 917"/>
              <p:cNvSpPr>
                <a:spLocks noChangeAspect="1" noChangeArrowheads="1"/>
              </p:cNvSpPr>
              <p:nvPr/>
            </p:nvSpPr>
            <p:spPr bwMode="auto">
              <a:xfrm rot="-5400000">
                <a:off x="2592" y="3332"/>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45" name="Rectangle 918"/>
              <p:cNvSpPr>
                <a:spLocks noChangeAspect="1" noChangeArrowheads="1"/>
              </p:cNvSpPr>
              <p:nvPr/>
            </p:nvSpPr>
            <p:spPr bwMode="auto">
              <a:xfrm rot="-5400000">
                <a:off x="2592" y="3518"/>
                <a:ext cx="62"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46" name="Rectangle 919"/>
              <p:cNvSpPr>
                <a:spLocks noChangeAspect="1" noChangeArrowheads="1"/>
              </p:cNvSpPr>
              <p:nvPr/>
            </p:nvSpPr>
            <p:spPr bwMode="auto">
              <a:xfrm rot="-5400000">
                <a:off x="2592" y="3580"/>
                <a:ext cx="61" cy="62"/>
              </a:xfrm>
              <a:prstGeom prst="rect">
                <a:avLst/>
              </a:prstGeom>
              <a:solidFill>
                <a:schemeClr val="accent1"/>
              </a:solidFill>
              <a:ln w="9525">
                <a:solidFill>
                  <a:srgbClr val="FF6600"/>
                </a:solidFill>
                <a:miter lim="800000"/>
                <a:headEnd/>
                <a:tailEnd/>
              </a:ln>
            </p:spPr>
            <p:txBody>
              <a:bodyPr wrap="none" anchor="ctr"/>
              <a:lstStyle/>
              <a:p>
                <a:endParaRPr lang="en-US"/>
              </a:p>
            </p:txBody>
          </p:sp>
          <p:sp>
            <p:nvSpPr>
              <p:cNvPr id="347" name="Rectangle 920"/>
              <p:cNvSpPr>
                <a:spLocks noChangeAspect="1" noChangeArrowheads="1"/>
              </p:cNvSpPr>
              <p:nvPr/>
            </p:nvSpPr>
            <p:spPr bwMode="auto">
              <a:xfrm rot="-5400000">
                <a:off x="2592" y="3394"/>
                <a:ext cx="62" cy="62"/>
              </a:xfrm>
              <a:prstGeom prst="rect">
                <a:avLst/>
              </a:prstGeom>
              <a:solidFill>
                <a:srgbClr val="FF0000"/>
              </a:solidFill>
              <a:ln w="9525">
                <a:solidFill>
                  <a:srgbClr val="FF6600"/>
                </a:solidFill>
                <a:miter lim="800000"/>
                <a:headEnd/>
                <a:tailEnd/>
              </a:ln>
            </p:spPr>
            <p:txBody>
              <a:bodyPr vert="eaVert" wrap="none" anchor="ctr"/>
              <a:lstStyle/>
              <a:p>
                <a:pPr algn="ctr" eaLnBrk="0" hangingPunct="0"/>
                <a:endParaRPr lang="en-US"/>
              </a:p>
            </p:txBody>
          </p:sp>
          <p:sp>
            <p:nvSpPr>
              <p:cNvPr id="348" name="Line 921"/>
              <p:cNvSpPr>
                <a:spLocks noChangeAspect="1" noChangeShapeType="1"/>
              </p:cNvSpPr>
              <p:nvPr/>
            </p:nvSpPr>
            <p:spPr bwMode="auto">
              <a:xfrm rot="-5400000">
                <a:off x="1943"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9" name="Line 922"/>
              <p:cNvSpPr>
                <a:spLocks noChangeAspect="1" noChangeShapeType="1"/>
              </p:cNvSpPr>
              <p:nvPr/>
            </p:nvSpPr>
            <p:spPr bwMode="auto">
              <a:xfrm rot="-5400000">
                <a:off x="1819" y="3425"/>
                <a:ext cx="1422" cy="0"/>
              </a:xfrm>
              <a:prstGeom prst="line">
                <a:avLst/>
              </a:prstGeom>
              <a:noFill/>
              <a:ln w="9525">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pic>
        <p:nvPicPr>
          <p:cNvPr id="351" name="Picture 2" descr="halfsphe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7563" y="1084389"/>
            <a:ext cx="2092089" cy="2049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9" name="Rectangle 20488"/>
          <p:cNvSpPr/>
          <p:nvPr/>
        </p:nvSpPr>
        <p:spPr>
          <a:xfrm>
            <a:off x="4437314" y="6095676"/>
            <a:ext cx="4935286" cy="495572"/>
          </a:xfrm>
          <a:prstGeom prst="rect">
            <a:avLst/>
          </a:prstGeom>
        </p:spPr>
        <p:txBody>
          <a:bodyPr wrap="square">
            <a:spAutoFit/>
          </a:bodyPr>
          <a:lstStyle/>
          <a:p>
            <a:pPr marL="428625" indent="-323850" defTabSz="449263">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i="1" dirty="0">
                <a:solidFill>
                  <a:schemeClr val="bg1">
                    <a:lumMod val="65000"/>
                  </a:schemeClr>
                </a:solidFill>
                <a:latin typeface="Arial" charset="0"/>
              </a:rPr>
              <a:t>		Kozakov D. et. Al. </a:t>
            </a:r>
            <a:r>
              <a:rPr lang="en-GB" sz="1400" i="1" dirty="0" err="1">
                <a:solidFill>
                  <a:schemeClr val="bg1">
                    <a:lumMod val="65000"/>
                  </a:schemeClr>
                </a:solidFill>
                <a:latin typeface="Arial" charset="0"/>
              </a:rPr>
              <a:t>eLIFE</a:t>
            </a:r>
            <a:r>
              <a:rPr lang="en-GB" sz="1400" i="1" dirty="0">
                <a:solidFill>
                  <a:schemeClr val="bg1">
                    <a:lumMod val="65000"/>
                  </a:schemeClr>
                </a:solidFill>
                <a:latin typeface="Arial" charset="0"/>
              </a:rPr>
              <a:t> 2014</a:t>
            </a:r>
          </a:p>
          <a:p>
            <a:pPr marL="428625" indent="-323850" defTabSz="449263">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i="1" dirty="0">
                <a:solidFill>
                  <a:schemeClr val="bg1">
                    <a:lumMod val="65000"/>
                  </a:schemeClr>
                </a:solidFill>
                <a:latin typeface="Arial" charset="0"/>
              </a:rPr>
              <a:t>	</a:t>
            </a:r>
            <a:r>
              <a:rPr lang="en-GB" sz="1400" i="1" dirty="0" err="1">
                <a:solidFill>
                  <a:schemeClr val="bg1">
                    <a:lumMod val="65000"/>
                  </a:schemeClr>
                </a:solidFill>
                <a:latin typeface="Arial" charset="0"/>
              </a:rPr>
              <a:t>Padhorny</a:t>
            </a:r>
            <a:r>
              <a:rPr lang="en-GB" sz="1400" i="1" dirty="0">
                <a:solidFill>
                  <a:schemeClr val="bg1">
                    <a:lumMod val="65000"/>
                  </a:schemeClr>
                </a:solidFill>
                <a:latin typeface="Arial" charset="0"/>
              </a:rPr>
              <a:t> et. al., PNAS 2016</a:t>
            </a:r>
          </a:p>
        </p:txBody>
      </p:sp>
      <p:pic>
        <p:nvPicPr>
          <p:cNvPr id="352" name="Picture 9" descr="txp_fi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748379" y="3501392"/>
            <a:ext cx="5908970" cy="1903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216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143000"/>
          </a:xfrm>
        </p:spPr>
        <p:txBody>
          <a:bodyPr/>
          <a:lstStyle/>
          <a:p>
            <a:r>
              <a:rPr lang="en-US" sz="2400" dirty="0">
                <a:latin typeface="Arial" charset="0"/>
              </a:rPr>
              <a:t>Monte Carlo Minimization on Manifold</a:t>
            </a:r>
          </a:p>
        </p:txBody>
      </p:sp>
      <p:sp>
        <p:nvSpPr>
          <p:cNvPr id="6" name="TextBox 5"/>
          <p:cNvSpPr txBox="1"/>
          <p:nvPr/>
        </p:nvSpPr>
        <p:spPr>
          <a:xfrm>
            <a:off x="6463542" y="4236911"/>
            <a:ext cx="1621961" cy="1169551"/>
          </a:xfrm>
          <a:prstGeom prst="rect">
            <a:avLst/>
          </a:prstGeom>
          <a:noFill/>
        </p:spPr>
        <p:txBody>
          <a:bodyPr wrap="square" rtlCol="0">
            <a:spAutoFit/>
          </a:bodyPr>
          <a:lstStyle/>
          <a:p>
            <a:r>
              <a:rPr lang="en-US" sz="1400" dirty="0"/>
              <a:t>Flexible Minimization</a:t>
            </a:r>
          </a:p>
          <a:p>
            <a:endParaRPr lang="en-US" sz="1400" dirty="0"/>
          </a:p>
          <a:p>
            <a:r>
              <a:rPr lang="en-US" sz="1400" dirty="0"/>
              <a:t>5x time faster than local minimization</a:t>
            </a:r>
          </a:p>
        </p:txBody>
      </p:sp>
      <p:pic>
        <p:nvPicPr>
          <p:cNvPr id="7" name="Flexib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51567" y="1410390"/>
            <a:ext cx="3086100" cy="2314522"/>
          </a:xfrm>
        </p:spPr>
      </p:pic>
      <p:sp>
        <p:nvSpPr>
          <p:cNvPr id="8" name="Text Box 4"/>
          <p:cNvSpPr txBox="1">
            <a:spLocks noChangeArrowheads="1"/>
          </p:cNvSpPr>
          <p:nvPr/>
        </p:nvSpPr>
        <p:spPr bwMode="auto">
          <a:xfrm>
            <a:off x="295017" y="6150201"/>
            <a:ext cx="5704877" cy="5216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100" b="1" dirty="0" err="1">
                <a:latin typeface="Arial" charset="0"/>
              </a:rPr>
              <a:t>Mirzaei</a:t>
            </a:r>
            <a:r>
              <a:rPr lang="en-GB" sz="1100" b="1" dirty="0">
                <a:latin typeface="Arial" charset="0"/>
              </a:rPr>
              <a:t> H et al. JCTC 2012; </a:t>
            </a:r>
            <a:r>
              <a:rPr lang="en-GB" sz="1100" b="1" dirty="0" err="1">
                <a:latin typeface="Arial" charset="0"/>
              </a:rPr>
              <a:t>Mirzaei</a:t>
            </a:r>
            <a:r>
              <a:rPr lang="en-GB" sz="1100" b="1" dirty="0">
                <a:latin typeface="Arial" charset="0"/>
              </a:rPr>
              <a:t> et al, JCTC 2015; </a:t>
            </a:r>
            <a:r>
              <a:rPr lang="en-GB" sz="1100" b="1" dirty="0" err="1">
                <a:latin typeface="Arial" charset="0"/>
              </a:rPr>
              <a:t>Mamonov</a:t>
            </a:r>
            <a:r>
              <a:rPr lang="en-GB" sz="1100" b="1" dirty="0">
                <a:latin typeface="Arial" charset="0"/>
              </a:rPr>
              <a:t> et. al. JCC 2015; Ignatov et al. 2018 JCIM </a:t>
            </a:r>
          </a:p>
        </p:txBody>
      </p:sp>
      <p:pic>
        <p:nvPicPr>
          <p:cNvPr id="9" name="Picture 8" descr="ilus_tree-eps-converted-to.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1942" y="1539283"/>
            <a:ext cx="2938717" cy="2185629"/>
          </a:xfrm>
          <a:prstGeom prst="rect">
            <a:avLst/>
          </a:prstGeom>
        </p:spPr>
      </p:pic>
      <p:pic>
        <p:nvPicPr>
          <p:cNvPr id="10" name="Picture 9"/>
          <p:cNvPicPr/>
          <p:nvPr/>
        </p:nvPicPr>
        <p:blipFill>
          <a:blip r:embed="rId6">
            <a:alphaModFix/>
          </a:blip>
          <a:stretch>
            <a:fillRect/>
          </a:stretch>
        </p:blipFill>
        <p:spPr>
          <a:xfrm>
            <a:off x="295017" y="1576379"/>
            <a:ext cx="2416925" cy="2148533"/>
          </a:xfrm>
          <a:prstGeom prst="rect">
            <a:avLst/>
          </a:prstGeom>
          <a:noFill/>
        </p:spPr>
      </p:pic>
      <p:pic>
        <p:nvPicPr>
          <p:cNvPr id="11" name="Picture 1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140" y="3740157"/>
            <a:ext cx="21526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wn Arrow 11"/>
          <p:cNvSpPr/>
          <p:nvPr/>
        </p:nvSpPr>
        <p:spPr>
          <a:xfrm>
            <a:off x="1490740" y="4112093"/>
            <a:ext cx="152400" cy="383422"/>
          </a:xfrm>
          <a:prstGeom prst="downArrow">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 name="Picture 2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7740" y="4941749"/>
            <a:ext cx="248602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77" y="4530373"/>
            <a:ext cx="23717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77370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353298" y="469579"/>
            <a:ext cx="4796631" cy="369332"/>
          </a:xfrm>
          <a:prstGeom prst="rect">
            <a:avLst/>
          </a:prstGeom>
          <a:noFill/>
        </p:spPr>
        <p:txBody>
          <a:bodyPr wrap="square" rtlCol="0">
            <a:spAutoFit/>
          </a:bodyPr>
          <a:lstStyle/>
          <a:p>
            <a:r>
              <a:rPr lang="en-US" dirty="0"/>
              <a:t>D3R GC4 algorithm  pipeline overview</a:t>
            </a:r>
          </a:p>
        </p:txBody>
      </p:sp>
      <p:pic>
        <p:nvPicPr>
          <p:cNvPr id="4" name="image2.png">
            <a:extLst>
              <a:ext uri="{FF2B5EF4-FFF2-40B4-BE49-F238E27FC236}">
                <a16:creationId xmlns:a16="http://schemas.microsoft.com/office/drawing/2014/main" id="{8D0DC296-2C40-D54F-B208-DDDECE463A0E}"/>
              </a:ext>
            </a:extLst>
          </p:cNvPr>
          <p:cNvPicPr/>
          <p:nvPr/>
        </p:nvPicPr>
        <p:blipFill>
          <a:blip r:embed="rId2"/>
          <a:stretch>
            <a:fillRect/>
          </a:stretch>
        </p:blipFill>
        <p:spPr bwMode="auto">
          <a:xfrm>
            <a:off x="1401288" y="2030681"/>
            <a:ext cx="6700652" cy="2251941"/>
          </a:xfrm>
          <a:prstGeom prst="rect">
            <a:avLst/>
          </a:prstGeom>
        </p:spPr>
      </p:pic>
      <p:sp>
        <p:nvSpPr>
          <p:cNvPr id="6" name="Title 1">
            <a:extLst>
              <a:ext uri="{FF2B5EF4-FFF2-40B4-BE49-F238E27FC236}">
                <a16:creationId xmlns:a16="http://schemas.microsoft.com/office/drawing/2014/main" id="{DC2ADD31-8DB9-9E48-962E-93041E10BBA7}"/>
              </a:ext>
            </a:extLst>
          </p:cNvPr>
          <p:cNvSpPr txBox="1">
            <a:spLocks/>
          </p:cNvSpPr>
          <p:nvPr/>
        </p:nvSpPr>
        <p:spPr>
          <a:xfrm>
            <a:off x="636813" y="458538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GC4 - Focus is the development of template based protocol</a:t>
            </a:r>
          </a:p>
        </p:txBody>
      </p:sp>
    </p:spTree>
    <p:extLst>
      <p:ext uri="{BB962C8B-B14F-4D97-AF65-F5344CB8AC3E}">
        <p14:creationId xmlns:p14="http://schemas.microsoft.com/office/powerpoint/2010/main" val="111743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8AF9-AF39-2F44-82DF-F745FFF29F85}"/>
              </a:ext>
            </a:extLst>
          </p:cNvPr>
          <p:cNvSpPr>
            <a:spLocks noGrp="1"/>
          </p:cNvSpPr>
          <p:nvPr>
            <p:ph type="title"/>
          </p:nvPr>
        </p:nvSpPr>
        <p:spPr/>
        <p:txBody>
          <a:bodyPr>
            <a:normAutofit fontScale="90000"/>
          </a:bodyPr>
          <a:lstStyle/>
          <a:p>
            <a:r>
              <a:rPr lang="en-US" sz="2400" dirty="0"/>
              <a:t>Step 1. Exhaustive Conformational sampling</a:t>
            </a:r>
            <a:br>
              <a:rPr lang="en-US" sz="2400" dirty="0"/>
            </a:br>
            <a:br>
              <a:rPr lang="en-US" sz="2400" dirty="0"/>
            </a:br>
            <a:r>
              <a:rPr lang="en-US" sz="2400" dirty="0"/>
              <a:t>For macrocycles we use BRIKARD instead of ETKDG (RDKIT)</a:t>
            </a:r>
          </a:p>
        </p:txBody>
      </p:sp>
      <p:pic>
        <p:nvPicPr>
          <p:cNvPr id="4" name="image7.png">
            <a:extLst>
              <a:ext uri="{FF2B5EF4-FFF2-40B4-BE49-F238E27FC236}">
                <a16:creationId xmlns:a16="http://schemas.microsoft.com/office/drawing/2014/main" id="{57DAA93E-5801-7C47-83E2-758BB807F60C}"/>
              </a:ext>
            </a:extLst>
          </p:cNvPr>
          <p:cNvPicPr/>
          <p:nvPr/>
        </p:nvPicPr>
        <p:blipFill>
          <a:blip r:embed="rId2" cstate="hqprint">
            <a:extLst>
              <a:ext uri="{28A0092B-C50C-407E-A947-70E740481C1C}">
                <a14:useLocalDpi xmlns:a14="http://schemas.microsoft.com/office/drawing/2010/main"/>
              </a:ext>
            </a:extLst>
          </a:blip>
          <a:stretch>
            <a:fillRect/>
          </a:stretch>
        </p:blipFill>
        <p:spPr bwMode="auto">
          <a:xfrm>
            <a:off x="5147953" y="1417638"/>
            <a:ext cx="3538847" cy="4781281"/>
          </a:xfrm>
          <a:prstGeom prst="rect">
            <a:avLst/>
          </a:prstGeom>
        </p:spPr>
      </p:pic>
      <p:sp>
        <p:nvSpPr>
          <p:cNvPr id="5" name="TextBox 4">
            <a:extLst>
              <a:ext uri="{FF2B5EF4-FFF2-40B4-BE49-F238E27FC236}">
                <a16:creationId xmlns:a16="http://schemas.microsoft.com/office/drawing/2014/main" id="{3A0726B2-76D5-2B43-9410-2DE241BBD20E}"/>
              </a:ext>
            </a:extLst>
          </p:cNvPr>
          <p:cNvSpPr txBox="1"/>
          <p:nvPr/>
        </p:nvSpPr>
        <p:spPr>
          <a:xfrm>
            <a:off x="3487462" y="3419504"/>
            <a:ext cx="1713931" cy="646331"/>
          </a:xfrm>
          <a:prstGeom prst="rect">
            <a:avLst/>
          </a:prstGeom>
          <a:noFill/>
        </p:spPr>
        <p:txBody>
          <a:bodyPr wrap="none" rtlCol="0">
            <a:spAutoFit/>
          </a:bodyPr>
          <a:lstStyle/>
          <a:p>
            <a:r>
              <a:rPr lang="en-US" dirty="0"/>
              <a:t>ETKDG sampling</a:t>
            </a:r>
          </a:p>
          <a:p>
            <a:r>
              <a:rPr lang="en-US" dirty="0"/>
              <a:t> in </a:t>
            </a:r>
            <a:r>
              <a:rPr lang="en-US" dirty="0" err="1"/>
              <a:t>RDKit</a:t>
            </a:r>
            <a:r>
              <a:rPr lang="en-US" dirty="0"/>
              <a:t> </a:t>
            </a:r>
          </a:p>
        </p:txBody>
      </p:sp>
      <p:sp>
        <p:nvSpPr>
          <p:cNvPr id="6" name="TextBox 5">
            <a:extLst>
              <a:ext uri="{FF2B5EF4-FFF2-40B4-BE49-F238E27FC236}">
                <a16:creationId xmlns:a16="http://schemas.microsoft.com/office/drawing/2014/main" id="{42EB7D17-B980-9447-9CAC-081C8B551910}"/>
              </a:ext>
            </a:extLst>
          </p:cNvPr>
          <p:cNvSpPr txBox="1"/>
          <p:nvPr/>
        </p:nvSpPr>
        <p:spPr>
          <a:xfrm>
            <a:off x="3867339" y="5151912"/>
            <a:ext cx="1013419" cy="369332"/>
          </a:xfrm>
          <a:prstGeom prst="rect">
            <a:avLst/>
          </a:prstGeom>
          <a:noFill/>
        </p:spPr>
        <p:txBody>
          <a:bodyPr wrap="none" rtlCol="0">
            <a:spAutoFit/>
          </a:bodyPr>
          <a:lstStyle/>
          <a:p>
            <a:r>
              <a:rPr lang="en-US" dirty="0"/>
              <a:t>BRIKARD</a:t>
            </a:r>
          </a:p>
        </p:txBody>
      </p:sp>
      <p:pic>
        <p:nvPicPr>
          <p:cNvPr id="8" name="Picture 7">
            <a:extLst>
              <a:ext uri="{FF2B5EF4-FFF2-40B4-BE49-F238E27FC236}">
                <a16:creationId xmlns:a16="http://schemas.microsoft.com/office/drawing/2014/main" id="{F34984A2-C2B0-2742-8B0B-A0A46358C0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9062" y="18626765"/>
            <a:ext cx="3671829" cy="2043195"/>
          </a:xfrm>
          <a:prstGeom prst="rect">
            <a:avLst/>
          </a:prstGeom>
        </p:spPr>
      </p:pic>
      <p:pic>
        <p:nvPicPr>
          <p:cNvPr id="10" name="Picture 9">
            <a:extLst>
              <a:ext uri="{FF2B5EF4-FFF2-40B4-BE49-F238E27FC236}">
                <a16:creationId xmlns:a16="http://schemas.microsoft.com/office/drawing/2014/main" id="{832D325F-3DDD-8D43-833E-033FB656D684}"/>
              </a:ext>
            </a:extLst>
          </p:cNvPr>
          <p:cNvPicPr>
            <a:picLocks noChangeAspect="1"/>
          </p:cNvPicPr>
          <p:nvPr/>
        </p:nvPicPr>
        <p:blipFill>
          <a:blip r:embed="rId4"/>
          <a:stretch>
            <a:fillRect/>
          </a:stretch>
        </p:blipFill>
        <p:spPr>
          <a:xfrm>
            <a:off x="18703" y="2424966"/>
            <a:ext cx="2938846" cy="1632692"/>
          </a:xfrm>
          <a:prstGeom prst="rect">
            <a:avLst/>
          </a:prstGeom>
        </p:spPr>
      </p:pic>
      <p:sp>
        <p:nvSpPr>
          <p:cNvPr id="11" name="TextBox 10">
            <a:extLst>
              <a:ext uri="{FF2B5EF4-FFF2-40B4-BE49-F238E27FC236}">
                <a16:creationId xmlns:a16="http://schemas.microsoft.com/office/drawing/2014/main" id="{4A28D86B-9E76-7243-B676-49661F285E35}"/>
              </a:ext>
            </a:extLst>
          </p:cNvPr>
          <p:cNvSpPr txBox="1"/>
          <p:nvPr/>
        </p:nvSpPr>
        <p:spPr>
          <a:xfrm>
            <a:off x="156086" y="4277531"/>
            <a:ext cx="3839962" cy="646331"/>
          </a:xfrm>
          <a:prstGeom prst="rect">
            <a:avLst/>
          </a:prstGeom>
          <a:noFill/>
        </p:spPr>
        <p:txBody>
          <a:bodyPr wrap="none" rtlCol="0">
            <a:spAutoFit/>
          </a:bodyPr>
          <a:lstStyle/>
          <a:p>
            <a:r>
              <a:rPr lang="en-US" dirty="0" err="1"/>
              <a:t>Coutsias</a:t>
            </a:r>
            <a:r>
              <a:rPr lang="en-US" dirty="0"/>
              <a:t> et. al,  Nature Methods, 2009;</a:t>
            </a:r>
          </a:p>
          <a:p>
            <a:r>
              <a:rPr lang="en-US" dirty="0" err="1"/>
              <a:t>Coutsias</a:t>
            </a:r>
            <a:r>
              <a:rPr lang="en-US" dirty="0"/>
              <a:t> et. al, JCTC,  2016</a:t>
            </a:r>
          </a:p>
        </p:txBody>
      </p:sp>
      <p:sp>
        <p:nvSpPr>
          <p:cNvPr id="12" name="Title 1">
            <a:extLst>
              <a:ext uri="{FF2B5EF4-FFF2-40B4-BE49-F238E27FC236}">
                <a16:creationId xmlns:a16="http://schemas.microsoft.com/office/drawing/2014/main" id="{887813E4-8E2D-4D42-AF04-1257765B05A0}"/>
              </a:ext>
            </a:extLst>
          </p:cNvPr>
          <p:cNvSpPr txBox="1">
            <a:spLocks/>
          </p:cNvSpPr>
          <p:nvPr/>
        </p:nvSpPr>
        <p:spPr>
          <a:xfrm>
            <a:off x="-62049" y="1389177"/>
            <a:ext cx="405809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p>
        </p:txBody>
      </p:sp>
    </p:spTree>
    <p:extLst>
      <p:ext uri="{BB962C8B-B14F-4D97-AF65-F5344CB8AC3E}">
        <p14:creationId xmlns:p14="http://schemas.microsoft.com/office/powerpoint/2010/main" val="202853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8AF9-AF39-2F44-82DF-F745FFF29F85}"/>
              </a:ext>
            </a:extLst>
          </p:cNvPr>
          <p:cNvSpPr>
            <a:spLocks noGrp="1"/>
          </p:cNvSpPr>
          <p:nvPr>
            <p:ph type="title"/>
          </p:nvPr>
        </p:nvSpPr>
        <p:spPr/>
        <p:txBody>
          <a:bodyPr>
            <a:normAutofit/>
          </a:bodyPr>
          <a:lstStyle/>
          <a:p>
            <a:r>
              <a:rPr lang="en-US" sz="2400" dirty="0"/>
              <a:t>Step 2. Two stage template based approach</a:t>
            </a:r>
          </a:p>
        </p:txBody>
      </p:sp>
      <p:sp>
        <p:nvSpPr>
          <p:cNvPr id="3" name="TextBox 2">
            <a:extLst>
              <a:ext uri="{FF2B5EF4-FFF2-40B4-BE49-F238E27FC236}">
                <a16:creationId xmlns:a16="http://schemas.microsoft.com/office/drawing/2014/main" id="{BC59CBDE-131A-4146-9E0C-78468EDA6ED8}"/>
              </a:ext>
            </a:extLst>
          </p:cNvPr>
          <p:cNvSpPr txBox="1"/>
          <p:nvPr/>
        </p:nvSpPr>
        <p:spPr>
          <a:xfrm>
            <a:off x="938151" y="1485469"/>
            <a:ext cx="7566943" cy="1200329"/>
          </a:xfrm>
          <a:prstGeom prst="rect">
            <a:avLst/>
          </a:prstGeom>
          <a:noFill/>
        </p:spPr>
        <p:txBody>
          <a:bodyPr wrap="none" rtlCol="0">
            <a:spAutoFit/>
          </a:bodyPr>
          <a:lstStyle/>
          <a:p>
            <a:pPr lvl="1"/>
            <a:r>
              <a:rPr lang="en-US" dirty="0"/>
              <a:t> </a:t>
            </a:r>
          </a:p>
          <a:p>
            <a:pPr marL="342900" indent="-342900">
              <a:buAutoNum type="arabicParenR"/>
            </a:pPr>
            <a:r>
              <a:rPr lang="en-US" dirty="0"/>
              <a:t>Identify best multiple common substructure for all templates. </a:t>
            </a:r>
          </a:p>
          <a:p>
            <a:pPr marL="342900" indent="-342900">
              <a:buAutoNum type="arabicParenR"/>
            </a:pPr>
            <a:r>
              <a:rPr lang="en-US" dirty="0"/>
              <a:t>Align conformers based on matched pairs, multiple ways</a:t>
            </a:r>
          </a:p>
          <a:p>
            <a:pPr marL="342900" indent="-342900">
              <a:buAutoNum type="arabicParenR"/>
            </a:pPr>
            <a:r>
              <a:rPr lang="en-US" dirty="0"/>
              <a:t>Perform restraint minimization using matched pairs , in presence of protein</a:t>
            </a:r>
          </a:p>
        </p:txBody>
      </p:sp>
      <p:pic>
        <p:nvPicPr>
          <p:cNvPr id="9" name="image9.png">
            <a:extLst>
              <a:ext uri="{FF2B5EF4-FFF2-40B4-BE49-F238E27FC236}">
                <a16:creationId xmlns:a16="http://schemas.microsoft.com/office/drawing/2014/main" id="{897726C2-9BDB-7444-857D-056FB206021E}"/>
              </a:ext>
            </a:extLst>
          </p:cNvPr>
          <p:cNvPicPr/>
          <p:nvPr/>
        </p:nvPicPr>
        <p:blipFill>
          <a:blip r:embed="rId3" cstate="hqprint">
            <a:extLst>
              <a:ext uri="{28A0092B-C50C-407E-A947-70E740481C1C}">
                <a14:useLocalDpi xmlns:a14="http://schemas.microsoft.com/office/drawing/2010/main"/>
              </a:ext>
            </a:extLst>
          </a:blip>
          <a:stretch>
            <a:fillRect/>
          </a:stretch>
        </p:blipFill>
        <p:spPr bwMode="auto">
          <a:xfrm>
            <a:off x="2268187" y="3645725"/>
            <a:ext cx="4833257" cy="2541318"/>
          </a:xfrm>
          <a:prstGeom prst="rect">
            <a:avLst/>
          </a:prstGeom>
        </p:spPr>
      </p:pic>
    </p:spTree>
    <p:extLst>
      <p:ext uri="{BB962C8B-B14F-4D97-AF65-F5344CB8AC3E}">
        <p14:creationId xmlns:p14="http://schemas.microsoft.com/office/powerpoint/2010/main" val="401476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8AF9-AF39-2F44-82DF-F745FFF29F85}"/>
              </a:ext>
            </a:extLst>
          </p:cNvPr>
          <p:cNvSpPr>
            <a:spLocks noGrp="1"/>
          </p:cNvSpPr>
          <p:nvPr>
            <p:ph type="title"/>
          </p:nvPr>
        </p:nvSpPr>
        <p:spPr/>
        <p:txBody>
          <a:bodyPr>
            <a:normAutofit/>
          </a:bodyPr>
          <a:lstStyle/>
          <a:p>
            <a:r>
              <a:rPr lang="en-US" sz="2400" dirty="0"/>
              <a:t>Step 2. Two stage template based approach</a:t>
            </a:r>
          </a:p>
        </p:txBody>
      </p:sp>
      <p:pic>
        <p:nvPicPr>
          <p:cNvPr id="7" name="image8.png">
            <a:extLst>
              <a:ext uri="{FF2B5EF4-FFF2-40B4-BE49-F238E27FC236}">
                <a16:creationId xmlns:a16="http://schemas.microsoft.com/office/drawing/2014/main" id="{D45AAAB4-1E29-A045-A3E7-082701F7DF93}"/>
              </a:ext>
            </a:extLst>
          </p:cNvPr>
          <p:cNvPicPr/>
          <p:nvPr/>
        </p:nvPicPr>
        <p:blipFill>
          <a:blip r:embed="rId2" cstate="hqprint">
            <a:extLst>
              <a:ext uri="{28A0092B-C50C-407E-A947-70E740481C1C}">
                <a14:useLocalDpi xmlns:a14="http://schemas.microsoft.com/office/drawing/2010/main"/>
              </a:ext>
            </a:extLst>
          </a:blip>
          <a:stretch>
            <a:fillRect/>
          </a:stretch>
        </p:blipFill>
        <p:spPr bwMode="auto">
          <a:xfrm>
            <a:off x="3790384" y="2623214"/>
            <a:ext cx="4714710" cy="3366968"/>
          </a:xfrm>
          <a:prstGeom prst="rect">
            <a:avLst/>
          </a:prstGeom>
        </p:spPr>
      </p:pic>
      <p:sp>
        <p:nvSpPr>
          <p:cNvPr id="3" name="TextBox 2">
            <a:extLst>
              <a:ext uri="{FF2B5EF4-FFF2-40B4-BE49-F238E27FC236}">
                <a16:creationId xmlns:a16="http://schemas.microsoft.com/office/drawing/2014/main" id="{BC59CBDE-131A-4146-9E0C-78468EDA6ED8}"/>
              </a:ext>
            </a:extLst>
          </p:cNvPr>
          <p:cNvSpPr txBox="1"/>
          <p:nvPr/>
        </p:nvSpPr>
        <p:spPr>
          <a:xfrm>
            <a:off x="755526" y="1391733"/>
            <a:ext cx="8059514" cy="1200329"/>
          </a:xfrm>
          <a:prstGeom prst="rect">
            <a:avLst/>
          </a:prstGeom>
          <a:noFill/>
        </p:spPr>
        <p:txBody>
          <a:bodyPr wrap="none" rtlCol="0">
            <a:spAutoFit/>
          </a:bodyPr>
          <a:lstStyle/>
          <a:p>
            <a:pPr marL="342900" indent="-342900">
              <a:buAutoNum type="arabicParenR"/>
            </a:pPr>
            <a:r>
              <a:rPr lang="en-US" dirty="0"/>
              <a:t>Identify best Multiple Common Substructure for template</a:t>
            </a:r>
          </a:p>
          <a:p>
            <a:pPr marL="342900" indent="-342900">
              <a:buAutoNum type="arabicParenR"/>
            </a:pPr>
            <a:r>
              <a:rPr lang="en-US" dirty="0"/>
              <a:t>Align conformers based on matched pairs, multiple ways </a:t>
            </a:r>
          </a:p>
          <a:p>
            <a:pPr marL="342900" indent="-342900">
              <a:buAutoNum type="arabicParenR"/>
            </a:pPr>
            <a:r>
              <a:rPr lang="en-US" dirty="0"/>
              <a:t>Perform restraint minimization using matched pairs , in presence of protein</a:t>
            </a:r>
          </a:p>
          <a:p>
            <a:pPr marL="342900" indent="-342900">
              <a:buAutoNum type="arabicParenR"/>
            </a:pPr>
            <a:r>
              <a:rPr lang="en-US" dirty="0"/>
              <a:t>Score based on combination of template similarity and energy (force-field+ vina)</a:t>
            </a:r>
          </a:p>
        </p:txBody>
      </p:sp>
      <p:pic>
        <p:nvPicPr>
          <p:cNvPr id="8" name="image5.png">
            <a:extLst>
              <a:ext uri="{FF2B5EF4-FFF2-40B4-BE49-F238E27FC236}">
                <a16:creationId xmlns:a16="http://schemas.microsoft.com/office/drawing/2014/main" id="{8AE8A751-9F47-D44A-8C24-1D146F194107}"/>
              </a:ext>
            </a:extLst>
          </p:cNvPr>
          <p:cNvPicPr/>
          <p:nvPr/>
        </p:nvPicPr>
        <p:blipFill>
          <a:blip r:embed="rId3" cstate="hqprint">
            <a:extLst>
              <a:ext uri="{28A0092B-C50C-407E-A947-70E740481C1C}">
                <a14:useLocalDpi xmlns:a14="http://schemas.microsoft.com/office/drawing/2010/main"/>
              </a:ext>
            </a:extLst>
          </a:blip>
          <a:stretch>
            <a:fillRect/>
          </a:stretch>
        </p:blipFill>
        <p:spPr bwMode="auto">
          <a:xfrm>
            <a:off x="302820" y="2718217"/>
            <a:ext cx="3390405" cy="2934438"/>
          </a:xfrm>
          <a:prstGeom prst="rect">
            <a:avLst/>
          </a:prstGeom>
        </p:spPr>
      </p:pic>
    </p:spTree>
    <p:extLst>
      <p:ext uri="{BB962C8B-B14F-4D97-AF65-F5344CB8AC3E}">
        <p14:creationId xmlns:p14="http://schemas.microsoft.com/office/powerpoint/2010/main" val="162788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2BE170-65DB-014B-8A86-E7C2D98C0E1D}"/>
              </a:ext>
            </a:extLst>
          </p:cNvPr>
          <p:cNvPicPr>
            <a:picLocks noChangeAspect="1"/>
          </p:cNvPicPr>
          <p:nvPr/>
        </p:nvPicPr>
        <p:blipFill>
          <a:blip r:embed="rId2"/>
          <a:stretch>
            <a:fillRect/>
          </a:stretch>
        </p:blipFill>
        <p:spPr>
          <a:xfrm>
            <a:off x="1073887" y="1270660"/>
            <a:ext cx="7586853" cy="5039838"/>
          </a:xfrm>
          <a:prstGeom prst="rect">
            <a:avLst/>
          </a:prstGeom>
        </p:spPr>
      </p:pic>
      <p:sp>
        <p:nvSpPr>
          <p:cNvPr id="9" name="Title 1">
            <a:extLst>
              <a:ext uri="{FF2B5EF4-FFF2-40B4-BE49-F238E27FC236}">
                <a16:creationId xmlns:a16="http://schemas.microsoft.com/office/drawing/2014/main" id="{548819B5-3F57-4844-BD90-F326F90C6BF3}"/>
              </a:ext>
            </a:extLst>
          </p:cNvPr>
          <p:cNvSpPr>
            <a:spLocks noGrp="1"/>
          </p:cNvSpPr>
          <p:nvPr>
            <p:ph type="title"/>
          </p:nvPr>
        </p:nvSpPr>
        <p:spPr>
          <a:xfrm>
            <a:off x="457200" y="274638"/>
            <a:ext cx="8229600" cy="1143000"/>
          </a:xfrm>
        </p:spPr>
        <p:txBody>
          <a:bodyPr>
            <a:normAutofit/>
          </a:bodyPr>
          <a:lstStyle/>
          <a:p>
            <a:r>
              <a:rPr lang="en-US" sz="2400" dirty="0"/>
              <a:t>Templates too good –  </a:t>
            </a:r>
            <a:r>
              <a:rPr lang="en-US" sz="2400" dirty="0" err="1"/>
              <a:t>bestRMSD</a:t>
            </a:r>
            <a:r>
              <a:rPr lang="en-US" sz="2400" dirty="0"/>
              <a:t> results of the </a:t>
            </a:r>
            <a:r>
              <a:rPr lang="en-US" sz="2400" dirty="0" err="1"/>
              <a:t>newTBM</a:t>
            </a:r>
            <a:r>
              <a:rPr lang="en-US" sz="2400" dirty="0"/>
              <a:t> protocol</a:t>
            </a:r>
          </a:p>
        </p:txBody>
      </p:sp>
    </p:spTree>
    <p:extLst>
      <p:ext uri="{BB962C8B-B14F-4D97-AF65-F5344CB8AC3E}">
        <p14:creationId xmlns:p14="http://schemas.microsoft.com/office/powerpoint/2010/main" val="947493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E_{binding}(\alpha,\beta,\gamma)&amp;=&amp;\sum_{p=1}^{P}\sum_{lmn}{R_{p}(l,m,n)L_{p}(l+\alpha,m+\beta,n+\gamma)}\\&#10;E_{binding}(\alpha,\beta,\gamma)&amp;=&amp;IFT(\sum_{p=1}^{P}FT^{*}(R_{p}(l,m,n))FT(L_{p}(l,m,n)))(\alpha,\beta,\gamma)&#10;\end{eqnarray*}&#10;\end{document}&#10;"/>
  <p:tag name="EXTERNALNAME" val="txp_fig"/>
  <p:tag name="BLEND" val="False"/>
  <p:tag name="TRANSPARENT" val="False"/>
  <p:tag name="KEEPFILES" val="False"/>
  <p:tag name="DEBUGPAUSE" val="False"/>
  <p:tag name="RESOLUTION" val="1200"/>
  <p:tag name="TIMEOUT" val="(none)"/>
  <p:tag name="BOXWIDTH" val="562"/>
  <p:tag name="BOXHEIGHT" val="404"/>
  <p:tag name="BOXFONT" val="10"/>
  <p:tag name="BOXWRAP" val="False"/>
  <p:tag name="WORKAROUNDTRANSPARENCYBUG" val="False"/>
  <p:tag name="ALLOWFONTSUBSTITUTION" val="False"/>
  <p:tag name="BITMAPFORMAT" val="pngmono"/>
  <p:tag name="ORIGWIDTH" val="688"/>
  <p:tag name="PICTUREFILESIZE" val="8443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10;E_{full} &amp; = &amp; E_{vdw}+E_{elec}+E_{pair}\\&#10;E_{vdw} &amp; = &amp; E_{rep_{trunc}}+E_{{attr}}\\&#10;E_{elec} &amp; = &amp; \sum_{i=1}^{N_1}\sum_{j=1}^{N_2}{q_{i}q_{j}\over{\left(r_{ij}^2+D^{2}exp\left({-r_{ij}^{2}\over{4D^{2}}}\right)\right)^{1\over2}}}\\&#10;E_{pair} &amp; = &amp;\sum_{i=1}^{N_1}\sum_{j=1}^{N_2}{\varepsilon(i,j)}=\left\{\begin{array}{ccc}0&amp;r_{ij}&gt;D&amp;&#10;    \\\epsilon_{IJ}&amp;d&lt;r_{ij}&lt;D&amp;a_i&#10;        \in I, a_j \in J \end{array}\right.&#10;\end{eqnarray*}&#10;\end{document}&#10;"/>
  <p:tag name="EXTERNALNAME" val="txp_fig"/>
  <p:tag name="BLEND" val="False"/>
  <p:tag name="TRANSPARENT" val="False"/>
  <p:tag name="KEEPFILES" val="False"/>
  <p:tag name="DEBUGPAUSE" val="False"/>
  <p:tag name="RESOLUTION" val="1200"/>
  <p:tag name="TIMEOUT" val="(none)"/>
  <p:tag name="BOXWIDTH" val="550"/>
  <p:tag name="BOXHEIGHT" val="451"/>
  <p:tag name="BOXFONT" val="10"/>
  <p:tag name="BOXWRAP" val="False"/>
  <p:tag name="WORKAROUNDTRANSPARENCYBUG" val="False"/>
  <p:tag name="ALLOWFONTSUBSTITUTION" val="False"/>
  <p:tag name="BITMAPFORMAT" val="pngmono"/>
  <p:tag name="ORIGWIDTH" val="573"/>
  <p:tag name="PICTUREFILESIZE" val="1053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10723</TotalTime>
  <Words>1337</Words>
  <Application>Microsoft Macintosh PowerPoint</Application>
  <PresentationFormat>On-screen Show (4:3)</PresentationFormat>
  <Paragraphs>106</Paragraphs>
  <Slides>14</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High accuracy Template Based docking  in D3R Grand Challenge 4 </vt:lpstr>
      <vt:lpstr>PowerPoint Presentation</vt:lpstr>
      <vt:lpstr>FFT Based  sampling</vt:lpstr>
      <vt:lpstr>Monte Carlo Minimization on Manifold</vt:lpstr>
      <vt:lpstr>PowerPoint Presentation</vt:lpstr>
      <vt:lpstr>Step 1. Exhaustive Conformational sampling  For macrocycles we use BRIKARD instead of ETKDG (RDKIT)</vt:lpstr>
      <vt:lpstr>Step 2. Two stage template based approach</vt:lpstr>
      <vt:lpstr>Step 2. Two stage template based approach</vt:lpstr>
      <vt:lpstr>Templates too good –  bestRMSD results of the newTBM protocol</vt:lpstr>
      <vt:lpstr>PowerPoint Presentation</vt:lpstr>
      <vt:lpstr>PowerPoint Presentation</vt:lpstr>
      <vt:lpstr>PowerPoint Presentation</vt:lpstr>
      <vt:lpstr>CONCLUSIONS</vt:lpstr>
      <vt:lpstr>Credits</vt:lpstr>
    </vt:vector>
  </TitlesOfParts>
  <Company>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Protein-Peptide Docking</dc:title>
  <dc:creator>Dima Kozakov</dc:creator>
  <cp:lastModifiedBy>Kozakov, Dmytro</cp:lastModifiedBy>
  <cp:revision>102</cp:revision>
  <dcterms:created xsi:type="dcterms:W3CDTF">2015-01-30T19:25:46Z</dcterms:created>
  <dcterms:modified xsi:type="dcterms:W3CDTF">2019-08-22T17:52:48Z</dcterms:modified>
</cp:coreProperties>
</file>