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73" r:id="rId2"/>
    <p:sldId id="287" r:id="rId3"/>
    <p:sldId id="310" r:id="rId4"/>
    <p:sldId id="288" r:id="rId5"/>
    <p:sldId id="285" r:id="rId6"/>
    <p:sldId id="286" r:id="rId7"/>
    <p:sldId id="293" r:id="rId8"/>
    <p:sldId id="303" r:id="rId9"/>
    <p:sldId id="296" r:id="rId10"/>
    <p:sldId id="274" r:id="rId11"/>
    <p:sldId id="301" r:id="rId12"/>
    <p:sldId id="304" r:id="rId13"/>
    <p:sldId id="305" r:id="rId14"/>
    <p:sldId id="278" r:id="rId15"/>
    <p:sldId id="309" r:id="rId16"/>
    <p:sldId id="306" r:id="rId17"/>
    <p:sldId id="299" r:id="rId18"/>
    <p:sldId id="297" r:id="rId19"/>
    <p:sldId id="307" r:id="rId20"/>
    <p:sldId id="294" r:id="rId21"/>
    <p:sldId id="308" r:id="rId2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75"/>
    <p:restoredTop sz="94668"/>
  </p:normalViewPr>
  <p:slideViewPr>
    <p:cSldViewPr snapToGrid="0" snapToObjects="1">
      <p:cViewPr varScale="1">
        <p:scale>
          <a:sx n="101" d="100"/>
          <a:sy n="101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51FE-D5F4-DC4E-8665-FE63C43F8807}" type="datetimeFigureOut">
              <a:rPr lang="en-US" smtClean="0"/>
              <a:t>8/16/19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CF35-A08E-D84F-BAE4-0C0B328CF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0C2F9-DD71-0E4E-B609-0D64F5EB8CF4}" type="slidenum">
              <a:rPr lang="en-US"/>
              <a:pPr/>
              <a:t>4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the genesis of APF</a:t>
            </a:r>
          </a:p>
          <a:p>
            <a:r>
              <a:rPr lang="en-US"/>
              <a:t>The APF gives, at every point in space, a vector of values that reflect properties preferred at that point.</a:t>
            </a:r>
          </a:p>
          <a:p>
            <a:r>
              <a:rPr lang="en-US"/>
              <a:t>Sum of dot products of vectors of properties for each atom and APF vector at the corresponding point in space.</a:t>
            </a:r>
          </a:p>
        </p:txBody>
      </p:sp>
    </p:spTree>
    <p:extLst>
      <p:ext uri="{BB962C8B-B14F-4D97-AF65-F5344CB8AC3E}">
        <p14:creationId xmlns:p14="http://schemas.microsoft.com/office/powerpoint/2010/main" val="317620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3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80E60B2C-FA77-FE44-B85B-F6EE8B6708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6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1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67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84000" t="1000" r="1000" b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19613-14D0-F84B-85E3-17E395D803A0}" type="datetimeFigureOut">
              <a:rPr lang="en-US" smtClean="0"/>
              <a:t>8/16/19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7C24-9414-0847-9EE9-5979F4F2B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Pose and affinity prediction by ICM in D3R GC4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Max Totrov</a:t>
            </a:r>
          </a:p>
          <a:p>
            <a:r>
              <a:rPr lang="en-US" dirty="0" err="1"/>
              <a:t>Molsoft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5447" cy="1325563"/>
          </a:xfrm>
        </p:spPr>
        <p:txBody>
          <a:bodyPr/>
          <a:lstStyle/>
          <a:p>
            <a:r>
              <a:rPr lang="en-US" dirty="0"/>
              <a:t>Pose prediction method: ICM-dock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411003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ICM-dock:</a:t>
            </a:r>
          </a:p>
          <a:p>
            <a:pPr>
              <a:buFontTx/>
              <a:buChar char="-"/>
            </a:pPr>
            <a:r>
              <a:rPr lang="en-US" dirty="0"/>
              <a:t>pre-sampling of ligand conformers</a:t>
            </a:r>
          </a:p>
          <a:p>
            <a:pPr>
              <a:buFontTx/>
              <a:buChar char="-"/>
            </a:pPr>
            <a:r>
              <a:rPr lang="en-US" dirty="0"/>
              <a:t>multiple trajectory Monte-Carlo with gradient minimization in internal coordinates</a:t>
            </a:r>
          </a:p>
          <a:p>
            <a:pPr>
              <a:buFontTx/>
              <a:buChar char="-"/>
            </a:pPr>
            <a:r>
              <a:rPr lang="en-US" dirty="0"/>
              <a:t>receptor represented by grid potentials</a:t>
            </a:r>
          </a:p>
          <a:p>
            <a:pPr>
              <a:buFontTx/>
              <a:buChar char="-"/>
            </a:pPr>
            <a:r>
              <a:rPr lang="en-US" dirty="0"/>
              <a:t>multiple receptor conformations used when needed to address flexibility</a:t>
            </a:r>
          </a:p>
          <a:p>
            <a:pPr>
              <a:buFontTx/>
              <a:buChar char="-"/>
            </a:pPr>
            <a:r>
              <a:rPr lang="en-US" dirty="0"/>
              <a:t>pose re-ranking with ICM VLS score (enhanced GB/SA class scoring function) </a:t>
            </a:r>
          </a:p>
        </p:txBody>
      </p:sp>
      <p:pic>
        <p:nvPicPr>
          <p:cNvPr id="4" name="Picture 5" descr="C:\WINNT\Profiles\yzhou\Personal\r02.g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25"/>
                    </a14:imgEffect>
                    <a14:imgEffect>
                      <a14:saturation sat="212000"/>
                    </a14:imgEffect>
                    <a14:imgEffect>
                      <a14:brightnessContrast bright="-24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8687" y="1557338"/>
            <a:ext cx="4405313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8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544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Macrocycle sampling in internal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699" y="1654910"/>
            <a:ext cx="4024630" cy="49612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GC4: BACE ligands macrocyclic</a:t>
            </a:r>
          </a:p>
          <a:p>
            <a:r>
              <a:rPr lang="en-US" dirty="0"/>
              <a:t>ICM: internal coordinate (torsion space) representation of the molecule during Monte-Carlo sampling/gradient minimization </a:t>
            </a:r>
          </a:p>
          <a:p>
            <a:r>
              <a:rPr lang="en-US" dirty="0"/>
              <a:t>In acyclic structures all bonds are edges of the internal coordinate tree and idealized covalent geometry is preserved automatically</a:t>
            </a:r>
          </a:p>
          <a:p>
            <a:r>
              <a:rPr lang="en-US" dirty="0"/>
              <a:t>Ring structures: certain bonds are off-the-tree ‘extra’ bonds</a:t>
            </a:r>
          </a:p>
          <a:p>
            <a:r>
              <a:rPr lang="en-US" dirty="0"/>
              <a:t>Gradient Ring Closure: covalent geometry of ‘extra’ bonds enforced by explicit stretching and bending terms during gradient minimizations.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3EC65A-36F0-D343-9FBA-A42838524A10}"/>
              </a:ext>
            </a:extLst>
          </p:cNvPr>
          <p:cNvGrpSpPr/>
          <p:nvPr/>
        </p:nvGrpSpPr>
        <p:grpSpPr>
          <a:xfrm>
            <a:off x="4699542" y="2162451"/>
            <a:ext cx="3682526" cy="3236130"/>
            <a:chOff x="3514209" y="3031696"/>
            <a:chExt cx="3682526" cy="323613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86A472-8540-CC4B-877E-69DB683B972A}"/>
                </a:ext>
              </a:extLst>
            </p:cNvPr>
            <p:cNvGrpSpPr/>
            <p:nvPr/>
          </p:nvGrpSpPr>
          <p:grpSpPr>
            <a:xfrm>
              <a:off x="3514209" y="3031696"/>
              <a:ext cx="3682526" cy="3236130"/>
              <a:chOff x="3444359" y="2942796"/>
              <a:chExt cx="3682526" cy="32361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9844B64-3138-4C4C-B4B5-A36F8D68A1BC}"/>
                  </a:ext>
                </a:extLst>
              </p:cNvPr>
              <p:cNvGrpSpPr/>
              <p:nvPr/>
            </p:nvGrpSpPr>
            <p:grpSpPr>
              <a:xfrm>
                <a:off x="3495116" y="3005530"/>
                <a:ext cx="3267957" cy="2970957"/>
                <a:chOff x="3495116" y="3005530"/>
                <a:chExt cx="3267957" cy="2970957"/>
              </a:xfrm>
            </p:grpSpPr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2B9F3782-A416-CD4C-81FB-F81BBD8DA989}"/>
                    </a:ext>
                  </a:extLst>
                </p:cNvPr>
                <p:cNvSpPr/>
                <p:nvPr/>
              </p:nvSpPr>
              <p:spPr>
                <a:xfrm>
                  <a:off x="5939157" y="4355841"/>
                  <a:ext cx="364559" cy="363101"/>
                </a:xfrm>
                <a:prstGeom prst="arc">
                  <a:avLst>
                    <a:gd name="adj1" fmla="val 17068090"/>
                    <a:gd name="adj2" fmla="val 1381963"/>
                  </a:avLst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660995A-1F3B-B042-80EE-B5DFBB336B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05233" y="3965029"/>
                  <a:ext cx="1027718" cy="81017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B10AD6AE-D350-5243-8BFF-73896962D5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6267" y="4197559"/>
                  <a:ext cx="0" cy="53356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B1D83151-0BC8-C349-B499-EF3C8DB7BD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95623" y="4122977"/>
                  <a:ext cx="391059" cy="54937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14EBF592-EE80-504B-B855-FE5E37067C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59601" y="4775200"/>
                  <a:ext cx="336667" cy="572593"/>
                </a:xfrm>
                <a:prstGeom prst="line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1C416A20-F3A7-924B-9BDF-E45E842D60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6267" y="4775200"/>
                  <a:ext cx="826726" cy="0"/>
                </a:xfrm>
                <a:prstGeom prst="line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132D6503-6DD3-1848-93B6-47628193E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996267" y="3848522"/>
                  <a:ext cx="8966" cy="926678"/>
                </a:xfrm>
                <a:prstGeom prst="line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144D3E4E-CD12-2A41-A287-9EAB9276D525}"/>
                    </a:ext>
                  </a:extLst>
                </p:cNvPr>
                <p:cNvSpPr/>
                <p:nvPr/>
              </p:nvSpPr>
              <p:spPr>
                <a:xfrm>
                  <a:off x="3883378" y="4662310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4C423DC0-B67C-D543-9440-DF3F808AC5EC}"/>
                    </a:ext>
                  </a:extLst>
                </p:cNvPr>
                <p:cNvSpPr/>
                <p:nvPr/>
              </p:nvSpPr>
              <p:spPr>
                <a:xfrm>
                  <a:off x="3883378" y="4013200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762F42A7-7948-0F43-AB3C-EC6A0CB7653C}"/>
                    </a:ext>
                  </a:extLst>
                </p:cNvPr>
                <p:cNvSpPr/>
                <p:nvPr/>
              </p:nvSpPr>
              <p:spPr>
                <a:xfrm>
                  <a:off x="3495116" y="4537802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AE0A9F8-1AE2-6147-AFCF-CBC17847D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22993" y="3398535"/>
                  <a:ext cx="209958" cy="566493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13D6723E-E0DE-064D-A5A3-06FDD9259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22994" y="3207164"/>
                  <a:ext cx="494073" cy="21141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D4C32762-E3CD-7647-8C5B-509EBE565E99}"/>
                    </a:ext>
                  </a:extLst>
                </p:cNvPr>
                <p:cNvSpPr/>
                <p:nvPr/>
              </p:nvSpPr>
              <p:spPr>
                <a:xfrm>
                  <a:off x="4917794" y="3834301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4B1CBC0-5705-0148-8729-146917C1B5E5}"/>
                    </a:ext>
                  </a:extLst>
                </p:cNvPr>
                <p:cNvSpPr/>
                <p:nvPr/>
              </p:nvSpPr>
              <p:spPr>
                <a:xfrm>
                  <a:off x="4712372" y="3305692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81E016A1-3EC7-724A-A1DE-15A0B67C71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58421" y="3194050"/>
                  <a:ext cx="558286" cy="27718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AB9548CD-D31C-474D-ABB8-FB03A46D9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916707" y="3128040"/>
                  <a:ext cx="553329" cy="343192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67F6DB12-78EF-5C4C-ABD0-9EB5F161C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916707" y="3474386"/>
                  <a:ext cx="358282" cy="47764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76719CFD-3298-684E-AFD5-880535F8E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22589" y="3924748"/>
                  <a:ext cx="152400" cy="59592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DB6B2CD6-78BC-A34E-9140-C713741F93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122589" y="4520673"/>
                  <a:ext cx="453024" cy="34716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F0AECF71-6C7F-C142-9DE1-BC677B875B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26742" y="4520674"/>
                  <a:ext cx="595847" cy="22176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3194CACB-98CE-2F44-88E0-F1BAEA600B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18080" y="4739399"/>
                  <a:ext cx="225162" cy="62515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422846FA-D5E0-E443-AB83-62A9FFC6CA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326565" y="5351112"/>
                  <a:ext cx="310999" cy="44076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C6BD10B5-5476-554D-973F-000408F330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17647" y="5791877"/>
                  <a:ext cx="583537" cy="1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4B46CAE6-0BE8-2C4E-9805-48873302F2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93371" y="5436484"/>
                  <a:ext cx="410288" cy="374164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91C5C392-DCAE-9F45-8616-5E065E49A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69363" y="4853778"/>
                  <a:ext cx="20849" cy="596765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38856407-25CC-414C-A25D-91DF76F15474}"/>
                    </a:ext>
                  </a:extLst>
                </p:cNvPr>
                <p:cNvSpPr/>
                <p:nvPr/>
              </p:nvSpPr>
              <p:spPr>
                <a:xfrm>
                  <a:off x="6350987" y="3005530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20333214-59B9-AD48-ADFF-2447107A331C}"/>
                    </a:ext>
                  </a:extLst>
                </p:cNvPr>
                <p:cNvSpPr/>
                <p:nvPr/>
              </p:nvSpPr>
              <p:spPr>
                <a:xfrm>
                  <a:off x="5541198" y="5679471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AAEBC1EE-CEAE-2748-AAF6-8D4B8C1C8DDC}"/>
                    </a:ext>
                  </a:extLst>
                </p:cNvPr>
                <p:cNvSpPr/>
                <p:nvPr/>
              </p:nvSpPr>
              <p:spPr>
                <a:xfrm>
                  <a:off x="6112293" y="5670327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>
                  <a:extLst>
                    <a:ext uri="{FF2B5EF4-FFF2-40B4-BE49-F238E27FC236}">
                      <a16:creationId xmlns:a16="http://schemas.microsoft.com/office/drawing/2014/main" id="{4FE4E6B2-3F4A-8D4B-AFF3-E70F7F278C26}"/>
                    </a:ext>
                  </a:extLst>
                </p:cNvPr>
                <p:cNvSpPr/>
                <p:nvPr/>
              </p:nvSpPr>
              <p:spPr>
                <a:xfrm>
                  <a:off x="6149267" y="3830234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5DD89C5-D16E-0F47-9AFE-D5A957A89B2F}"/>
                    </a:ext>
                  </a:extLst>
                </p:cNvPr>
                <p:cNvSpPr/>
                <p:nvPr/>
              </p:nvSpPr>
              <p:spPr>
                <a:xfrm>
                  <a:off x="5215441" y="5231129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FA834648-C64D-4248-8118-011DCF7300A2}"/>
                    </a:ext>
                  </a:extLst>
                </p:cNvPr>
                <p:cNvSpPr/>
                <p:nvPr/>
              </p:nvSpPr>
              <p:spPr>
                <a:xfrm>
                  <a:off x="5440907" y="4612246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EF9471D5-2F22-CE42-AFA5-383AC2DD4D78}"/>
                    </a:ext>
                  </a:extLst>
                </p:cNvPr>
                <p:cNvSpPr/>
                <p:nvPr/>
              </p:nvSpPr>
              <p:spPr>
                <a:xfrm>
                  <a:off x="6008548" y="4416774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7290E471-A3B5-D842-8E5E-580A0EC26538}"/>
                    </a:ext>
                  </a:extLst>
                </p:cNvPr>
                <p:cNvSpPr/>
                <p:nvPr/>
              </p:nvSpPr>
              <p:spPr>
                <a:xfrm>
                  <a:off x="6454732" y="4751913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957A722A-7181-1F4A-8E49-A4B032B8581F}"/>
                    </a:ext>
                  </a:extLst>
                </p:cNvPr>
                <p:cNvSpPr/>
                <p:nvPr/>
              </p:nvSpPr>
              <p:spPr>
                <a:xfrm>
                  <a:off x="6463856" y="5329505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FDF8CBD5-28D2-3A47-A3A3-D7B973AA4D90}"/>
                    </a:ext>
                  </a:extLst>
                </p:cNvPr>
                <p:cNvSpPr/>
                <p:nvPr/>
              </p:nvSpPr>
              <p:spPr>
                <a:xfrm>
                  <a:off x="5819253" y="3364939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561C5FE-61B9-3241-A752-88A40CEFE3F0}"/>
                    </a:ext>
                  </a:extLst>
                </p:cNvPr>
                <p:cNvSpPr/>
                <p:nvPr/>
              </p:nvSpPr>
              <p:spPr>
                <a:xfrm>
                  <a:off x="5259908" y="3083754"/>
                  <a:ext cx="225778" cy="225778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Arc 104">
                  <a:extLst>
                    <a:ext uri="{FF2B5EF4-FFF2-40B4-BE49-F238E27FC236}">
                      <a16:creationId xmlns:a16="http://schemas.microsoft.com/office/drawing/2014/main" id="{C3D26195-5833-1844-97F0-18C7EDEF39A4}"/>
                    </a:ext>
                  </a:extLst>
                </p:cNvPr>
                <p:cNvSpPr/>
                <p:nvPr/>
              </p:nvSpPr>
              <p:spPr>
                <a:xfrm rot="19564667">
                  <a:off x="5939893" y="3623603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>
                  <a:extLst>
                    <a:ext uri="{FF2B5EF4-FFF2-40B4-BE49-F238E27FC236}">
                      <a16:creationId xmlns:a16="http://schemas.microsoft.com/office/drawing/2014/main" id="{2EBFA592-7681-2549-A8F0-7D61710651A5}"/>
                    </a:ext>
                  </a:extLst>
                </p:cNvPr>
                <p:cNvSpPr/>
                <p:nvPr/>
              </p:nvSpPr>
              <p:spPr>
                <a:xfrm rot="1088759">
                  <a:off x="6045016" y="4169413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Arc 106">
                  <a:extLst>
                    <a:ext uri="{FF2B5EF4-FFF2-40B4-BE49-F238E27FC236}">
                      <a16:creationId xmlns:a16="http://schemas.microsoft.com/office/drawing/2014/main" id="{023AA9AC-4B76-0B49-8C86-4DEAA5FA967C}"/>
                    </a:ext>
                  </a:extLst>
                </p:cNvPr>
                <p:cNvSpPr/>
                <p:nvPr/>
              </p:nvSpPr>
              <p:spPr>
                <a:xfrm rot="18522206">
                  <a:off x="6209029" y="4608181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Arc 107">
                  <a:extLst>
                    <a:ext uri="{FF2B5EF4-FFF2-40B4-BE49-F238E27FC236}">
                      <a16:creationId xmlns:a16="http://schemas.microsoft.com/office/drawing/2014/main" id="{5E3B90B1-ED2C-FE40-9EBC-D1403286B885}"/>
                    </a:ext>
                  </a:extLst>
                </p:cNvPr>
                <p:cNvSpPr/>
                <p:nvPr/>
              </p:nvSpPr>
              <p:spPr>
                <a:xfrm>
                  <a:off x="6430192" y="5056445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Arc 108">
                  <a:extLst>
                    <a:ext uri="{FF2B5EF4-FFF2-40B4-BE49-F238E27FC236}">
                      <a16:creationId xmlns:a16="http://schemas.microsoft.com/office/drawing/2014/main" id="{34A44150-7FDE-1843-BDA9-00DEC46FAFDB}"/>
                    </a:ext>
                  </a:extLst>
                </p:cNvPr>
                <p:cNvSpPr/>
                <p:nvPr/>
              </p:nvSpPr>
              <p:spPr>
                <a:xfrm rot="3010985">
                  <a:off x="6236898" y="5590191"/>
                  <a:ext cx="354880" cy="73387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Arc 109">
                  <a:extLst>
                    <a:ext uri="{FF2B5EF4-FFF2-40B4-BE49-F238E27FC236}">
                      <a16:creationId xmlns:a16="http://schemas.microsoft.com/office/drawing/2014/main" id="{D9EDA4CD-423E-A946-9178-A98E3C6D7D77}"/>
                    </a:ext>
                  </a:extLst>
                </p:cNvPr>
                <p:cNvSpPr/>
                <p:nvPr/>
              </p:nvSpPr>
              <p:spPr>
                <a:xfrm rot="5400000">
                  <a:off x="5786803" y="5709106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Arc 110">
                  <a:extLst>
                    <a:ext uri="{FF2B5EF4-FFF2-40B4-BE49-F238E27FC236}">
                      <a16:creationId xmlns:a16="http://schemas.microsoft.com/office/drawing/2014/main" id="{D8A79D7F-5034-094F-A2BD-64E517FBCE09}"/>
                    </a:ext>
                  </a:extLst>
                </p:cNvPr>
                <p:cNvSpPr/>
                <p:nvPr/>
              </p:nvSpPr>
              <p:spPr>
                <a:xfrm rot="20328794">
                  <a:off x="4773157" y="3631587"/>
                  <a:ext cx="303200" cy="101927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Arc 111">
                  <a:extLst>
                    <a:ext uri="{FF2B5EF4-FFF2-40B4-BE49-F238E27FC236}">
                      <a16:creationId xmlns:a16="http://schemas.microsoft.com/office/drawing/2014/main" id="{90538B02-E394-454A-AEEA-DB8F19171862}"/>
                    </a:ext>
                  </a:extLst>
                </p:cNvPr>
                <p:cNvSpPr/>
                <p:nvPr/>
              </p:nvSpPr>
              <p:spPr>
                <a:xfrm rot="17624548">
                  <a:off x="5516221" y="3263939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Arc 112">
                  <a:extLst>
                    <a:ext uri="{FF2B5EF4-FFF2-40B4-BE49-F238E27FC236}">
                      <a16:creationId xmlns:a16="http://schemas.microsoft.com/office/drawing/2014/main" id="{DAA95A11-55F1-BF46-87CA-78BE425F3E17}"/>
                    </a:ext>
                  </a:extLst>
                </p:cNvPr>
                <p:cNvSpPr/>
                <p:nvPr/>
              </p:nvSpPr>
              <p:spPr>
                <a:xfrm rot="3912066">
                  <a:off x="4949293" y="3218219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Arc 113">
                  <a:extLst>
                    <a:ext uri="{FF2B5EF4-FFF2-40B4-BE49-F238E27FC236}">
                      <a16:creationId xmlns:a16="http://schemas.microsoft.com/office/drawing/2014/main" id="{B054DF47-DF6B-6543-8CAF-8C46E2D10A97}"/>
                    </a:ext>
                  </a:extLst>
                </p:cNvPr>
                <p:cNvSpPr/>
                <p:nvPr/>
              </p:nvSpPr>
              <p:spPr>
                <a:xfrm rot="3093114">
                  <a:off x="4373221" y="4297211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Arc 114">
                  <a:extLst>
                    <a:ext uri="{FF2B5EF4-FFF2-40B4-BE49-F238E27FC236}">
                      <a16:creationId xmlns:a16="http://schemas.microsoft.com/office/drawing/2014/main" id="{2A96735A-8951-9A48-8A7D-1960B2EBC2CD}"/>
                    </a:ext>
                  </a:extLst>
                </p:cNvPr>
                <p:cNvSpPr/>
                <p:nvPr/>
              </p:nvSpPr>
              <p:spPr>
                <a:xfrm>
                  <a:off x="3832516" y="4322416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Arc 115">
                  <a:extLst>
                    <a:ext uri="{FF2B5EF4-FFF2-40B4-BE49-F238E27FC236}">
                      <a16:creationId xmlns:a16="http://schemas.microsoft.com/office/drawing/2014/main" id="{5A3197BF-41D6-334A-A3F9-27A3391EC79D}"/>
                    </a:ext>
                  </a:extLst>
                </p:cNvPr>
                <p:cNvSpPr/>
                <p:nvPr/>
              </p:nvSpPr>
              <p:spPr>
                <a:xfrm>
                  <a:off x="5757275" y="3307030"/>
                  <a:ext cx="364559" cy="363101"/>
                </a:xfrm>
                <a:prstGeom prst="arc">
                  <a:avLst>
                    <a:gd name="adj1" fmla="val 12898089"/>
                    <a:gd name="adj2" fmla="val 18588334"/>
                  </a:avLst>
                </a:prstGeom>
                <a:ln w="158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Arc 116">
                  <a:extLst>
                    <a:ext uri="{FF2B5EF4-FFF2-40B4-BE49-F238E27FC236}">
                      <a16:creationId xmlns:a16="http://schemas.microsoft.com/office/drawing/2014/main" id="{76B9DD39-D7C9-5441-BE98-D9C7A83B1EE5}"/>
                    </a:ext>
                  </a:extLst>
                </p:cNvPr>
                <p:cNvSpPr/>
                <p:nvPr/>
              </p:nvSpPr>
              <p:spPr>
                <a:xfrm>
                  <a:off x="6079876" y="3761219"/>
                  <a:ext cx="364559" cy="363101"/>
                </a:xfrm>
                <a:prstGeom prst="arc">
                  <a:avLst>
                    <a:gd name="adj1" fmla="val 6612325"/>
                    <a:gd name="adj2" fmla="val 13501190"/>
                  </a:avLst>
                </a:prstGeom>
                <a:ln w="15875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Arc 117">
                  <a:extLst>
                    <a:ext uri="{FF2B5EF4-FFF2-40B4-BE49-F238E27FC236}">
                      <a16:creationId xmlns:a16="http://schemas.microsoft.com/office/drawing/2014/main" id="{901679BC-AB62-464F-9585-61B490C0BEFB}"/>
                    </a:ext>
                  </a:extLst>
                </p:cNvPr>
                <p:cNvSpPr/>
                <p:nvPr/>
              </p:nvSpPr>
              <p:spPr>
                <a:xfrm>
                  <a:off x="5190165" y="3012402"/>
                  <a:ext cx="364559" cy="363101"/>
                </a:xfrm>
                <a:prstGeom prst="arc">
                  <a:avLst>
                    <a:gd name="adj1" fmla="val 2390357"/>
                    <a:gd name="adj2" fmla="val 9400265"/>
                  </a:avLst>
                </a:prstGeom>
                <a:ln w="15875"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Arc 118">
                  <a:extLst>
                    <a:ext uri="{FF2B5EF4-FFF2-40B4-BE49-F238E27FC236}">
                      <a16:creationId xmlns:a16="http://schemas.microsoft.com/office/drawing/2014/main" id="{4A6DF0F9-CB07-FD4B-92C5-6E66FC186730}"/>
                    </a:ext>
                  </a:extLst>
                </p:cNvPr>
                <p:cNvSpPr/>
                <p:nvPr/>
              </p:nvSpPr>
              <p:spPr>
                <a:xfrm>
                  <a:off x="5753862" y="3293891"/>
                  <a:ext cx="364559" cy="363101"/>
                </a:xfrm>
                <a:prstGeom prst="arc">
                  <a:avLst>
                    <a:gd name="adj1" fmla="val 4114688"/>
                    <a:gd name="adj2" fmla="val 11632558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Arc 119">
                  <a:extLst>
                    <a:ext uri="{FF2B5EF4-FFF2-40B4-BE49-F238E27FC236}">
                      <a16:creationId xmlns:a16="http://schemas.microsoft.com/office/drawing/2014/main" id="{7ACCE08C-3D0F-0643-A713-F8702687B1EC}"/>
                    </a:ext>
                  </a:extLst>
                </p:cNvPr>
                <p:cNvSpPr/>
                <p:nvPr/>
              </p:nvSpPr>
              <p:spPr>
                <a:xfrm>
                  <a:off x="6387607" y="4677604"/>
                  <a:ext cx="364559" cy="363101"/>
                </a:xfrm>
                <a:prstGeom prst="arc">
                  <a:avLst>
                    <a:gd name="adj1" fmla="val 5941578"/>
                    <a:gd name="adj2" fmla="val 12455506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Arc 120">
                  <a:extLst>
                    <a:ext uri="{FF2B5EF4-FFF2-40B4-BE49-F238E27FC236}">
                      <a16:creationId xmlns:a16="http://schemas.microsoft.com/office/drawing/2014/main" id="{F5CB4AD7-4BD4-6444-BA66-9958E48B3766}"/>
                    </a:ext>
                  </a:extLst>
                </p:cNvPr>
                <p:cNvSpPr/>
                <p:nvPr/>
              </p:nvSpPr>
              <p:spPr>
                <a:xfrm>
                  <a:off x="6398514" y="5258947"/>
                  <a:ext cx="364559" cy="363101"/>
                </a:xfrm>
                <a:prstGeom prst="arc">
                  <a:avLst>
                    <a:gd name="adj1" fmla="val 8293332"/>
                    <a:gd name="adj2" fmla="val 15607147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Arc 121">
                  <a:extLst>
                    <a:ext uri="{FF2B5EF4-FFF2-40B4-BE49-F238E27FC236}">
                      <a16:creationId xmlns:a16="http://schemas.microsoft.com/office/drawing/2014/main" id="{997E5D5A-F22E-D844-BA49-EA016144FBD2}"/>
                    </a:ext>
                  </a:extLst>
                </p:cNvPr>
                <p:cNvSpPr/>
                <p:nvPr/>
              </p:nvSpPr>
              <p:spPr>
                <a:xfrm>
                  <a:off x="6048759" y="5610679"/>
                  <a:ext cx="364559" cy="363101"/>
                </a:xfrm>
                <a:prstGeom prst="arc">
                  <a:avLst>
                    <a:gd name="adj1" fmla="val 11410873"/>
                    <a:gd name="adj2" fmla="val 18202428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Arc 122">
                  <a:extLst>
                    <a:ext uri="{FF2B5EF4-FFF2-40B4-BE49-F238E27FC236}">
                      <a16:creationId xmlns:a16="http://schemas.microsoft.com/office/drawing/2014/main" id="{BBC17AEE-BE0E-5A4C-8347-6D2CC1876BFB}"/>
                    </a:ext>
                  </a:extLst>
                </p:cNvPr>
                <p:cNvSpPr/>
                <p:nvPr/>
              </p:nvSpPr>
              <p:spPr>
                <a:xfrm>
                  <a:off x="5473559" y="5613386"/>
                  <a:ext cx="364559" cy="363101"/>
                </a:xfrm>
                <a:prstGeom prst="arc">
                  <a:avLst>
                    <a:gd name="adj1" fmla="val 14176846"/>
                    <a:gd name="adj2" fmla="val 20913164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Arc 123">
                  <a:extLst>
                    <a:ext uri="{FF2B5EF4-FFF2-40B4-BE49-F238E27FC236}">
                      <a16:creationId xmlns:a16="http://schemas.microsoft.com/office/drawing/2014/main" id="{EC4DC070-5405-B04F-AFA0-FC4F563C44A7}"/>
                    </a:ext>
                  </a:extLst>
                </p:cNvPr>
                <p:cNvSpPr/>
                <p:nvPr/>
              </p:nvSpPr>
              <p:spPr>
                <a:xfrm>
                  <a:off x="5939157" y="4341947"/>
                  <a:ext cx="364559" cy="363101"/>
                </a:xfrm>
                <a:prstGeom prst="arc">
                  <a:avLst>
                    <a:gd name="adj1" fmla="val 10410496"/>
                    <a:gd name="adj2" fmla="val 16703844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Arc 124">
                  <a:extLst>
                    <a:ext uri="{FF2B5EF4-FFF2-40B4-BE49-F238E27FC236}">
                      <a16:creationId xmlns:a16="http://schemas.microsoft.com/office/drawing/2014/main" id="{5C1A2B9E-78B3-334E-9587-548A8EBA3C53}"/>
                    </a:ext>
                  </a:extLst>
                </p:cNvPr>
                <p:cNvSpPr/>
                <p:nvPr/>
              </p:nvSpPr>
              <p:spPr>
                <a:xfrm>
                  <a:off x="4648848" y="3243228"/>
                  <a:ext cx="364559" cy="363101"/>
                </a:xfrm>
                <a:prstGeom prst="arc">
                  <a:avLst>
                    <a:gd name="adj1" fmla="val 20275585"/>
                    <a:gd name="adj2" fmla="val 3832029"/>
                  </a:avLst>
                </a:prstGeom>
                <a:ln w="15875"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Arc 125">
                  <a:extLst>
                    <a:ext uri="{FF2B5EF4-FFF2-40B4-BE49-F238E27FC236}">
                      <a16:creationId xmlns:a16="http://schemas.microsoft.com/office/drawing/2014/main" id="{FF2F3525-5C5A-5649-B0F7-A1C214AAD343}"/>
                    </a:ext>
                  </a:extLst>
                </p:cNvPr>
                <p:cNvSpPr/>
                <p:nvPr/>
              </p:nvSpPr>
              <p:spPr>
                <a:xfrm>
                  <a:off x="4850671" y="3768488"/>
                  <a:ext cx="364559" cy="363101"/>
                </a:xfrm>
                <a:prstGeom prst="arc">
                  <a:avLst>
                    <a:gd name="adj1" fmla="val 8293332"/>
                    <a:gd name="adj2" fmla="val 14754223"/>
                  </a:avLst>
                </a:prstGeom>
                <a:ln w="15875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Arc 126">
                  <a:extLst>
                    <a:ext uri="{FF2B5EF4-FFF2-40B4-BE49-F238E27FC236}">
                      <a16:creationId xmlns:a16="http://schemas.microsoft.com/office/drawing/2014/main" id="{3F07A71A-C594-5B45-82CC-3BDA116B8972}"/>
                    </a:ext>
                  </a:extLst>
                </p:cNvPr>
                <p:cNvSpPr/>
                <p:nvPr/>
              </p:nvSpPr>
              <p:spPr>
                <a:xfrm>
                  <a:off x="3822954" y="4600502"/>
                  <a:ext cx="364559" cy="363101"/>
                </a:xfrm>
                <a:prstGeom prst="arc">
                  <a:avLst>
                    <a:gd name="adj1" fmla="val 15990335"/>
                    <a:gd name="adj2" fmla="val 19432568"/>
                  </a:avLst>
                </a:prstGeom>
                <a:ln w="15875"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Arc 127">
                  <a:extLst>
                    <a:ext uri="{FF2B5EF4-FFF2-40B4-BE49-F238E27FC236}">
                      <a16:creationId xmlns:a16="http://schemas.microsoft.com/office/drawing/2014/main" id="{BB5FA9E5-B826-334E-8EC1-1EB55409955E}"/>
                    </a:ext>
                  </a:extLst>
                </p:cNvPr>
                <p:cNvSpPr/>
                <p:nvPr/>
              </p:nvSpPr>
              <p:spPr>
                <a:xfrm rot="17624548">
                  <a:off x="5467453" y="3242603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Arc 128">
                  <a:extLst>
                    <a:ext uri="{FF2B5EF4-FFF2-40B4-BE49-F238E27FC236}">
                      <a16:creationId xmlns:a16="http://schemas.microsoft.com/office/drawing/2014/main" id="{B4077DA3-E636-B844-99EC-2B009E71D151}"/>
                    </a:ext>
                  </a:extLst>
                </p:cNvPr>
                <p:cNvSpPr/>
                <p:nvPr/>
              </p:nvSpPr>
              <p:spPr>
                <a:xfrm rot="1088759">
                  <a:off x="6060256" y="4129789"/>
                  <a:ext cx="301752" cy="165540"/>
                </a:xfrm>
                <a:prstGeom prst="arc">
                  <a:avLst>
                    <a:gd name="adj1" fmla="val 7591128"/>
                    <a:gd name="adj2" fmla="val 2880767"/>
                  </a:avLst>
                </a:prstGeom>
                <a:ln w="15875">
                  <a:head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7C46711-D946-9845-AA6E-8B96BA9FC3D6}"/>
                  </a:ext>
                </a:extLst>
              </p:cNvPr>
              <p:cNvSpPr txBox="1"/>
              <p:nvPr/>
            </p:nvSpPr>
            <p:spPr>
              <a:xfrm>
                <a:off x="3444359" y="451600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-2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0685885-5ECC-F14B-BAF6-B8DD71A24902}"/>
                  </a:ext>
                </a:extLst>
              </p:cNvPr>
              <p:cNvSpPr txBox="1"/>
              <p:nvPr/>
            </p:nvSpPr>
            <p:spPr>
              <a:xfrm>
                <a:off x="3836563" y="398888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-1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FCF1DEB-6EE1-B54B-A6F3-FD6E4805A0D0}"/>
                  </a:ext>
                </a:extLst>
              </p:cNvPr>
              <p:cNvSpPr txBox="1"/>
              <p:nvPr/>
            </p:nvSpPr>
            <p:spPr>
              <a:xfrm>
                <a:off x="3873301" y="463888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1C7D43A-54F2-B94E-9E08-944B74FDE835}"/>
                  </a:ext>
                </a:extLst>
              </p:cNvPr>
              <p:cNvSpPr txBox="1"/>
              <p:nvPr/>
            </p:nvSpPr>
            <p:spPr>
              <a:xfrm>
                <a:off x="4896850" y="380618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B73EEFA-3470-644F-BC36-B7AB815F57BF}"/>
                  </a:ext>
                </a:extLst>
              </p:cNvPr>
              <p:cNvSpPr txBox="1"/>
              <p:nvPr/>
            </p:nvSpPr>
            <p:spPr>
              <a:xfrm>
                <a:off x="4698681" y="3279810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2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0C78BDB-5CA4-1647-B1ED-D6CCACD9BAA2}"/>
                  </a:ext>
                </a:extLst>
              </p:cNvPr>
              <p:cNvSpPr txBox="1"/>
              <p:nvPr/>
            </p:nvSpPr>
            <p:spPr>
              <a:xfrm>
                <a:off x="5246136" y="3062755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8E1D3F-D4C1-4947-9FBC-448C39DF99E2}"/>
                  </a:ext>
                </a:extLst>
              </p:cNvPr>
              <p:cNvSpPr txBox="1"/>
              <p:nvPr/>
            </p:nvSpPr>
            <p:spPr>
              <a:xfrm>
                <a:off x="5799434" y="3348435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4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0817CAE-74EB-F94B-84B6-B741A72B122B}"/>
                  </a:ext>
                </a:extLst>
              </p:cNvPr>
              <p:cNvSpPr txBox="1"/>
              <p:nvPr/>
            </p:nvSpPr>
            <p:spPr>
              <a:xfrm>
                <a:off x="6340516" y="2986386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5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BCCB79A-5AF9-F94F-929F-F9414206CA18}"/>
                  </a:ext>
                </a:extLst>
              </p:cNvPr>
              <p:cNvSpPr txBox="1"/>
              <p:nvPr/>
            </p:nvSpPr>
            <p:spPr>
              <a:xfrm>
                <a:off x="6136632" y="380618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6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DE229DD-84C8-E647-95A0-DEBA0BEEEDAB}"/>
                  </a:ext>
                </a:extLst>
              </p:cNvPr>
              <p:cNvSpPr txBox="1"/>
              <p:nvPr/>
            </p:nvSpPr>
            <p:spPr>
              <a:xfrm>
                <a:off x="6003633" y="4397597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7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ABF18AC-D70E-4C4F-BD65-CF9122DDCE7A}"/>
                  </a:ext>
                </a:extLst>
              </p:cNvPr>
              <p:cNvSpPr txBox="1"/>
              <p:nvPr/>
            </p:nvSpPr>
            <p:spPr>
              <a:xfrm>
                <a:off x="5420424" y="4593250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8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865B359-B662-774D-B41D-4C1EF3E1EFB7}"/>
                  </a:ext>
                </a:extLst>
              </p:cNvPr>
              <p:cNvSpPr txBox="1"/>
              <p:nvPr/>
            </p:nvSpPr>
            <p:spPr>
              <a:xfrm>
                <a:off x="6445415" y="472564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9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173A26-D5A6-3A42-B7DA-BDD8A42AC5B8}"/>
                  </a:ext>
                </a:extLst>
              </p:cNvPr>
              <p:cNvSpPr txBox="1"/>
              <p:nvPr/>
            </p:nvSpPr>
            <p:spPr>
              <a:xfrm>
                <a:off x="6407945" y="5303965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E12915-F95F-3246-ACEB-49A8933236E6}"/>
                  </a:ext>
                </a:extLst>
              </p:cNvPr>
              <p:cNvSpPr txBox="1"/>
              <p:nvPr/>
            </p:nvSpPr>
            <p:spPr>
              <a:xfrm>
                <a:off x="6059505" y="564817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53F0EC-20B3-EC43-A5D5-4FD85E58B691}"/>
                  </a:ext>
                </a:extLst>
              </p:cNvPr>
              <p:cNvSpPr txBox="1"/>
              <p:nvPr/>
            </p:nvSpPr>
            <p:spPr>
              <a:xfrm>
                <a:off x="5484612" y="5662758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12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FE4D34-1A55-6440-8614-BF4719005BEC}"/>
                  </a:ext>
                </a:extLst>
              </p:cNvPr>
              <p:cNvSpPr txBox="1"/>
              <p:nvPr/>
            </p:nvSpPr>
            <p:spPr>
              <a:xfrm>
                <a:off x="5162368" y="520958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13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D6F51E5-0F75-9F4A-B6DD-8045C7BEE461}"/>
                  </a:ext>
                </a:extLst>
              </p:cNvPr>
              <p:cNvSpPr txBox="1"/>
              <p:nvPr/>
            </p:nvSpPr>
            <p:spPr>
              <a:xfrm>
                <a:off x="4266218" y="4454750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B9931C-9303-504C-94B1-D148CE3FF9CA}"/>
                  </a:ext>
                </a:extLst>
              </p:cNvPr>
              <p:cNvSpPr txBox="1"/>
              <p:nvPr/>
            </p:nvSpPr>
            <p:spPr>
              <a:xfrm>
                <a:off x="4923605" y="361054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8BECF52-60D3-0046-9187-10B22F094B00}"/>
                  </a:ext>
                </a:extLst>
              </p:cNvPr>
              <p:cNvSpPr txBox="1"/>
              <p:nvPr/>
            </p:nvSpPr>
            <p:spPr>
              <a:xfrm>
                <a:off x="4747449" y="307511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3FC04A-2147-E24B-8ADF-E389B7CCD06B}"/>
                  </a:ext>
                </a:extLst>
              </p:cNvPr>
              <p:cNvSpPr txBox="1"/>
              <p:nvPr/>
            </p:nvSpPr>
            <p:spPr>
              <a:xfrm>
                <a:off x="5407778" y="2964590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6B9954A-0662-A942-A945-00B1A8593A09}"/>
                  </a:ext>
                </a:extLst>
              </p:cNvPr>
              <p:cNvSpPr txBox="1"/>
              <p:nvPr/>
            </p:nvSpPr>
            <p:spPr>
              <a:xfrm>
                <a:off x="5976072" y="3027915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CBF35DA-759F-6E41-96AF-AD3710797062}"/>
                  </a:ext>
                </a:extLst>
              </p:cNvPr>
              <p:cNvSpPr txBox="1"/>
              <p:nvPr/>
            </p:nvSpPr>
            <p:spPr>
              <a:xfrm>
                <a:off x="6146078" y="355756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1E66C1-A526-3143-8FAE-20F089D79076}"/>
                  </a:ext>
                </a:extLst>
              </p:cNvPr>
              <p:cNvSpPr txBox="1"/>
              <p:nvPr/>
            </p:nvSpPr>
            <p:spPr>
              <a:xfrm>
                <a:off x="6258889" y="398221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7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CC5388D-435D-B047-ABB9-D7DA42EFBE3C}"/>
                  </a:ext>
                </a:extLst>
              </p:cNvPr>
              <p:cNvSpPr txBox="1"/>
              <p:nvPr/>
            </p:nvSpPr>
            <p:spPr>
              <a:xfrm>
                <a:off x="6400214" y="4497477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6214DDE-0472-5A46-96A2-369856F73E7A}"/>
                  </a:ext>
                </a:extLst>
              </p:cNvPr>
              <p:cNvSpPr txBox="1"/>
              <p:nvPr/>
            </p:nvSpPr>
            <p:spPr>
              <a:xfrm>
                <a:off x="5617647" y="4324259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8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5742CF3-128B-9246-A05C-4A0C66B91F0D}"/>
                  </a:ext>
                </a:extLst>
              </p:cNvPr>
              <p:cNvSpPr txBox="1"/>
              <p:nvPr/>
            </p:nvSpPr>
            <p:spPr>
              <a:xfrm>
                <a:off x="6586753" y="513516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10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EBF8308-9A98-A346-A8EA-1EDFCEE783A5}"/>
                  </a:ext>
                </a:extLst>
              </p:cNvPr>
              <p:cNvSpPr txBox="1"/>
              <p:nvPr/>
            </p:nvSpPr>
            <p:spPr>
              <a:xfrm>
                <a:off x="6282520" y="5637065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11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C4EBAE-9859-BB4D-A502-073211AC80F9}"/>
                  </a:ext>
                </a:extLst>
              </p:cNvPr>
              <p:cNvSpPr txBox="1"/>
              <p:nvPr/>
            </p:nvSpPr>
            <p:spPr>
              <a:xfrm>
                <a:off x="5399575" y="5321199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13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1D701E-F385-6241-8779-5ECDBA541640}"/>
                  </a:ext>
                </a:extLst>
              </p:cNvPr>
              <p:cNvSpPr txBox="1"/>
              <p:nvPr/>
            </p:nvSpPr>
            <p:spPr>
              <a:xfrm>
                <a:off x="5931355" y="5766749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b</a:t>
                </a:r>
                <a:r>
                  <a:rPr lang="en-US" sz="1200" i="1" baseline="-25000" dirty="0"/>
                  <a:t>12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E2B4DB8-A3B3-0A4F-B94B-D468F30CE646}"/>
                  </a:ext>
                </a:extLst>
              </p:cNvPr>
              <p:cNvSpPr txBox="1"/>
              <p:nvPr/>
            </p:nvSpPr>
            <p:spPr>
              <a:xfrm>
                <a:off x="3957099" y="438777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304353B-565F-6A47-AA00-C1149B3175DF}"/>
                  </a:ext>
                </a:extLst>
              </p:cNvPr>
              <p:cNvSpPr txBox="1"/>
              <p:nvPr/>
            </p:nvSpPr>
            <p:spPr>
              <a:xfrm>
                <a:off x="5764683" y="4004602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𝛗</a:t>
                </a:r>
                <a:r>
                  <a:rPr lang="en-US" sz="1200" i="1" baseline="-25000" dirty="0"/>
                  <a:t>8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8149DD-F6E3-714D-8FB2-DE16EF68024B}"/>
                  </a:ext>
                </a:extLst>
              </p:cNvPr>
              <p:cNvSpPr txBox="1"/>
              <p:nvPr/>
            </p:nvSpPr>
            <p:spPr>
              <a:xfrm>
                <a:off x="5729947" y="5901927"/>
                <a:ext cx="4583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13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A913E6E-666E-BB40-A28C-A89BE2497740}"/>
                  </a:ext>
                </a:extLst>
              </p:cNvPr>
              <p:cNvSpPr txBox="1"/>
              <p:nvPr/>
            </p:nvSpPr>
            <p:spPr>
              <a:xfrm>
                <a:off x="6459382" y="5605287"/>
                <a:ext cx="44796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12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D6102C-8762-D14B-AD7E-1572F9B5F416}"/>
                  </a:ext>
                </a:extLst>
              </p:cNvPr>
              <p:cNvSpPr txBox="1"/>
              <p:nvPr/>
            </p:nvSpPr>
            <p:spPr>
              <a:xfrm>
                <a:off x="6655788" y="4936760"/>
                <a:ext cx="4710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11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747A32D-AD73-3A42-BFFE-1B68642338ED}"/>
                  </a:ext>
                </a:extLst>
              </p:cNvPr>
              <p:cNvSpPr txBox="1"/>
              <p:nvPr/>
            </p:nvSpPr>
            <p:spPr>
              <a:xfrm>
                <a:off x="6353282" y="4362525"/>
                <a:ext cx="4520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10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48BDD43-6639-8C40-B7A7-C1FAD0F1550C}"/>
                  </a:ext>
                </a:extLst>
              </p:cNvPr>
              <p:cNvSpPr txBox="1"/>
              <p:nvPr/>
            </p:nvSpPr>
            <p:spPr>
              <a:xfrm>
                <a:off x="6245901" y="417567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9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8896831-3137-4C4F-A3A4-DD0B94906442}"/>
                  </a:ext>
                </a:extLst>
              </p:cNvPr>
              <p:cNvSpPr txBox="1"/>
              <p:nvPr/>
            </p:nvSpPr>
            <p:spPr>
              <a:xfrm>
                <a:off x="6045735" y="339621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7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3FBE38A-7A65-1947-B34D-D52E8A97C490}"/>
                  </a:ext>
                </a:extLst>
              </p:cNvPr>
              <p:cNvSpPr txBox="1"/>
              <p:nvPr/>
            </p:nvSpPr>
            <p:spPr>
              <a:xfrm>
                <a:off x="5390418" y="3427153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59AC5E6-9A56-0E4B-ABEE-B61E4404E18B}"/>
                  </a:ext>
                </a:extLst>
              </p:cNvPr>
              <p:cNvSpPr txBox="1"/>
              <p:nvPr/>
            </p:nvSpPr>
            <p:spPr>
              <a:xfrm>
                <a:off x="4877174" y="2942796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822890-DADD-CE4B-AC06-316B88509601}"/>
                  </a:ext>
                </a:extLst>
              </p:cNvPr>
              <p:cNvSpPr txBox="1"/>
              <p:nvPr/>
            </p:nvSpPr>
            <p:spPr>
              <a:xfrm>
                <a:off x="4512677" y="359656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3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121841-FAD6-4840-ACE4-383ADDF2B323}"/>
                  </a:ext>
                </a:extLst>
              </p:cNvPr>
              <p:cNvSpPr txBox="1"/>
              <p:nvPr/>
            </p:nvSpPr>
            <p:spPr>
              <a:xfrm>
                <a:off x="4323839" y="403831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988AEBF-88AC-8941-9A73-79C820760749}"/>
                  </a:ext>
                </a:extLst>
              </p:cNvPr>
              <p:cNvSpPr txBox="1"/>
              <p:nvPr/>
            </p:nvSpPr>
            <p:spPr>
              <a:xfrm>
                <a:off x="3996314" y="4168145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𝚽</a:t>
                </a:r>
                <a:r>
                  <a:rPr lang="en-US" sz="1200" i="1" baseline="-25000" dirty="0"/>
                  <a:t>1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586BF8-167C-1F4F-9506-7A3C43BC24F5}"/>
                  </a:ext>
                </a:extLst>
              </p:cNvPr>
              <p:cNvSpPr txBox="1"/>
              <p:nvPr/>
            </p:nvSpPr>
            <p:spPr>
              <a:xfrm>
                <a:off x="5596648" y="2962538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𝛗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6C65FFD-FD67-8546-B0AD-18C6E9FDFF86}"/>
                  </a:ext>
                </a:extLst>
              </p:cNvPr>
              <p:cNvSpPr txBox="1"/>
              <p:nvPr/>
            </p:nvSpPr>
            <p:spPr>
              <a:xfrm>
                <a:off x="4579547" y="3821333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2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7F99E12-2136-0149-91B6-87A02B405090}"/>
                  </a:ext>
                </a:extLst>
              </p:cNvPr>
              <p:cNvSpPr txBox="1"/>
              <p:nvPr/>
            </p:nvSpPr>
            <p:spPr>
              <a:xfrm>
                <a:off x="5600277" y="5402398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13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B69D87F-6604-3249-A752-44E42761801B}"/>
                  </a:ext>
                </a:extLst>
              </p:cNvPr>
              <p:cNvSpPr txBox="1"/>
              <p:nvPr/>
            </p:nvSpPr>
            <p:spPr>
              <a:xfrm>
                <a:off x="5931355" y="5372296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12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7E38674-4CB7-444F-8C46-66A001D8DC48}"/>
                  </a:ext>
                </a:extLst>
              </p:cNvPr>
              <p:cNvSpPr txBox="1"/>
              <p:nvPr/>
            </p:nvSpPr>
            <p:spPr>
              <a:xfrm>
                <a:off x="6114944" y="5155046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11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3EA4F0B-F5BA-DA4E-9EEE-D276D27A0917}"/>
                  </a:ext>
                </a:extLst>
              </p:cNvPr>
              <p:cNvSpPr txBox="1"/>
              <p:nvPr/>
            </p:nvSpPr>
            <p:spPr>
              <a:xfrm>
                <a:off x="6121436" y="4831718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10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A7C3CC5-2BDF-0343-A52C-9437BE1E2285}"/>
                  </a:ext>
                </a:extLst>
              </p:cNvPr>
              <p:cNvSpPr txBox="1"/>
              <p:nvPr/>
            </p:nvSpPr>
            <p:spPr>
              <a:xfrm>
                <a:off x="6210325" y="4292461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9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7082167-D30E-C549-9E0B-583AD9CAD076}"/>
                  </a:ext>
                </a:extLst>
              </p:cNvPr>
              <p:cNvSpPr txBox="1"/>
              <p:nvPr/>
            </p:nvSpPr>
            <p:spPr>
              <a:xfrm>
                <a:off x="5714142" y="420965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8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71B6233-CF79-5746-A273-8C33B2256E8B}"/>
                  </a:ext>
                </a:extLst>
              </p:cNvPr>
              <p:cNvSpPr txBox="1"/>
              <p:nvPr/>
            </p:nvSpPr>
            <p:spPr>
              <a:xfrm>
                <a:off x="5809756" y="3816433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7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090F988-DB6C-9B4D-BDC6-CECB092A150E}"/>
                  </a:ext>
                </a:extLst>
              </p:cNvPr>
              <p:cNvSpPr txBox="1"/>
              <p:nvPr/>
            </p:nvSpPr>
            <p:spPr>
              <a:xfrm>
                <a:off x="5757839" y="3073774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5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CA412AA-6F8E-B246-B348-79C8577C1FCF}"/>
                  </a:ext>
                </a:extLst>
              </p:cNvPr>
              <p:cNvSpPr txBox="1"/>
              <p:nvPr/>
            </p:nvSpPr>
            <p:spPr>
              <a:xfrm>
                <a:off x="5617647" y="3548639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6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B90765D-F8F9-1043-B451-A10AECFA71CB}"/>
                  </a:ext>
                </a:extLst>
              </p:cNvPr>
              <p:cNvSpPr txBox="1"/>
              <p:nvPr/>
            </p:nvSpPr>
            <p:spPr>
              <a:xfrm>
                <a:off x="5175928" y="3314356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5C00D81-F758-7249-9163-37D6A9F0788D}"/>
                  </a:ext>
                </a:extLst>
              </p:cNvPr>
              <p:cNvSpPr txBox="1"/>
              <p:nvPr/>
            </p:nvSpPr>
            <p:spPr>
              <a:xfrm>
                <a:off x="4927814" y="3373070"/>
                <a:ext cx="3914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/>
                  <a:t>𝛂</a:t>
                </a:r>
                <a:r>
                  <a:rPr lang="en-US" sz="1200" i="1" baseline="-25000" dirty="0"/>
                  <a:t>3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52AD8EB-4002-FB4B-877D-CEAC8D49E5BD}"/>
                </a:ext>
              </a:extLst>
            </p:cNvPr>
            <p:cNvCxnSpPr/>
            <p:nvPr/>
          </p:nvCxnSpPr>
          <p:spPr>
            <a:xfrm flipV="1">
              <a:off x="4588942" y="5150396"/>
              <a:ext cx="795941" cy="2680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BE7429-9CAB-C246-A84C-8D7CFA7DB16F}"/>
                </a:ext>
              </a:extLst>
            </p:cNvPr>
            <p:cNvSpPr txBox="1"/>
            <p:nvPr/>
          </p:nvSpPr>
          <p:spPr>
            <a:xfrm>
              <a:off x="4002988" y="5268235"/>
              <a:ext cx="13885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Ring </a:t>
              </a:r>
            </a:p>
            <a:p>
              <a:r>
                <a:rPr lang="en-US" dirty="0"/>
                <a:t>‘extra’ bond</a:t>
              </a:r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2E1C1F-B381-4E43-A705-F29B3D99F90D}"/>
                </a:ext>
              </a:extLst>
            </p:cNvPr>
            <p:cNvSpPr txBox="1"/>
            <p:nvPr/>
          </p:nvSpPr>
          <p:spPr>
            <a:xfrm>
              <a:off x="3522692" y="5197617"/>
              <a:ext cx="273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9DF75D-2C8A-4048-A7B0-C4BC1C9ACF34}"/>
                </a:ext>
              </a:extLst>
            </p:cNvPr>
            <p:cNvSpPr txBox="1"/>
            <p:nvPr/>
          </p:nvSpPr>
          <p:spPr>
            <a:xfrm>
              <a:off x="4787346" y="4643194"/>
              <a:ext cx="273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89B89D-A0CE-B04F-851D-4B58CF7A5FB7}"/>
                </a:ext>
              </a:extLst>
            </p:cNvPr>
            <p:cNvSpPr txBox="1"/>
            <p:nvPr/>
          </p:nvSpPr>
          <p:spPr>
            <a:xfrm>
              <a:off x="3854869" y="3772988"/>
              <a:ext cx="2730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/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05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544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Preliminary tests: macrocycle benchmark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018193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246 complexes from PDB, 198 unique ligands, 126 unique proteins:</a:t>
            </a:r>
          </a:p>
          <a:p>
            <a:pPr>
              <a:buFontTx/>
              <a:buChar char="-"/>
            </a:pPr>
            <a:r>
              <a:rPr lang="en-US" dirty="0"/>
              <a:t>9-member or larger rings</a:t>
            </a:r>
          </a:p>
          <a:p>
            <a:pPr>
              <a:buFontTx/>
              <a:buChar char="-"/>
            </a:pPr>
            <a:r>
              <a:rPr lang="en-US" dirty="0"/>
              <a:t>resolution &lt;2.5A</a:t>
            </a:r>
          </a:p>
          <a:p>
            <a:pPr>
              <a:buFontTx/>
              <a:buChar char="-"/>
            </a:pPr>
            <a:r>
              <a:rPr lang="en-US" dirty="0"/>
              <a:t>checked for common quality problems</a:t>
            </a:r>
          </a:p>
          <a:p>
            <a:pPr>
              <a:buFontTx/>
              <a:buChar char="-"/>
            </a:pPr>
            <a:r>
              <a:rPr lang="en-US" dirty="0"/>
              <a:t>suspicious structures reviewed against electron density, chemistry cross-checked against literature, etc.</a:t>
            </a:r>
          </a:p>
          <a:p>
            <a:r>
              <a:rPr lang="en-US" dirty="0"/>
              <a:t>Most ligands in bRo5 space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A894A2-A022-0244-BAD7-192896011EF3}"/>
              </a:ext>
            </a:extLst>
          </p:cNvPr>
          <p:cNvGrpSpPr/>
          <p:nvPr/>
        </p:nvGrpSpPr>
        <p:grpSpPr>
          <a:xfrm>
            <a:off x="3646843" y="1516828"/>
            <a:ext cx="5195944" cy="4795071"/>
            <a:chOff x="0" y="0"/>
            <a:chExt cx="8608091" cy="646409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09A948-0239-4D4A-840B-A1755D13FD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3842677" cy="30982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17E805-E4A2-DA4B-897C-B0D969E2B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6153" y="10856"/>
              <a:ext cx="4343718" cy="30629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E20E6E4-BB78-C14A-8164-CE2DA987C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099450"/>
              <a:ext cx="3794760" cy="33646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A2CFBF-B3F8-814A-9495-FE95CC6A1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94760" y="3380546"/>
              <a:ext cx="4813331" cy="308354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5CF449-E446-1841-A6B1-9AEB1723FAE4}"/>
              </a:ext>
            </a:extLst>
          </p:cNvPr>
          <p:cNvSpPr txBox="1"/>
          <p:nvPr/>
        </p:nvSpPr>
        <p:spPr>
          <a:xfrm>
            <a:off x="7932121" y="1825625"/>
            <a:ext cx="64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MW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4211F-C19E-C440-B21E-5964204F2F10}"/>
              </a:ext>
            </a:extLst>
          </p:cNvPr>
          <p:cNvSpPr txBox="1"/>
          <p:nvPr/>
        </p:nvSpPr>
        <p:spPr>
          <a:xfrm>
            <a:off x="7914341" y="4228641"/>
            <a:ext cx="928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Torsion count with flexible rings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D9D997-D18A-C34A-BE97-5BD48F77C27C}"/>
              </a:ext>
            </a:extLst>
          </p:cNvPr>
          <p:cNvSpPr txBox="1"/>
          <p:nvPr/>
        </p:nvSpPr>
        <p:spPr>
          <a:xfrm>
            <a:off x="5215375" y="1825625"/>
            <a:ext cx="825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Macro ring size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E2FEDB-CFBD-DE43-AA69-EA8E82832AC0}"/>
              </a:ext>
            </a:extLst>
          </p:cNvPr>
          <p:cNvSpPr txBox="1"/>
          <p:nvPr/>
        </p:nvSpPr>
        <p:spPr>
          <a:xfrm>
            <a:off x="3984482" y="4228641"/>
            <a:ext cx="64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LogP</a:t>
            </a:r>
            <a:endParaRPr lang="en-US" b="1" dirty="0">
              <a:effectLst>
                <a:glow rad="127000">
                  <a:schemeClr val="bg1">
                    <a:alpha val="40000"/>
                  </a:schemeClr>
                </a:glow>
              </a:effectLst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CA816F-4A5F-394E-80D4-48ACE91F5E2F}"/>
              </a:ext>
            </a:extLst>
          </p:cNvPr>
          <p:cNvCxnSpPr>
            <a:cxnSpLocks/>
          </p:cNvCxnSpPr>
          <p:nvPr/>
        </p:nvCxnSpPr>
        <p:spPr>
          <a:xfrm flipV="1">
            <a:off x="6788075" y="1615383"/>
            <a:ext cx="0" cy="1940216"/>
          </a:xfrm>
          <a:prstGeom prst="line">
            <a:avLst/>
          </a:prstGeom>
          <a:ln w="190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2A5C4D-E265-9741-8D22-DF70AA2F013D}"/>
              </a:ext>
            </a:extLst>
          </p:cNvPr>
          <p:cNvSpPr txBox="1"/>
          <p:nvPr/>
        </p:nvSpPr>
        <p:spPr>
          <a:xfrm>
            <a:off x="6692052" y="1380862"/>
            <a:ext cx="830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500Da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62B97FA-7482-EC4C-879F-B19FE727A46C}"/>
              </a:ext>
            </a:extLst>
          </p:cNvPr>
          <p:cNvCxnSpPr>
            <a:cxnSpLocks/>
          </p:cNvCxnSpPr>
          <p:nvPr/>
        </p:nvCxnSpPr>
        <p:spPr>
          <a:xfrm flipV="1">
            <a:off x="4783158" y="3944597"/>
            <a:ext cx="0" cy="2089463"/>
          </a:xfrm>
          <a:prstGeom prst="line">
            <a:avLst/>
          </a:prstGeom>
          <a:ln w="190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EF0C8B-FA39-DE4C-870C-E23C6E1B813B}"/>
              </a:ext>
            </a:extLst>
          </p:cNvPr>
          <p:cNvCxnSpPr>
            <a:cxnSpLocks/>
          </p:cNvCxnSpPr>
          <p:nvPr/>
        </p:nvCxnSpPr>
        <p:spPr>
          <a:xfrm flipV="1">
            <a:off x="5322834" y="3944597"/>
            <a:ext cx="0" cy="2089463"/>
          </a:xfrm>
          <a:prstGeom prst="line">
            <a:avLst/>
          </a:prstGeom>
          <a:ln w="190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51AFAE1-7638-1543-A374-343EAC76B6EE}"/>
              </a:ext>
            </a:extLst>
          </p:cNvPr>
          <p:cNvSpPr txBox="1"/>
          <p:nvPr/>
        </p:nvSpPr>
        <p:spPr>
          <a:xfrm>
            <a:off x="4683160" y="3699788"/>
            <a:ext cx="365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0.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7F1563-13F3-D246-A6D3-00CDEBA44AE5}"/>
              </a:ext>
            </a:extLst>
          </p:cNvPr>
          <p:cNvSpPr txBox="1"/>
          <p:nvPr/>
        </p:nvSpPr>
        <p:spPr>
          <a:xfrm>
            <a:off x="5201587" y="3693185"/>
            <a:ext cx="369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5.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22C8F7-A983-294F-8D04-E01CF0BE187D}"/>
              </a:ext>
            </a:extLst>
          </p:cNvPr>
          <p:cNvSpPr/>
          <p:nvPr/>
        </p:nvSpPr>
        <p:spPr>
          <a:xfrm>
            <a:off x="6146800" y="4228641"/>
            <a:ext cx="375920" cy="1805419"/>
          </a:xfrm>
          <a:prstGeom prst="rect">
            <a:avLst/>
          </a:prstGeom>
          <a:gradFill>
            <a:gsLst>
              <a:gs pos="0">
                <a:schemeClr val="accent1">
                  <a:alpha val="4000"/>
                  <a:lumMod val="0"/>
                  <a:lumOff val="100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AD5068-DEC2-F64B-9E66-C86545ACC450}"/>
              </a:ext>
            </a:extLst>
          </p:cNvPr>
          <p:cNvSpPr txBox="1"/>
          <p:nvPr/>
        </p:nvSpPr>
        <p:spPr>
          <a:xfrm>
            <a:off x="6035683" y="3957884"/>
            <a:ext cx="92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Typical</a:t>
            </a:r>
          </a:p>
          <a:p>
            <a:r>
              <a:rPr lang="en-US" sz="1400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drugs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AF251B-7636-794C-8F88-1FC4DBB17DB4}"/>
              </a:ext>
            </a:extLst>
          </p:cNvPr>
          <p:cNvSpPr txBox="1"/>
          <p:nvPr/>
        </p:nvSpPr>
        <p:spPr>
          <a:xfrm>
            <a:off x="3857701" y="6334795"/>
            <a:ext cx="528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27000">
                    <a:schemeClr val="bg1">
                      <a:alpha val="40000"/>
                    </a:schemeClr>
                  </a:glow>
                </a:effectLst>
              </a:rPr>
              <a:t>Property distributions of ligands in the benchmark</a:t>
            </a:r>
          </a:p>
        </p:txBody>
      </p:sp>
    </p:spTree>
    <p:extLst>
      <p:ext uri="{BB962C8B-B14F-4D97-AF65-F5344CB8AC3E}">
        <p14:creationId xmlns:p14="http://schemas.microsoft.com/office/powerpoint/2010/main" val="2502883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5447" cy="1325563"/>
          </a:xfrm>
        </p:spPr>
        <p:txBody>
          <a:bodyPr/>
          <a:lstStyle/>
          <a:p>
            <a:r>
              <a:rPr lang="en-US" dirty="0"/>
              <a:t>Benchmarking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024630" cy="4778375"/>
          </a:xfrm>
        </p:spPr>
        <p:txBody>
          <a:bodyPr>
            <a:normAutofit fontScale="92500"/>
          </a:bodyPr>
          <a:lstStyle/>
          <a:p>
            <a:r>
              <a:rPr lang="en-US" dirty="0"/>
              <a:t>Top ranking pose RMSD &lt; 2A: 62%; within top 5 poses: 75%</a:t>
            </a:r>
          </a:p>
          <a:p>
            <a:r>
              <a:rPr lang="en-US" dirty="0"/>
              <a:t>Upper size range most challenging</a:t>
            </a:r>
          </a:p>
          <a:p>
            <a:r>
              <a:rPr lang="en-US" dirty="0"/>
              <a:t>For half of the benchmark covering smaller molecules (≤42 heavy atoms or ≲600Da): top pose 76%; top 5 poses 86% success rates</a:t>
            </a:r>
          </a:p>
          <a:p>
            <a:r>
              <a:rPr lang="en-US" dirty="0"/>
              <a:t>GC4 ligands &lt;MW&gt;=535Da</a:t>
            </a:r>
          </a:p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29D53-D641-7C42-9D41-306E7BD252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12"/>
          <a:stretch/>
        </p:blipFill>
        <p:spPr>
          <a:xfrm>
            <a:off x="4600070" y="1979317"/>
            <a:ext cx="3867374" cy="3581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959F22-D420-E549-BF04-FBE1CF4A9E9E}"/>
              </a:ext>
            </a:extLst>
          </p:cNvPr>
          <p:cNvSpPr txBox="1"/>
          <p:nvPr/>
        </p:nvSpPr>
        <p:spPr>
          <a:xfrm>
            <a:off x="8414234" y="2450918"/>
            <a:ext cx="64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22EFF"/>
                </a:solidFill>
              </a:rPr>
              <a:t>Top pose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BA0534-F0FB-7543-A6A4-9847C5F024CB}"/>
              </a:ext>
            </a:extLst>
          </p:cNvPr>
          <p:cNvSpPr txBox="1"/>
          <p:nvPr/>
        </p:nvSpPr>
        <p:spPr>
          <a:xfrm>
            <a:off x="8414234" y="3306434"/>
            <a:ext cx="81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Best in top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B99EC-FE96-DE4E-8D04-2F9C21E44B93}"/>
              </a:ext>
            </a:extLst>
          </p:cNvPr>
          <p:cNvSpPr txBox="1"/>
          <p:nvPr/>
        </p:nvSpPr>
        <p:spPr>
          <a:xfrm>
            <a:off x="8414234" y="4197103"/>
            <a:ext cx="64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Best </a:t>
            </a:r>
            <a:r>
              <a:rPr lang="en-US" dirty="0" err="1">
                <a:solidFill>
                  <a:srgbClr val="FF0000"/>
                </a:solidFill>
              </a:rPr>
              <a:t>freeconf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57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58" b="-558"/>
          <a:stretch/>
        </p:blipFill>
        <p:spPr>
          <a:xfrm>
            <a:off x="4782207" y="1550453"/>
            <a:ext cx="4261966" cy="4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Ligand-Biased docking with APF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415355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Bias towards X-ray ligand -like poses </a:t>
            </a:r>
          </a:p>
          <a:p>
            <a:r>
              <a:rPr lang="en-US" dirty="0"/>
              <a:t>MC docking simulations: APF potentials in addition to physical interaction term grids</a:t>
            </a:r>
          </a:p>
          <a:p>
            <a:r>
              <a:rPr lang="en-US" dirty="0"/>
              <a:t>Pose re-ranking: composite score combining physics-based ICM VLS score and APF pseudo-energy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6232790"/>
            <a:ext cx="814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Lam PC, </a:t>
            </a:r>
            <a:r>
              <a:rPr lang="en-US" sz="1600" dirty="0" err="1"/>
              <a:t>Abagyan</a:t>
            </a:r>
            <a:r>
              <a:rPr lang="en-US" sz="1600" dirty="0"/>
              <a:t> R, Totrov M. Ligand-biased ensemble receptor docking (</a:t>
            </a:r>
            <a:r>
              <a:rPr lang="en-US" sz="1600" dirty="0" err="1"/>
              <a:t>LigBEnD</a:t>
            </a:r>
            <a:r>
              <a:rPr lang="en-US" sz="1600" dirty="0"/>
              <a:t>): a hybrid ligand/receptor structure-based approach. </a:t>
            </a:r>
            <a:r>
              <a:rPr lang="en-US" sz="1600" i="1" dirty="0"/>
              <a:t>J </a:t>
            </a:r>
            <a:r>
              <a:rPr lang="en-US" sz="1600" i="1" dirty="0" err="1"/>
              <a:t>Comput</a:t>
            </a:r>
            <a:r>
              <a:rPr lang="en-US" sz="1600" i="1" dirty="0"/>
              <a:t> Aided </a:t>
            </a:r>
            <a:r>
              <a:rPr lang="en-US" sz="1600" i="1" dirty="0" err="1"/>
              <a:t>Mol</a:t>
            </a:r>
            <a:r>
              <a:rPr lang="en-US" sz="1600" i="1" dirty="0"/>
              <a:t> Des. </a:t>
            </a:r>
            <a:r>
              <a:rPr lang="en-US" sz="1600" dirty="0"/>
              <a:t>2018; 32(1):187-198.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86624" y="5530632"/>
            <a:ext cx="342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APF used for ligand bias in </a:t>
            </a:r>
            <a:r>
              <a:rPr lang="en-US" dirty="0" err="1"/>
              <a:t>Cathepsin</a:t>
            </a:r>
            <a:r>
              <a:rPr lang="en-US" dirty="0"/>
              <a:t> S docking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7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Multiple receptor conformation ensemble ‘4D’ docking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15966A-4A7A-9E46-BE9F-D84D9374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4005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Receptor input: conformational ensemble</a:t>
            </a:r>
          </a:p>
          <a:p>
            <a:r>
              <a:rPr lang="en-US" dirty="0"/>
              <a:t>Interaction potentials pre-calculated for each conformation as ‘4D’ grids: extra dimension – receptor conformation index.</a:t>
            </a:r>
          </a:p>
          <a:p>
            <a:r>
              <a:rPr lang="en-US" dirty="0"/>
              <a:t>Sampling on the fly in MC by a special grid switching random step</a:t>
            </a:r>
          </a:p>
          <a:p>
            <a:r>
              <a:rPr lang="en-US" dirty="0"/>
              <a:t>Also useful for other alternative states (e.g. protonation)</a:t>
            </a:r>
          </a:p>
          <a:p>
            <a:endParaRPr lang="en-US" dirty="0"/>
          </a:p>
        </p:txBody>
      </p:sp>
      <p:sp>
        <p:nvSpPr>
          <p:cNvPr id="4" name="Can 3">
            <a:extLst>
              <a:ext uri="{FF2B5EF4-FFF2-40B4-BE49-F238E27FC236}">
                <a16:creationId xmlns:a16="http://schemas.microsoft.com/office/drawing/2014/main" id="{ACC66704-1E75-AF45-9C31-EAF2704FBC9F}"/>
              </a:ext>
            </a:extLst>
          </p:cNvPr>
          <p:cNvSpPr/>
          <p:nvPr/>
        </p:nvSpPr>
        <p:spPr>
          <a:xfrm>
            <a:off x="5281496" y="1697609"/>
            <a:ext cx="1558216" cy="88099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PDB BACE structures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6B0A36-08CB-8D4B-A2CE-F1EC1168623A}"/>
              </a:ext>
            </a:extLst>
          </p:cNvPr>
          <p:cNvSpPr/>
          <p:nvPr/>
        </p:nvSpPr>
        <p:spPr>
          <a:xfrm>
            <a:off x="5251016" y="2825496"/>
            <a:ext cx="1622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Similarity to GC4 ligands: 14 structures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90D7EC-8F31-BE45-B98F-5273B13F2F82}"/>
              </a:ext>
            </a:extLst>
          </p:cNvPr>
          <p:cNvSpPr/>
          <p:nvPr/>
        </p:nvSpPr>
        <p:spPr>
          <a:xfrm>
            <a:off x="5251016" y="3886200"/>
            <a:ext cx="1622224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Non-redundant set : 7 conformations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09A8F1-1DE0-B441-BA24-9D810649A978}"/>
              </a:ext>
            </a:extLst>
          </p:cNvPr>
          <p:cNvSpPr/>
          <p:nvPr/>
        </p:nvSpPr>
        <p:spPr>
          <a:xfrm>
            <a:off x="4919876" y="4984021"/>
            <a:ext cx="2275436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Alternative D93/D289 protonation: 14 states/conf.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D4379D-3D5A-5B40-96D4-288DABA80A50}"/>
              </a:ext>
            </a:extLst>
          </p:cNvPr>
          <p:cNvSpPr/>
          <p:nvPr/>
        </p:nvSpPr>
        <p:spPr>
          <a:xfrm>
            <a:off x="7525557" y="4984021"/>
            <a:ext cx="1428092" cy="813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Template ligands for APF bias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F47130-EA67-274E-B071-DA4EBC3D919C}"/>
              </a:ext>
            </a:extLst>
          </p:cNvPr>
          <p:cNvGrpSpPr/>
          <p:nvPr/>
        </p:nvGrpSpPr>
        <p:grpSpPr>
          <a:xfrm>
            <a:off x="5906317" y="6111934"/>
            <a:ext cx="579808" cy="580453"/>
            <a:chOff x="4769491" y="6070744"/>
            <a:chExt cx="579808" cy="580453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85FEA790-5F20-784A-99F7-A29A5DE21E8B}"/>
                </a:ext>
              </a:extLst>
            </p:cNvPr>
            <p:cNvSpPr/>
            <p:nvPr/>
          </p:nvSpPr>
          <p:spPr>
            <a:xfrm>
              <a:off x="4769491" y="6070744"/>
              <a:ext cx="579808" cy="580453"/>
            </a:xfrm>
            <a:prstGeom prst="cub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C170C0-41C9-C740-83E6-52CCF1D6617B}"/>
                </a:ext>
              </a:extLst>
            </p:cNvPr>
            <p:cNvSpPr>
              <a:spLocks/>
            </p:cNvSpPr>
            <p:nvPr/>
          </p:nvSpPr>
          <p:spPr>
            <a:xfrm>
              <a:off x="4789587" y="6237105"/>
              <a:ext cx="395362" cy="394487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E185AF-76D3-4447-85EE-826235B0B970}"/>
              </a:ext>
            </a:extLst>
          </p:cNvPr>
          <p:cNvGrpSpPr/>
          <p:nvPr/>
        </p:nvGrpSpPr>
        <p:grpSpPr>
          <a:xfrm>
            <a:off x="6544492" y="6111934"/>
            <a:ext cx="579808" cy="580453"/>
            <a:chOff x="4769491" y="6070744"/>
            <a:chExt cx="579808" cy="580453"/>
          </a:xfrm>
        </p:grpSpPr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A9EE6F6E-F2B7-BE4F-8048-8AD6DB5966D3}"/>
                </a:ext>
              </a:extLst>
            </p:cNvPr>
            <p:cNvSpPr/>
            <p:nvPr/>
          </p:nvSpPr>
          <p:spPr>
            <a:xfrm>
              <a:off x="4769491" y="6070744"/>
              <a:ext cx="579808" cy="580453"/>
            </a:xfrm>
            <a:prstGeom prst="cub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24718A-D156-2146-9FEA-60BEBA5FFA3A}"/>
                </a:ext>
              </a:extLst>
            </p:cNvPr>
            <p:cNvSpPr>
              <a:spLocks/>
            </p:cNvSpPr>
            <p:nvPr/>
          </p:nvSpPr>
          <p:spPr>
            <a:xfrm>
              <a:off x="4789587" y="6237105"/>
              <a:ext cx="395362" cy="394487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CDECB4-5CD4-1B4B-BF8B-7AA8514E37F7}"/>
              </a:ext>
            </a:extLst>
          </p:cNvPr>
          <p:cNvGrpSpPr/>
          <p:nvPr/>
        </p:nvGrpSpPr>
        <p:grpSpPr>
          <a:xfrm>
            <a:off x="7187513" y="6111934"/>
            <a:ext cx="579808" cy="580453"/>
            <a:chOff x="4769491" y="6070744"/>
            <a:chExt cx="579808" cy="580453"/>
          </a:xfrm>
        </p:grpSpPr>
        <p:sp>
          <p:nvSpPr>
            <p:cNvPr id="24" name="Cube 23">
              <a:extLst>
                <a:ext uri="{FF2B5EF4-FFF2-40B4-BE49-F238E27FC236}">
                  <a16:creationId xmlns:a16="http://schemas.microsoft.com/office/drawing/2014/main" id="{E961F374-6069-B44C-A4D8-6C08FE7ED9FB}"/>
                </a:ext>
              </a:extLst>
            </p:cNvPr>
            <p:cNvSpPr/>
            <p:nvPr/>
          </p:nvSpPr>
          <p:spPr>
            <a:xfrm>
              <a:off x="4769491" y="6070744"/>
              <a:ext cx="579808" cy="580453"/>
            </a:xfrm>
            <a:prstGeom prst="cub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DA6B9C-7281-8C41-B2F2-25E0761D8FDA}"/>
                </a:ext>
              </a:extLst>
            </p:cNvPr>
            <p:cNvSpPr>
              <a:spLocks/>
            </p:cNvSpPr>
            <p:nvPr/>
          </p:nvSpPr>
          <p:spPr>
            <a:xfrm>
              <a:off x="4789587" y="6237105"/>
              <a:ext cx="395362" cy="394487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52B896B-DF39-A747-ABB1-AE87BBAEB47E}"/>
              </a:ext>
            </a:extLst>
          </p:cNvPr>
          <p:cNvGrpSpPr/>
          <p:nvPr/>
        </p:nvGrpSpPr>
        <p:grpSpPr>
          <a:xfrm>
            <a:off x="7825688" y="6111934"/>
            <a:ext cx="579808" cy="580453"/>
            <a:chOff x="4769491" y="6070744"/>
            <a:chExt cx="579808" cy="580453"/>
          </a:xfrm>
        </p:grpSpPr>
        <p:sp>
          <p:nvSpPr>
            <p:cNvPr id="27" name="Cube 26">
              <a:extLst>
                <a:ext uri="{FF2B5EF4-FFF2-40B4-BE49-F238E27FC236}">
                  <a16:creationId xmlns:a16="http://schemas.microsoft.com/office/drawing/2014/main" id="{E73B0C33-B5AD-2442-9E51-B62F6A64ADD3}"/>
                </a:ext>
              </a:extLst>
            </p:cNvPr>
            <p:cNvSpPr/>
            <p:nvPr/>
          </p:nvSpPr>
          <p:spPr>
            <a:xfrm>
              <a:off x="4769491" y="6070744"/>
              <a:ext cx="579808" cy="580453"/>
            </a:xfrm>
            <a:prstGeom prst="cube">
              <a:avLst/>
            </a:prstGeom>
            <a:solidFill>
              <a:schemeClr val="accent1">
                <a:alpha val="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77BB05-067C-6C4B-B367-968A0EE41EE3}"/>
                </a:ext>
              </a:extLst>
            </p:cNvPr>
            <p:cNvSpPr>
              <a:spLocks/>
            </p:cNvSpPr>
            <p:nvPr/>
          </p:nvSpPr>
          <p:spPr>
            <a:xfrm>
              <a:off x="4789587" y="6237105"/>
              <a:ext cx="395362" cy="394487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DA8D893-4678-A945-9BDE-5BE661964BF4}"/>
              </a:ext>
            </a:extLst>
          </p:cNvPr>
          <p:cNvSpPr txBox="1"/>
          <p:nvPr/>
        </p:nvSpPr>
        <p:spPr>
          <a:xfrm>
            <a:off x="4805699" y="6290872"/>
            <a:ext cx="156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‘4D’ grids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3CE797-65F4-C145-A5F3-03038D8A9682}"/>
              </a:ext>
            </a:extLst>
          </p:cNvPr>
          <p:cNvCxnSpPr>
            <a:stCxn id="4" idx="3"/>
            <a:endCxn id="5" idx="0"/>
          </p:cNvCxnSpPr>
          <p:nvPr/>
        </p:nvCxnSpPr>
        <p:spPr>
          <a:xfrm>
            <a:off x="6060604" y="2578608"/>
            <a:ext cx="1524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14A0D8-BD87-4C4E-9EA8-860FFF9ADAC3}"/>
              </a:ext>
            </a:extLst>
          </p:cNvPr>
          <p:cNvCxnSpPr>
            <a:stCxn id="5" idx="2"/>
            <a:endCxn id="9" idx="0"/>
          </p:cNvCxnSpPr>
          <p:nvPr/>
        </p:nvCxnSpPr>
        <p:spPr>
          <a:xfrm>
            <a:off x="6062128" y="3639312"/>
            <a:ext cx="0" cy="246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4C4BD67-34D9-234A-B8B8-E0D8EE28DC5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057594" y="4700016"/>
            <a:ext cx="4534" cy="284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:a16="http://schemas.microsoft.com/office/drawing/2014/main" id="{8FA877F4-1590-944D-92C1-9443B1CB2A99}"/>
              </a:ext>
            </a:extLst>
          </p:cNvPr>
          <p:cNvSpPr/>
          <p:nvPr/>
        </p:nvSpPr>
        <p:spPr>
          <a:xfrm>
            <a:off x="6898640" y="3200400"/>
            <a:ext cx="1371600" cy="1788160"/>
          </a:xfrm>
          <a:custGeom>
            <a:avLst/>
            <a:gdLst>
              <a:gd name="connsiteX0" fmla="*/ 0 w 1371600"/>
              <a:gd name="connsiteY0" fmla="*/ 0 h 1788160"/>
              <a:gd name="connsiteX1" fmla="*/ 1320800 w 1371600"/>
              <a:gd name="connsiteY1" fmla="*/ 10160 h 1788160"/>
              <a:gd name="connsiteX2" fmla="*/ 1371600 w 1371600"/>
              <a:gd name="connsiteY2" fmla="*/ 1788160 h 1788160"/>
              <a:gd name="connsiteX3" fmla="*/ 1371600 w 1371600"/>
              <a:gd name="connsiteY3" fmla="*/ 1788160 h 1788160"/>
              <a:gd name="connsiteX0" fmla="*/ 0 w 1371600"/>
              <a:gd name="connsiteY0" fmla="*/ 0 h 1788160"/>
              <a:gd name="connsiteX1" fmla="*/ 1371600 w 1371600"/>
              <a:gd name="connsiteY1" fmla="*/ 0 h 1788160"/>
              <a:gd name="connsiteX2" fmla="*/ 1371600 w 1371600"/>
              <a:gd name="connsiteY2" fmla="*/ 1788160 h 1788160"/>
              <a:gd name="connsiteX3" fmla="*/ 1371600 w 1371600"/>
              <a:gd name="connsiteY3" fmla="*/ 1788160 h 178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1788160">
                <a:moveTo>
                  <a:pt x="0" y="0"/>
                </a:moveTo>
                <a:lnTo>
                  <a:pt x="1371600" y="0"/>
                </a:lnTo>
                <a:lnTo>
                  <a:pt x="1371600" y="1788160"/>
                </a:lnTo>
                <a:lnTo>
                  <a:pt x="1371600" y="1788160"/>
                </a:lnTo>
              </a:path>
            </a:pathLst>
          </a:custGeom>
          <a:noFill/>
          <a:ln>
            <a:solidFill>
              <a:srgbClr val="222E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6ECF2CA-2C14-5C4B-8104-9EC8E8F1942A}"/>
              </a:ext>
            </a:extLst>
          </p:cNvPr>
          <p:cNvCxnSpPr>
            <a:cxnSpLocks/>
          </p:cNvCxnSpPr>
          <p:nvPr/>
        </p:nvCxnSpPr>
        <p:spPr>
          <a:xfrm>
            <a:off x="6056215" y="5808394"/>
            <a:ext cx="1379" cy="22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5145AD6-6521-0144-8944-680C66CEBB4B}"/>
              </a:ext>
            </a:extLst>
          </p:cNvPr>
          <p:cNvCxnSpPr>
            <a:cxnSpLocks/>
          </p:cNvCxnSpPr>
          <p:nvPr/>
        </p:nvCxnSpPr>
        <p:spPr>
          <a:xfrm>
            <a:off x="8239603" y="5797898"/>
            <a:ext cx="1379" cy="22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439AE90A-19A4-414A-8A3D-809F88A6ACD1}"/>
              </a:ext>
            </a:extLst>
          </p:cNvPr>
          <p:cNvSpPr/>
          <p:nvPr/>
        </p:nvSpPr>
        <p:spPr>
          <a:xfrm>
            <a:off x="550945" y="6176963"/>
            <a:ext cx="3787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200" dirty="0" err="1">
                <a:latin typeface="Helvetica" pitchFamily="2" charset="0"/>
              </a:rPr>
              <a:t>Bottegoni</a:t>
            </a:r>
            <a:r>
              <a:rPr lang="en-GB" altLang="en-US" sz="1200" dirty="0">
                <a:latin typeface="Helvetica" pitchFamily="2" charset="0"/>
              </a:rPr>
              <a:t> et al J Med </a:t>
            </a:r>
            <a:r>
              <a:rPr lang="en-GB" altLang="en-US" sz="1200" dirty="0" err="1">
                <a:latin typeface="Helvetica" pitchFamily="2" charset="0"/>
              </a:rPr>
              <a:t>Chem</a:t>
            </a:r>
            <a:r>
              <a:rPr lang="en-GB" altLang="en-US" sz="1200" dirty="0">
                <a:latin typeface="Helvetica" pitchFamily="2" charset="0"/>
              </a:rPr>
              <a:t> 2009 </a:t>
            </a:r>
            <a:r>
              <a:rPr lang="en-US" altLang="en-US" sz="1200" dirty="0">
                <a:latin typeface="Helvetica" pitchFamily="2" charset="0"/>
              </a:rPr>
              <a:t>Four-dimensional docking: a fast and accurate account of discrete receptor flexibility in ligand docking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612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/>
          <a:lstStyle/>
          <a:p>
            <a:r>
              <a:rPr lang="en-US" dirty="0"/>
              <a:t>GC4 Stage 1A: BACE ligand pose prediction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BE1E3-5CD1-2B4F-897E-6295507DFD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920" y="1849120"/>
            <a:ext cx="4260510" cy="4622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1EA4AC-90AC-024C-B769-4E0BB1C7938E}"/>
              </a:ext>
            </a:extLst>
          </p:cNvPr>
          <p:cNvSpPr txBox="1"/>
          <p:nvPr/>
        </p:nvSpPr>
        <p:spPr>
          <a:xfrm>
            <a:off x="552674" y="2030314"/>
            <a:ext cx="3917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poses for all ligands under 2A RMSD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Top pose has lowest RMSD in most cases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Mean/median RMSD 0.93A/0.74A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5CAE5-A44D-1848-B43B-689704C767F8}"/>
              </a:ext>
            </a:extLst>
          </p:cNvPr>
          <p:cNvSpPr txBox="1"/>
          <p:nvPr/>
        </p:nvSpPr>
        <p:spPr>
          <a:xfrm>
            <a:off x="6351032" y="6488668"/>
            <a:ext cx="156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Ligand #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E3EBA-4488-F14A-857A-426D346C385B}"/>
              </a:ext>
            </a:extLst>
          </p:cNvPr>
          <p:cNvSpPr txBox="1"/>
          <p:nvPr/>
        </p:nvSpPr>
        <p:spPr>
          <a:xfrm rot="16200000">
            <a:off x="3799565" y="3598667"/>
            <a:ext cx="156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Ligand RMSD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841F3-027F-9A4D-BD2E-DBC8DD7DBFDF}"/>
              </a:ext>
            </a:extLst>
          </p:cNvPr>
          <p:cNvSpPr txBox="1"/>
          <p:nvPr/>
        </p:nvSpPr>
        <p:spPr>
          <a:xfrm>
            <a:off x="8467782" y="1676442"/>
            <a:ext cx="66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glow rad="127000">
                    <a:schemeClr val="bg1"/>
                  </a:glow>
                </a:effectLst>
              </a:rPr>
              <a:t>Pose</a:t>
            </a:r>
          </a:p>
        </p:txBody>
      </p:sp>
    </p:spTree>
    <p:extLst>
      <p:ext uri="{BB962C8B-B14F-4D97-AF65-F5344CB8AC3E}">
        <p14:creationId xmlns:p14="http://schemas.microsoft.com/office/powerpoint/2010/main" val="380554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/>
          <a:lstStyle/>
          <a:p>
            <a:r>
              <a:rPr lang="en-US" dirty="0"/>
              <a:t>Optimization of receptor conformational selection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615966A-4A7A-9E46-BE9F-D84D9374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88506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‘4D’ grid MRC docking not only optimizes ligand, but also selects preferred receptor conformation in the ensemble</a:t>
            </a:r>
          </a:p>
          <a:p>
            <a:r>
              <a:rPr lang="en-US" dirty="0"/>
              <a:t>Ideally – closest to the native</a:t>
            </a:r>
          </a:p>
          <a:p>
            <a:r>
              <a:rPr lang="en-US" dirty="0"/>
              <a:t>Practically – not always: receptor conformational energy is not accounted for; errors from artifacts of scoring function and effects of ligand templates (APF).</a:t>
            </a:r>
          </a:p>
          <a:p>
            <a:r>
              <a:rPr lang="en-US" dirty="0"/>
              <a:t>Correction: per-conformation energy offsets</a:t>
            </a:r>
          </a:p>
          <a:p>
            <a:r>
              <a:rPr lang="en-US" dirty="0"/>
              <a:t>Offsets optimized for best recognition of cognate receptor/ligand pairs of the X-rays in MRC ensemble   </a:t>
            </a:r>
          </a:p>
        </p:txBody>
      </p:sp>
      <p:sp>
        <p:nvSpPr>
          <p:cNvPr id="32" name="Pie 31">
            <a:extLst>
              <a:ext uri="{FF2B5EF4-FFF2-40B4-BE49-F238E27FC236}">
                <a16:creationId xmlns:a16="http://schemas.microsoft.com/office/drawing/2014/main" id="{A010271D-C615-3D41-A1F1-BB08ED623116}"/>
              </a:ext>
            </a:extLst>
          </p:cNvPr>
          <p:cNvSpPr/>
          <p:nvPr/>
        </p:nvSpPr>
        <p:spPr>
          <a:xfrm rot="13675529">
            <a:off x="8174028" y="2822399"/>
            <a:ext cx="183399" cy="176736"/>
          </a:xfrm>
          <a:prstGeom prst="pi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Pie 32">
            <a:extLst>
              <a:ext uri="{FF2B5EF4-FFF2-40B4-BE49-F238E27FC236}">
                <a16:creationId xmlns:a16="http://schemas.microsoft.com/office/drawing/2014/main" id="{8804049B-3EDE-5740-9D16-156791C271F4}"/>
              </a:ext>
            </a:extLst>
          </p:cNvPr>
          <p:cNvSpPr/>
          <p:nvPr/>
        </p:nvSpPr>
        <p:spPr>
          <a:xfrm rot="13675529">
            <a:off x="8174029" y="3076962"/>
            <a:ext cx="183399" cy="176736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Pie 33">
            <a:extLst>
              <a:ext uri="{FF2B5EF4-FFF2-40B4-BE49-F238E27FC236}">
                <a16:creationId xmlns:a16="http://schemas.microsoft.com/office/drawing/2014/main" id="{78258687-D4B0-0646-8840-0D1364316C9A}"/>
              </a:ext>
            </a:extLst>
          </p:cNvPr>
          <p:cNvSpPr/>
          <p:nvPr/>
        </p:nvSpPr>
        <p:spPr>
          <a:xfrm rot="13675529">
            <a:off x="8174029" y="3331525"/>
            <a:ext cx="183399" cy="176736"/>
          </a:xfrm>
          <a:prstGeom prst="pi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Pie 34">
            <a:extLst>
              <a:ext uri="{FF2B5EF4-FFF2-40B4-BE49-F238E27FC236}">
                <a16:creationId xmlns:a16="http://schemas.microsoft.com/office/drawing/2014/main" id="{2AB561FF-8924-D64B-8B33-FB039AD98762}"/>
              </a:ext>
            </a:extLst>
          </p:cNvPr>
          <p:cNvSpPr/>
          <p:nvPr/>
        </p:nvSpPr>
        <p:spPr>
          <a:xfrm rot="13675529">
            <a:off x="8174028" y="3586089"/>
            <a:ext cx="183399" cy="176736"/>
          </a:xfrm>
          <a:prstGeom prst="pi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Pie 35">
            <a:extLst>
              <a:ext uri="{FF2B5EF4-FFF2-40B4-BE49-F238E27FC236}">
                <a16:creationId xmlns:a16="http://schemas.microsoft.com/office/drawing/2014/main" id="{632B5081-76E2-7C40-B113-4420A79200B4}"/>
              </a:ext>
            </a:extLst>
          </p:cNvPr>
          <p:cNvSpPr/>
          <p:nvPr/>
        </p:nvSpPr>
        <p:spPr>
          <a:xfrm rot="13675529">
            <a:off x="8174028" y="3840653"/>
            <a:ext cx="183399" cy="176736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ie 36">
            <a:extLst>
              <a:ext uri="{FF2B5EF4-FFF2-40B4-BE49-F238E27FC236}">
                <a16:creationId xmlns:a16="http://schemas.microsoft.com/office/drawing/2014/main" id="{C75D30B4-FF42-6B42-AAAB-F53D27F8BBB5}"/>
              </a:ext>
            </a:extLst>
          </p:cNvPr>
          <p:cNvSpPr/>
          <p:nvPr/>
        </p:nvSpPr>
        <p:spPr>
          <a:xfrm rot="13675529">
            <a:off x="8174028" y="4088830"/>
            <a:ext cx="183399" cy="176736"/>
          </a:xfrm>
          <a:prstGeom prst="pi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>
            <a:extLst>
              <a:ext uri="{FF2B5EF4-FFF2-40B4-BE49-F238E27FC236}">
                <a16:creationId xmlns:a16="http://schemas.microsoft.com/office/drawing/2014/main" id="{A7CD4CE7-B730-B347-A94C-9D7ADC782878}"/>
              </a:ext>
            </a:extLst>
          </p:cNvPr>
          <p:cNvSpPr/>
          <p:nvPr/>
        </p:nvSpPr>
        <p:spPr>
          <a:xfrm rot="13675529">
            <a:off x="8174029" y="2574221"/>
            <a:ext cx="183399" cy="176736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Pie 38">
            <a:extLst>
              <a:ext uri="{FF2B5EF4-FFF2-40B4-BE49-F238E27FC236}">
                <a16:creationId xmlns:a16="http://schemas.microsoft.com/office/drawing/2014/main" id="{04CAE2EB-AAFD-6F43-80AF-D6266B347F43}"/>
              </a:ext>
            </a:extLst>
          </p:cNvPr>
          <p:cNvSpPr/>
          <p:nvPr/>
        </p:nvSpPr>
        <p:spPr>
          <a:xfrm rot="2700805">
            <a:off x="7221948" y="2235388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Pie 39">
            <a:extLst>
              <a:ext uri="{FF2B5EF4-FFF2-40B4-BE49-F238E27FC236}">
                <a16:creationId xmlns:a16="http://schemas.microsoft.com/office/drawing/2014/main" id="{3CB36D23-C482-EE45-9504-936B8EEC8008}"/>
              </a:ext>
            </a:extLst>
          </p:cNvPr>
          <p:cNvSpPr/>
          <p:nvPr/>
        </p:nvSpPr>
        <p:spPr>
          <a:xfrm rot="2700805">
            <a:off x="7221948" y="2408414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Pie 40">
            <a:extLst>
              <a:ext uri="{FF2B5EF4-FFF2-40B4-BE49-F238E27FC236}">
                <a16:creationId xmlns:a16="http://schemas.microsoft.com/office/drawing/2014/main" id="{0EEC2773-1D54-A844-8623-A8F47B6BE915}"/>
              </a:ext>
            </a:extLst>
          </p:cNvPr>
          <p:cNvSpPr/>
          <p:nvPr/>
        </p:nvSpPr>
        <p:spPr>
          <a:xfrm rot="2700805">
            <a:off x="7223389" y="2581441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e 41">
            <a:extLst>
              <a:ext uri="{FF2B5EF4-FFF2-40B4-BE49-F238E27FC236}">
                <a16:creationId xmlns:a16="http://schemas.microsoft.com/office/drawing/2014/main" id="{B376A846-7E0C-5447-97EF-8C6F7229929D}"/>
              </a:ext>
            </a:extLst>
          </p:cNvPr>
          <p:cNvSpPr/>
          <p:nvPr/>
        </p:nvSpPr>
        <p:spPr>
          <a:xfrm rot="2700805">
            <a:off x="7223390" y="2754469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Pie 42">
            <a:extLst>
              <a:ext uri="{FF2B5EF4-FFF2-40B4-BE49-F238E27FC236}">
                <a16:creationId xmlns:a16="http://schemas.microsoft.com/office/drawing/2014/main" id="{352FB0AC-E17F-D649-85D0-AA82372460A3}"/>
              </a:ext>
            </a:extLst>
          </p:cNvPr>
          <p:cNvSpPr/>
          <p:nvPr/>
        </p:nvSpPr>
        <p:spPr>
          <a:xfrm rot="2700805">
            <a:off x="7221229" y="2927495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Pie 43">
            <a:extLst>
              <a:ext uri="{FF2B5EF4-FFF2-40B4-BE49-F238E27FC236}">
                <a16:creationId xmlns:a16="http://schemas.microsoft.com/office/drawing/2014/main" id="{30620A5D-2ACE-9745-8187-7A36A4B4B5F1}"/>
              </a:ext>
            </a:extLst>
          </p:cNvPr>
          <p:cNvSpPr/>
          <p:nvPr/>
        </p:nvSpPr>
        <p:spPr>
          <a:xfrm rot="2700805">
            <a:off x="7221229" y="3100521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Pie 44">
            <a:extLst>
              <a:ext uri="{FF2B5EF4-FFF2-40B4-BE49-F238E27FC236}">
                <a16:creationId xmlns:a16="http://schemas.microsoft.com/office/drawing/2014/main" id="{40F6EB25-3B57-524E-B0DF-8D237185A919}"/>
              </a:ext>
            </a:extLst>
          </p:cNvPr>
          <p:cNvSpPr/>
          <p:nvPr/>
        </p:nvSpPr>
        <p:spPr>
          <a:xfrm rot="2700805">
            <a:off x="7222670" y="3273548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59F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Pie 45">
            <a:extLst>
              <a:ext uri="{FF2B5EF4-FFF2-40B4-BE49-F238E27FC236}">
                <a16:creationId xmlns:a16="http://schemas.microsoft.com/office/drawing/2014/main" id="{78469CFB-0665-7B48-9391-3A4CD0A94552}"/>
              </a:ext>
            </a:extLst>
          </p:cNvPr>
          <p:cNvSpPr/>
          <p:nvPr/>
        </p:nvSpPr>
        <p:spPr>
          <a:xfrm rot="2700805">
            <a:off x="7222671" y="3446576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3EA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Pie 46">
            <a:extLst>
              <a:ext uri="{FF2B5EF4-FFF2-40B4-BE49-F238E27FC236}">
                <a16:creationId xmlns:a16="http://schemas.microsoft.com/office/drawing/2014/main" id="{E8BC377D-C8C3-DA4F-90AB-F84A098891CD}"/>
              </a:ext>
            </a:extLst>
          </p:cNvPr>
          <p:cNvSpPr/>
          <p:nvPr/>
        </p:nvSpPr>
        <p:spPr>
          <a:xfrm rot="2700805">
            <a:off x="7221949" y="3632429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Pie 47">
            <a:extLst>
              <a:ext uri="{FF2B5EF4-FFF2-40B4-BE49-F238E27FC236}">
                <a16:creationId xmlns:a16="http://schemas.microsoft.com/office/drawing/2014/main" id="{C4E2792B-B0C3-1E49-AB9A-5FA29DDCDE77}"/>
              </a:ext>
            </a:extLst>
          </p:cNvPr>
          <p:cNvSpPr/>
          <p:nvPr/>
        </p:nvSpPr>
        <p:spPr>
          <a:xfrm rot="2700805">
            <a:off x="7221949" y="3805455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Pie 48">
            <a:extLst>
              <a:ext uri="{FF2B5EF4-FFF2-40B4-BE49-F238E27FC236}">
                <a16:creationId xmlns:a16="http://schemas.microsoft.com/office/drawing/2014/main" id="{646C79CD-2017-9E42-9840-49EFF488CE60}"/>
              </a:ext>
            </a:extLst>
          </p:cNvPr>
          <p:cNvSpPr/>
          <p:nvPr/>
        </p:nvSpPr>
        <p:spPr>
          <a:xfrm rot="2700805">
            <a:off x="7223390" y="3978482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6B7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Pie 49">
            <a:extLst>
              <a:ext uri="{FF2B5EF4-FFF2-40B4-BE49-F238E27FC236}">
                <a16:creationId xmlns:a16="http://schemas.microsoft.com/office/drawing/2014/main" id="{83349836-ED03-1A48-93F8-6EDEC15EF45B}"/>
              </a:ext>
            </a:extLst>
          </p:cNvPr>
          <p:cNvSpPr/>
          <p:nvPr/>
        </p:nvSpPr>
        <p:spPr>
          <a:xfrm rot="2700805">
            <a:off x="7223391" y="4151510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222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Pie 50">
            <a:extLst>
              <a:ext uri="{FF2B5EF4-FFF2-40B4-BE49-F238E27FC236}">
                <a16:creationId xmlns:a16="http://schemas.microsoft.com/office/drawing/2014/main" id="{07F90F6F-B160-8D41-90C1-5F498BF773C2}"/>
              </a:ext>
            </a:extLst>
          </p:cNvPr>
          <p:cNvSpPr/>
          <p:nvPr/>
        </p:nvSpPr>
        <p:spPr>
          <a:xfrm rot="2700805">
            <a:off x="7221230" y="4324536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Pie 51">
            <a:extLst>
              <a:ext uri="{FF2B5EF4-FFF2-40B4-BE49-F238E27FC236}">
                <a16:creationId xmlns:a16="http://schemas.microsoft.com/office/drawing/2014/main" id="{1727EE7D-835C-A84C-937E-92BA53E63920}"/>
              </a:ext>
            </a:extLst>
          </p:cNvPr>
          <p:cNvSpPr/>
          <p:nvPr/>
        </p:nvSpPr>
        <p:spPr>
          <a:xfrm rot="2700805">
            <a:off x="7221230" y="4497562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BB1D50E-E551-7E4E-8154-CEEBD8470E31}"/>
              </a:ext>
            </a:extLst>
          </p:cNvPr>
          <p:cNvCxnSpPr>
            <a:cxnSpLocks/>
          </p:cNvCxnSpPr>
          <p:nvPr/>
        </p:nvCxnSpPr>
        <p:spPr>
          <a:xfrm flipV="1">
            <a:off x="7359232" y="4171411"/>
            <a:ext cx="776723" cy="408732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9C03FC-EEE6-C940-9C04-13019C6E685C}"/>
              </a:ext>
            </a:extLst>
          </p:cNvPr>
          <p:cNvCxnSpPr>
            <a:cxnSpLocks/>
          </p:cNvCxnSpPr>
          <p:nvPr/>
        </p:nvCxnSpPr>
        <p:spPr>
          <a:xfrm flipV="1">
            <a:off x="7359232" y="3926695"/>
            <a:ext cx="776723" cy="482291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9E0C736-E603-144D-A290-C447A514DFA1}"/>
              </a:ext>
            </a:extLst>
          </p:cNvPr>
          <p:cNvCxnSpPr>
            <a:cxnSpLocks/>
          </p:cNvCxnSpPr>
          <p:nvPr/>
        </p:nvCxnSpPr>
        <p:spPr>
          <a:xfrm flipV="1">
            <a:off x="7359232" y="3774253"/>
            <a:ext cx="776723" cy="469544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B4B7FBA-A342-8F4F-A806-D8C3C69087CD}"/>
              </a:ext>
            </a:extLst>
          </p:cNvPr>
          <p:cNvCxnSpPr>
            <a:cxnSpLocks/>
          </p:cNvCxnSpPr>
          <p:nvPr/>
        </p:nvCxnSpPr>
        <p:spPr>
          <a:xfrm flipV="1">
            <a:off x="7359232" y="3733761"/>
            <a:ext cx="776723" cy="332458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94B1AF9-27F4-E24D-9FB6-77CB7F35A8D2}"/>
              </a:ext>
            </a:extLst>
          </p:cNvPr>
          <p:cNvCxnSpPr>
            <a:cxnSpLocks/>
          </p:cNvCxnSpPr>
          <p:nvPr/>
        </p:nvCxnSpPr>
        <p:spPr>
          <a:xfrm flipV="1">
            <a:off x="7359232" y="3692822"/>
            <a:ext cx="776723" cy="202233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43CA312-AD55-2441-B410-3ECDC38D5B99}"/>
              </a:ext>
            </a:extLst>
          </p:cNvPr>
          <p:cNvCxnSpPr>
            <a:cxnSpLocks/>
          </p:cNvCxnSpPr>
          <p:nvPr/>
        </p:nvCxnSpPr>
        <p:spPr>
          <a:xfrm flipV="1">
            <a:off x="7359232" y="3661353"/>
            <a:ext cx="776723" cy="55234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63EBB5F-53C5-364E-9259-2DEC868AC05C}"/>
              </a:ext>
            </a:extLst>
          </p:cNvPr>
          <p:cNvCxnSpPr>
            <a:cxnSpLocks/>
          </p:cNvCxnSpPr>
          <p:nvPr/>
        </p:nvCxnSpPr>
        <p:spPr>
          <a:xfrm>
            <a:off x="7359232" y="3533432"/>
            <a:ext cx="776723" cy="84484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BB7D13F-8B56-124B-9D02-65B38940596F}"/>
              </a:ext>
            </a:extLst>
          </p:cNvPr>
          <p:cNvCxnSpPr>
            <a:cxnSpLocks/>
          </p:cNvCxnSpPr>
          <p:nvPr/>
        </p:nvCxnSpPr>
        <p:spPr>
          <a:xfrm>
            <a:off x="7359231" y="3360727"/>
            <a:ext cx="776724" cy="220361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F0558FB4-6CD0-F042-8C94-B03D837475DB}"/>
              </a:ext>
            </a:extLst>
          </p:cNvPr>
          <p:cNvCxnSpPr>
            <a:cxnSpLocks/>
          </p:cNvCxnSpPr>
          <p:nvPr/>
        </p:nvCxnSpPr>
        <p:spPr>
          <a:xfrm>
            <a:off x="7359231" y="2327145"/>
            <a:ext cx="776724" cy="332908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8BD74AF-8F37-974E-8A61-736F20AC145B}"/>
              </a:ext>
            </a:extLst>
          </p:cNvPr>
          <p:cNvCxnSpPr>
            <a:cxnSpLocks/>
          </p:cNvCxnSpPr>
          <p:nvPr/>
        </p:nvCxnSpPr>
        <p:spPr>
          <a:xfrm>
            <a:off x="7359231" y="2503355"/>
            <a:ext cx="776724" cy="389959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222FF49-57A0-A843-9298-328666EC4F13}"/>
              </a:ext>
            </a:extLst>
          </p:cNvPr>
          <p:cNvCxnSpPr>
            <a:cxnSpLocks/>
          </p:cNvCxnSpPr>
          <p:nvPr/>
        </p:nvCxnSpPr>
        <p:spPr>
          <a:xfrm>
            <a:off x="7359745" y="2669194"/>
            <a:ext cx="776210" cy="476852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DA0C2AA-0008-5247-8328-69C38DF8D2FC}"/>
              </a:ext>
            </a:extLst>
          </p:cNvPr>
          <p:cNvCxnSpPr>
            <a:cxnSpLocks/>
          </p:cNvCxnSpPr>
          <p:nvPr/>
        </p:nvCxnSpPr>
        <p:spPr>
          <a:xfrm>
            <a:off x="7359745" y="2845466"/>
            <a:ext cx="776210" cy="518713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E1E0E27-62AB-554B-803F-C1D3C981B84D}"/>
              </a:ext>
            </a:extLst>
          </p:cNvPr>
          <p:cNvCxnSpPr>
            <a:cxnSpLocks/>
          </p:cNvCxnSpPr>
          <p:nvPr/>
        </p:nvCxnSpPr>
        <p:spPr>
          <a:xfrm>
            <a:off x="7356499" y="3017760"/>
            <a:ext cx="779456" cy="389147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C1F397C-FB70-894B-BAA8-35D8000FFC54}"/>
              </a:ext>
            </a:extLst>
          </p:cNvPr>
          <p:cNvCxnSpPr>
            <a:cxnSpLocks/>
          </p:cNvCxnSpPr>
          <p:nvPr/>
        </p:nvCxnSpPr>
        <p:spPr>
          <a:xfrm>
            <a:off x="7353767" y="3185736"/>
            <a:ext cx="779456" cy="266985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Pie 90">
            <a:extLst>
              <a:ext uri="{FF2B5EF4-FFF2-40B4-BE49-F238E27FC236}">
                <a16:creationId xmlns:a16="http://schemas.microsoft.com/office/drawing/2014/main" id="{2A05F0E6-AAF9-5B4B-9F7E-D1033456674A}"/>
              </a:ext>
            </a:extLst>
          </p:cNvPr>
          <p:cNvSpPr/>
          <p:nvPr/>
        </p:nvSpPr>
        <p:spPr>
          <a:xfrm rot="13675529">
            <a:off x="6353694" y="2787449"/>
            <a:ext cx="183399" cy="176736"/>
          </a:xfrm>
          <a:prstGeom prst="pi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2" name="Pie 91">
            <a:extLst>
              <a:ext uri="{FF2B5EF4-FFF2-40B4-BE49-F238E27FC236}">
                <a16:creationId xmlns:a16="http://schemas.microsoft.com/office/drawing/2014/main" id="{2D943323-E8DE-974E-8D02-E71CA50DB34D}"/>
              </a:ext>
            </a:extLst>
          </p:cNvPr>
          <p:cNvSpPr/>
          <p:nvPr/>
        </p:nvSpPr>
        <p:spPr>
          <a:xfrm rot="13675529">
            <a:off x="6353695" y="3042012"/>
            <a:ext cx="183399" cy="176736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Pie 92">
            <a:extLst>
              <a:ext uri="{FF2B5EF4-FFF2-40B4-BE49-F238E27FC236}">
                <a16:creationId xmlns:a16="http://schemas.microsoft.com/office/drawing/2014/main" id="{7AB7406F-2A6E-F248-AB23-1248AE1596D1}"/>
              </a:ext>
            </a:extLst>
          </p:cNvPr>
          <p:cNvSpPr/>
          <p:nvPr/>
        </p:nvSpPr>
        <p:spPr>
          <a:xfrm rot="13675529">
            <a:off x="6353695" y="3296575"/>
            <a:ext cx="183399" cy="176736"/>
          </a:xfrm>
          <a:prstGeom prst="pi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4" name="Pie 93">
            <a:extLst>
              <a:ext uri="{FF2B5EF4-FFF2-40B4-BE49-F238E27FC236}">
                <a16:creationId xmlns:a16="http://schemas.microsoft.com/office/drawing/2014/main" id="{A595815B-31CD-9545-A89A-D61183406C9B}"/>
              </a:ext>
            </a:extLst>
          </p:cNvPr>
          <p:cNvSpPr/>
          <p:nvPr/>
        </p:nvSpPr>
        <p:spPr>
          <a:xfrm rot="13675529">
            <a:off x="6353694" y="3551139"/>
            <a:ext cx="183399" cy="176736"/>
          </a:xfrm>
          <a:prstGeom prst="pi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Pie 94">
            <a:extLst>
              <a:ext uri="{FF2B5EF4-FFF2-40B4-BE49-F238E27FC236}">
                <a16:creationId xmlns:a16="http://schemas.microsoft.com/office/drawing/2014/main" id="{6F1238E1-2255-DC4A-9467-E332DA3FA92D}"/>
              </a:ext>
            </a:extLst>
          </p:cNvPr>
          <p:cNvSpPr/>
          <p:nvPr/>
        </p:nvSpPr>
        <p:spPr>
          <a:xfrm rot="13675529">
            <a:off x="6353694" y="3805703"/>
            <a:ext cx="183399" cy="176736"/>
          </a:xfrm>
          <a:prstGeom prst="pi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Pie 95">
            <a:extLst>
              <a:ext uri="{FF2B5EF4-FFF2-40B4-BE49-F238E27FC236}">
                <a16:creationId xmlns:a16="http://schemas.microsoft.com/office/drawing/2014/main" id="{903A1970-0A25-524E-9ED9-33D7B827DF6F}"/>
              </a:ext>
            </a:extLst>
          </p:cNvPr>
          <p:cNvSpPr/>
          <p:nvPr/>
        </p:nvSpPr>
        <p:spPr>
          <a:xfrm rot="13675529">
            <a:off x="6353694" y="4053880"/>
            <a:ext cx="183399" cy="176736"/>
          </a:xfrm>
          <a:prstGeom prst="pi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Pie 96">
            <a:extLst>
              <a:ext uri="{FF2B5EF4-FFF2-40B4-BE49-F238E27FC236}">
                <a16:creationId xmlns:a16="http://schemas.microsoft.com/office/drawing/2014/main" id="{5D1CEE4D-F14E-0541-850A-6D61F36715C2}"/>
              </a:ext>
            </a:extLst>
          </p:cNvPr>
          <p:cNvSpPr/>
          <p:nvPr/>
        </p:nvSpPr>
        <p:spPr>
          <a:xfrm rot="13675529">
            <a:off x="6353695" y="2539271"/>
            <a:ext cx="183399" cy="176736"/>
          </a:xfrm>
          <a:prstGeom prst="pi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Pie 97">
            <a:extLst>
              <a:ext uri="{FF2B5EF4-FFF2-40B4-BE49-F238E27FC236}">
                <a16:creationId xmlns:a16="http://schemas.microsoft.com/office/drawing/2014/main" id="{B51F64C5-0EB7-AC46-BD5C-CEECF17AAA43}"/>
              </a:ext>
            </a:extLst>
          </p:cNvPr>
          <p:cNvSpPr/>
          <p:nvPr/>
        </p:nvSpPr>
        <p:spPr>
          <a:xfrm rot="2700805">
            <a:off x="5401614" y="2200438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Pie 98">
            <a:extLst>
              <a:ext uri="{FF2B5EF4-FFF2-40B4-BE49-F238E27FC236}">
                <a16:creationId xmlns:a16="http://schemas.microsoft.com/office/drawing/2014/main" id="{1BD9A502-6704-3244-AB61-6B5C7AFEE1B5}"/>
              </a:ext>
            </a:extLst>
          </p:cNvPr>
          <p:cNvSpPr/>
          <p:nvPr/>
        </p:nvSpPr>
        <p:spPr>
          <a:xfrm rot="2700805">
            <a:off x="5401614" y="2373464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Pie 99">
            <a:extLst>
              <a:ext uri="{FF2B5EF4-FFF2-40B4-BE49-F238E27FC236}">
                <a16:creationId xmlns:a16="http://schemas.microsoft.com/office/drawing/2014/main" id="{DDE43E2C-5499-1C44-B7E4-03BD4913092C}"/>
              </a:ext>
            </a:extLst>
          </p:cNvPr>
          <p:cNvSpPr/>
          <p:nvPr/>
        </p:nvSpPr>
        <p:spPr>
          <a:xfrm rot="2700805">
            <a:off x="5403055" y="2546491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Pie 100">
            <a:extLst>
              <a:ext uri="{FF2B5EF4-FFF2-40B4-BE49-F238E27FC236}">
                <a16:creationId xmlns:a16="http://schemas.microsoft.com/office/drawing/2014/main" id="{EF197B22-B6DD-374A-93BD-1F401C642802}"/>
              </a:ext>
            </a:extLst>
          </p:cNvPr>
          <p:cNvSpPr/>
          <p:nvPr/>
        </p:nvSpPr>
        <p:spPr>
          <a:xfrm rot="2700805">
            <a:off x="5403056" y="2719519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" name="Pie 101">
            <a:extLst>
              <a:ext uri="{FF2B5EF4-FFF2-40B4-BE49-F238E27FC236}">
                <a16:creationId xmlns:a16="http://schemas.microsoft.com/office/drawing/2014/main" id="{9668104F-D8D2-954A-A61C-052CEEF86ED8}"/>
              </a:ext>
            </a:extLst>
          </p:cNvPr>
          <p:cNvSpPr/>
          <p:nvPr/>
        </p:nvSpPr>
        <p:spPr>
          <a:xfrm rot="2700805">
            <a:off x="5400895" y="2892545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Pie 102">
            <a:extLst>
              <a:ext uri="{FF2B5EF4-FFF2-40B4-BE49-F238E27FC236}">
                <a16:creationId xmlns:a16="http://schemas.microsoft.com/office/drawing/2014/main" id="{F99EBA5A-C248-B841-8E7F-CA00A87A6090}"/>
              </a:ext>
            </a:extLst>
          </p:cNvPr>
          <p:cNvSpPr/>
          <p:nvPr/>
        </p:nvSpPr>
        <p:spPr>
          <a:xfrm rot="2700805">
            <a:off x="5400895" y="3065571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Pie 103">
            <a:extLst>
              <a:ext uri="{FF2B5EF4-FFF2-40B4-BE49-F238E27FC236}">
                <a16:creationId xmlns:a16="http://schemas.microsoft.com/office/drawing/2014/main" id="{C44FE837-B4A1-904F-8D08-34FD036AEAAD}"/>
              </a:ext>
            </a:extLst>
          </p:cNvPr>
          <p:cNvSpPr/>
          <p:nvPr/>
        </p:nvSpPr>
        <p:spPr>
          <a:xfrm rot="2700805">
            <a:off x="5402336" y="3238598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59F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Pie 104">
            <a:extLst>
              <a:ext uri="{FF2B5EF4-FFF2-40B4-BE49-F238E27FC236}">
                <a16:creationId xmlns:a16="http://schemas.microsoft.com/office/drawing/2014/main" id="{B838E513-B0B2-3741-B629-585AD3D98B3C}"/>
              </a:ext>
            </a:extLst>
          </p:cNvPr>
          <p:cNvSpPr/>
          <p:nvPr/>
        </p:nvSpPr>
        <p:spPr>
          <a:xfrm rot="2700805">
            <a:off x="5402337" y="3411626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3EAF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Pie 105">
            <a:extLst>
              <a:ext uri="{FF2B5EF4-FFF2-40B4-BE49-F238E27FC236}">
                <a16:creationId xmlns:a16="http://schemas.microsoft.com/office/drawing/2014/main" id="{98DAB80C-1E98-F640-B290-DCC35ED7A330}"/>
              </a:ext>
            </a:extLst>
          </p:cNvPr>
          <p:cNvSpPr/>
          <p:nvPr/>
        </p:nvSpPr>
        <p:spPr>
          <a:xfrm rot="2700805">
            <a:off x="5401615" y="3597479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7" name="Pie 106">
            <a:extLst>
              <a:ext uri="{FF2B5EF4-FFF2-40B4-BE49-F238E27FC236}">
                <a16:creationId xmlns:a16="http://schemas.microsoft.com/office/drawing/2014/main" id="{73B12F76-53FB-E742-B1D3-394B97862918}"/>
              </a:ext>
            </a:extLst>
          </p:cNvPr>
          <p:cNvSpPr/>
          <p:nvPr/>
        </p:nvSpPr>
        <p:spPr>
          <a:xfrm rot="2700805">
            <a:off x="5401615" y="3770505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Pie 107">
            <a:extLst>
              <a:ext uri="{FF2B5EF4-FFF2-40B4-BE49-F238E27FC236}">
                <a16:creationId xmlns:a16="http://schemas.microsoft.com/office/drawing/2014/main" id="{859497F9-F45D-864A-BA82-728931C9C397}"/>
              </a:ext>
            </a:extLst>
          </p:cNvPr>
          <p:cNvSpPr/>
          <p:nvPr/>
        </p:nvSpPr>
        <p:spPr>
          <a:xfrm rot="2700805">
            <a:off x="5403056" y="3943532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6B77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Pie 108">
            <a:extLst>
              <a:ext uri="{FF2B5EF4-FFF2-40B4-BE49-F238E27FC236}">
                <a16:creationId xmlns:a16="http://schemas.microsoft.com/office/drawing/2014/main" id="{3414BD78-0D7B-3047-8925-AA8F9D102D1D}"/>
              </a:ext>
            </a:extLst>
          </p:cNvPr>
          <p:cNvSpPr/>
          <p:nvPr/>
        </p:nvSpPr>
        <p:spPr>
          <a:xfrm rot="2700805">
            <a:off x="5403057" y="4116560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222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Pie 109">
            <a:extLst>
              <a:ext uri="{FF2B5EF4-FFF2-40B4-BE49-F238E27FC236}">
                <a16:creationId xmlns:a16="http://schemas.microsoft.com/office/drawing/2014/main" id="{D59D6EE4-6175-8843-8F50-6DAB1BE735DB}"/>
              </a:ext>
            </a:extLst>
          </p:cNvPr>
          <p:cNvSpPr/>
          <p:nvPr/>
        </p:nvSpPr>
        <p:spPr>
          <a:xfrm rot="2700805">
            <a:off x="5400896" y="4289586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Pie 110">
            <a:extLst>
              <a:ext uri="{FF2B5EF4-FFF2-40B4-BE49-F238E27FC236}">
                <a16:creationId xmlns:a16="http://schemas.microsoft.com/office/drawing/2014/main" id="{FDC274B6-04A0-CC49-82E9-CD8D47132992}"/>
              </a:ext>
            </a:extLst>
          </p:cNvPr>
          <p:cNvSpPr/>
          <p:nvPr/>
        </p:nvSpPr>
        <p:spPr>
          <a:xfrm rot="2700805">
            <a:off x="5400896" y="4462612"/>
            <a:ext cx="183399" cy="176736"/>
          </a:xfrm>
          <a:prstGeom prst="pie">
            <a:avLst>
              <a:gd name="adj1" fmla="val 5153908"/>
              <a:gd name="adj2" fmla="val 1091448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592E8BD-DC92-FD48-85EC-FD92534EF65E}"/>
              </a:ext>
            </a:extLst>
          </p:cNvPr>
          <p:cNvCxnSpPr>
            <a:cxnSpLocks/>
          </p:cNvCxnSpPr>
          <p:nvPr/>
        </p:nvCxnSpPr>
        <p:spPr>
          <a:xfrm flipV="1">
            <a:off x="5538898" y="4193498"/>
            <a:ext cx="771961" cy="351698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C2F4A052-9D72-6D4F-A8DF-4FF59A4F453A}"/>
              </a:ext>
            </a:extLst>
          </p:cNvPr>
          <p:cNvCxnSpPr>
            <a:cxnSpLocks/>
          </p:cNvCxnSpPr>
          <p:nvPr/>
        </p:nvCxnSpPr>
        <p:spPr>
          <a:xfrm flipV="1">
            <a:off x="5538898" y="4152275"/>
            <a:ext cx="726991" cy="221765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51712B9-6CA0-AA4D-B8D8-8EF38A75F353}"/>
              </a:ext>
            </a:extLst>
          </p:cNvPr>
          <p:cNvCxnSpPr>
            <a:cxnSpLocks/>
          </p:cNvCxnSpPr>
          <p:nvPr/>
        </p:nvCxnSpPr>
        <p:spPr>
          <a:xfrm flipV="1">
            <a:off x="5538898" y="3758784"/>
            <a:ext cx="805689" cy="450067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2C58B86F-704A-304E-A55E-D58ED0101336}"/>
              </a:ext>
            </a:extLst>
          </p:cNvPr>
          <p:cNvCxnSpPr>
            <a:cxnSpLocks/>
          </p:cNvCxnSpPr>
          <p:nvPr/>
        </p:nvCxnSpPr>
        <p:spPr>
          <a:xfrm flipV="1">
            <a:off x="5538898" y="3728803"/>
            <a:ext cx="783204" cy="302468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A491BF5-125F-444C-8D23-53430B14D69A}"/>
              </a:ext>
            </a:extLst>
          </p:cNvPr>
          <p:cNvCxnSpPr>
            <a:cxnSpLocks/>
          </p:cNvCxnSpPr>
          <p:nvPr/>
        </p:nvCxnSpPr>
        <p:spPr>
          <a:xfrm flipV="1">
            <a:off x="5538898" y="3692822"/>
            <a:ext cx="773991" cy="167284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3E7C981-E5D1-7A46-A886-6CBF39195006}"/>
              </a:ext>
            </a:extLst>
          </p:cNvPr>
          <p:cNvCxnSpPr>
            <a:cxnSpLocks/>
          </p:cNvCxnSpPr>
          <p:nvPr/>
        </p:nvCxnSpPr>
        <p:spPr>
          <a:xfrm flipV="1">
            <a:off x="5538898" y="3661353"/>
            <a:ext cx="773991" cy="20284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0B921DC-0E52-9446-8B1F-8C411E4A4EBE}"/>
              </a:ext>
            </a:extLst>
          </p:cNvPr>
          <p:cNvCxnSpPr>
            <a:cxnSpLocks/>
          </p:cNvCxnSpPr>
          <p:nvPr/>
        </p:nvCxnSpPr>
        <p:spPr>
          <a:xfrm>
            <a:off x="5538898" y="3498482"/>
            <a:ext cx="773991" cy="128840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69FF3056-1947-A24C-9F26-9728D049AE03}"/>
              </a:ext>
            </a:extLst>
          </p:cNvPr>
          <p:cNvCxnSpPr>
            <a:cxnSpLocks/>
          </p:cNvCxnSpPr>
          <p:nvPr/>
        </p:nvCxnSpPr>
        <p:spPr>
          <a:xfrm>
            <a:off x="5538897" y="3325777"/>
            <a:ext cx="773992" cy="267692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E76CFA7-56E4-0346-9F60-1D703E132A39}"/>
              </a:ext>
            </a:extLst>
          </p:cNvPr>
          <p:cNvCxnSpPr>
            <a:cxnSpLocks/>
          </p:cNvCxnSpPr>
          <p:nvPr/>
        </p:nvCxnSpPr>
        <p:spPr>
          <a:xfrm>
            <a:off x="5538897" y="2292195"/>
            <a:ext cx="820339" cy="1241237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E8C7EE65-86B4-1C49-99EE-85A4D13B06CA}"/>
              </a:ext>
            </a:extLst>
          </p:cNvPr>
          <p:cNvCxnSpPr>
            <a:cxnSpLocks/>
          </p:cNvCxnSpPr>
          <p:nvPr/>
        </p:nvCxnSpPr>
        <p:spPr>
          <a:xfrm>
            <a:off x="5538897" y="2468405"/>
            <a:ext cx="773992" cy="1090114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993E062-4D8A-364A-91DB-968B7E855464}"/>
              </a:ext>
            </a:extLst>
          </p:cNvPr>
          <p:cNvCxnSpPr>
            <a:cxnSpLocks/>
          </p:cNvCxnSpPr>
          <p:nvPr/>
        </p:nvCxnSpPr>
        <p:spPr>
          <a:xfrm>
            <a:off x="5539411" y="2634244"/>
            <a:ext cx="819825" cy="1387109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914E0E1-9B70-6441-B050-95680987AE06}"/>
              </a:ext>
            </a:extLst>
          </p:cNvPr>
          <p:cNvCxnSpPr>
            <a:cxnSpLocks/>
          </p:cNvCxnSpPr>
          <p:nvPr/>
        </p:nvCxnSpPr>
        <p:spPr>
          <a:xfrm>
            <a:off x="5539411" y="2810516"/>
            <a:ext cx="775196" cy="1225586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C66181D-236C-2C45-885D-AFAFFA1D6EB3}"/>
              </a:ext>
            </a:extLst>
          </p:cNvPr>
          <p:cNvCxnSpPr>
            <a:cxnSpLocks/>
          </p:cNvCxnSpPr>
          <p:nvPr/>
        </p:nvCxnSpPr>
        <p:spPr>
          <a:xfrm>
            <a:off x="5535118" y="2971800"/>
            <a:ext cx="749582" cy="1103731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235BF3A7-C5C2-AC47-91AD-E9DBB23D3EFA}"/>
              </a:ext>
            </a:extLst>
          </p:cNvPr>
          <p:cNvCxnSpPr>
            <a:cxnSpLocks/>
          </p:cNvCxnSpPr>
          <p:nvPr/>
        </p:nvCxnSpPr>
        <p:spPr>
          <a:xfrm>
            <a:off x="5535443" y="3149020"/>
            <a:ext cx="730446" cy="977023"/>
          </a:xfrm>
          <a:prstGeom prst="straightConnector1">
            <a:avLst/>
          </a:prstGeom>
          <a:ln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9C293723-52C5-0F4C-8563-E0EB3DDD98E8}"/>
              </a:ext>
            </a:extLst>
          </p:cNvPr>
          <p:cNvSpPr txBox="1"/>
          <p:nvPr/>
        </p:nvSpPr>
        <p:spPr>
          <a:xfrm>
            <a:off x="4897908" y="1819197"/>
            <a:ext cx="9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Ligands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0249500-5EE5-194F-93CB-68C2D2F47F0F}"/>
              </a:ext>
            </a:extLst>
          </p:cNvPr>
          <p:cNvSpPr txBox="1"/>
          <p:nvPr/>
        </p:nvSpPr>
        <p:spPr>
          <a:xfrm>
            <a:off x="6808775" y="1827741"/>
            <a:ext cx="9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Ligands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412FA9D-6299-E044-9172-808FDC5725DE}"/>
              </a:ext>
            </a:extLst>
          </p:cNvPr>
          <p:cNvSpPr txBox="1"/>
          <p:nvPr/>
        </p:nvSpPr>
        <p:spPr>
          <a:xfrm>
            <a:off x="6136275" y="1826692"/>
            <a:ext cx="87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Rec. </a:t>
            </a:r>
            <a:r>
              <a:rPr lang="en-US" dirty="0" err="1"/>
              <a:t>Confs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C0F2970-6CFF-B144-920D-F4FBD3FB0693}"/>
              </a:ext>
            </a:extLst>
          </p:cNvPr>
          <p:cNvSpPr txBox="1"/>
          <p:nvPr/>
        </p:nvSpPr>
        <p:spPr>
          <a:xfrm>
            <a:off x="7999122" y="1838194"/>
            <a:ext cx="872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Rec. </a:t>
            </a:r>
            <a:r>
              <a:rPr lang="en-US" dirty="0" err="1"/>
              <a:t>Confs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467489B-3FE4-D844-9DD6-695390153F0A}"/>
              </a:ext>
            </a:extLst>
          </p:cNvPr>
          <p:cNvSpPr txBox="1"/>
          <p:nvPr/>
        </p:nvSpPr>
        <p:spPr>
          <a:xfrm>
            <a:off x="5404747" y="4804215"/>
            <a:ext cx="1340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offsets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DC51673-A87F-D04D-BDE3-F0621E374C52}"/>
              </a:ext>
            </a:extLst>
          </p:cNvPr>
          <p:cNvSpPr txBox="1"/>
          <p:nvPr/>
        </p:nvSpPr>
        <p:spPr>
          <a:xfrm>
            <a:off x="6993497" y="4793655"/>
            <a:ext cx="1821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Optimized offsets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EACB74-EC8F-D64E-8A62-C329616ED52D}"/>
              </a:ext>
            </a:extLst>
          </p:cNvPr>
          <p:cNvSpPr txBox="1"/>
          <p:nvPr/>
        </p:nvSpPr>
        <p:spPr>
          <a:xfrm>
            <a:off x="5533433" y="5283865"/>
            <a:ext cx="3218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Receptor conformational selection in 4D grid re-docking of ligands from PDB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81C46-1E2E-4E49-BD41-C8016710281E}"/>
              </a:ext>
            </a:extLst>
          </p:cNvPr>
          <p:cNvSpPr txBox="1"/>
          <p:nvPr/>
        </p:nvSpPr>
        <p:spPr>
          <a:xfrm>
            <a:off x="8435281" y="2461832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C5FE815-02F3-5747-91E9-5B58278EA85B}"/>
              </a:ext>
            </a:extLst>
          </p:cNvPr>
          <p:cNvSpPr txBox="1"/>
          <p:nvPr/>
        </p:nvSpPr>
        <p:spPr>
          <a:xfrm>
            <a:off x="8435281" y="2721352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87F4E2-1814-0C4C-8266-2F018FDE3A5E}"/>
              </a:ext>
            </a:extLst>
          </p:cNvPr>
          <p:cNvSpPr txBox="1"/>
          <p:nvPr/>
        </p:nvSpPr>
        <p:spPr>
          <a:xfrm>
            <a:off x="8435281" y="2969828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C93D29-8CF4-9444-AA33-98B5D0FDC99F}"/>
              </a:ext>
            </a:extLst>
          </p:cNvPr>
          <p:cNvSpPr txBox="1"/>
          <p:nvPr/>
        </p:nvSpPr>
        <p:spPr>
          <a:xfrm>
            <a:off x="8435281" y="3229348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F8B8A8-6122-3940-BBB3-7339C48F6E93}"/>
              </a:ext>
            </a:extLst>
          </p:cNvPr>
          <p:cNvSpPr txBox="1"/>
          <p:nvPr/>
        </p:nvSpPr>
        <p:spPr>
          <a:xfrm>
            <a:off x="8435281" y="3476468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3BDD75D-7718-CB4D-9EA7-FEE431EE92DB}"/>
              </a:ext>
            </a:extLst>
          </p:cNvPr>
          <p:cNvSpPr txBox="1"/>
          <p:nvPr/>
        </p:nvSpPr>
        <p:spPr>
          <a:xfrm>
            <a:off x="8435281" y="3735988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3373B02-DB44-804B-A963-FF05100AA440}"/>
              </a:ext>
            </a:extLst>
          </p:cNvPr>
          <p:cNvSpPr txBox="1"/>
          <p:nvPr/>
        </p:nvSpPr>
        <p:spPr>
          <a:xfrm>
            <a:off x="8435281" y="3984464"/>
            <a:ext cx="663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+</a:t>
            </a:r>
            <a:r>
              <a:rPr lang="en-US" i="1" dirty="0" err="1"/>
              <a:t>E</a:t>
            </a:r>
            <a:r>
              <a:rPr lang="en-US" i="1" baseline="-25000" dirty="0" err="1"/>
              <a:t>o</a:t>
            </a:r>
            <a:endParaRPr lang="en-US" i="1" baseline="30000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3381C40-016D-D545-8CC9-799D5FCCBD76}"/>
              </a:ext>
            </a:extLst>
          </p:cNvPr>
          <p:cNvSpPr txBox="1"/>
          <p:nvPr/>
        </p:nvSpPr>
        <p:spPr>
          <a:xfrm>
            <a:off x="8691371" y="2459138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1</a:t>
            </a:r>
            <a:endParaRPr lang="en-US" sz="1200" i="1" baseline="30000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1A4645A-79D5-1A4B-AB05-605050EA18EE}"/>
              </a:ext>
            </a:extLst>
          </p:cNvPr>
          <p:cNvSpPr txBox="1"/>
          <p:nvPr/>
        </p:nvSpPr>
        <p:spPr>
          <a:xfrm>
            <a:off x="8691371" y="2718658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2</a:t>
            </a:r>
            <a:endParaRPr lang="en-US" sz="1200" i="1" baseline="300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70EAEDF-A28A-CF48-9AC3-FFBDE9A3B69A}"/>
              </a:ext>
            </a:extLst>
          </p:cNvPr>
          <p:cNvSpPr txBox="1"/>
          <p:nvPr/>
        </p:nvSpPr>
        <p:spPr>
          <a:xfrm>
            <a:off x="8691371" y="2967134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3</a:t>
            </a:r>
            <a:endParaRPr lang="en-US" sz="1200" i="1" baseline="30000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56C8568-C807-0C43-8395-F223CE416A3B}"/>
              </a:ext>
            </a:extLst>
          </p:cNvPr>
          <p:cNvSpPr txBox="1"/>
          <p:nvPr/>
        </p:nvSpPr>
        <p:spPr>
          <a:xfrm>
            <a:off x="8691371" y="3226654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4</a:t>
            </a:r>
            <a:endParaRPr lang="en-US" sz="1200" i="1" baseline="300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B90B9193-5582-A544-87A0-AD0BE5CB54EA}"/>
              </a:ext>
            </a:extLst>
          </p:cNvPr>
          <p:cNvSpPr txBox="1"/>
          <p:nvPr/>
        </p:nvSpPr>
        <p:spPr>
          <a:xfrm>
            <a:off x="8691371" y="3473774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5</a:t>
            </a:r>
            <a:endParaRPr lang="en-US" sz="1200" i="1" baseline="30000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87BB181-8594-F945-9C39-48A83174F5AC}"/>
              </a:ext>
            </a:extLst>
          </p:cNvPr>
          <p:cNvSpPr txBox="1"/>
          <p:nvPr/>
        </p:nvSpPr>
        <p:spPr>
          <a:xfrm>
            <a:off x="8691371" y="3733294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6</a:t>
            </a:r>
            <a:endParaRPr lang="en-US" sz="1200" i="1" baseline="300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54A6EF9-E287-6E44-8A00-39AB9EA59440}"/>
              </a:ext>
            </a:extLst>
          </p:cNvPr>
          <p:cNvSpPr txBox="1"/>
          <p:nvPr/>
        </p:nvSpPr>
        <p:spPr>
          <a:xfrm>
            <a:off x="8691371" y="3981770"/>
            <a:ext cx="663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7</a:t>
            </a:r>
            <a:endParaRPr lang="en-US" sz="1200" i="1" baseline="30000" dirty="0"/>
          </a:p>
        </p:txBody>
      </p:sp>
    </p:spTree>
    <p:extLst>
      <p:ext uri="{BB962C8B-B14F-4D97-AF65-F5344CB8AC3E}">
        <p14:creationId xmlns:p14="http://schemas.microsoft.com/office/powerpoint/2010/main" val="122558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/>
          <a:lstStyle/>
          <a:p>
            <a:r>
              <a:rPr lang="en-US" dirty="0"/>
              <a:t>BACE receptor conformational selection results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00640-D2A2-3543-B677-646D6830A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865453"/>
            <a:ext cx="4297680" cy="475488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431E8E-983E-DD4D-B8C3-40B85E9D1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608814" cy="4351338"/>
          </a:xfrm>
        </p:spPr>
        <p:txBody>
          <a:bodyPr>
            <a:normAutofit/>
          </a:bodyPr>
          <a:lstStyle/>
          <a:p>
            <a:r>
              <a:rPr lang="en-US" dirty="0"/>
              <a:t>Best available receptor conformation (out of 7) is selected for 10 ligands, and selection is better than average for 15 (in pose #1).</a:t>
            </a:r>
          </a:p>
          <a:p>
            <a:endParaRPr lang="en-US" dirty="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9659010F-84A7-F746-BFCA-9634B0ECAC31}"/>
              </a:ext>
            </a:extLst>
          </p:cNvPr>
          <p:cNvSpPr/>
          <p:nvPr/>
        </p:nvSpPr>
        <p:spPr>
          <a:xfrm rot="16200000" flipV="1">
            <a:off x="5075591" y="2769236"/>
            <a:ext cx="2792952" cy="472361"/>
          </a:xfrm>
          <a:custGeom>
            <a:avLst/>
            <a:gdLst>
              <a:gd name="connsiteX0" fmla="*/ 0 w 1940559"/>
              <a:gd name="connsiteY0" fmla="*/ 436883 h 436883"/>
              <a:gd name="connsiteX1" fmla="*/ 816373 w 1940559"/>
              <a:gd name="connsiteY1" fmla="*/ 0 h 436883"/>
              <a:gd name="connsiteX2" fmla="*/ 1124186 w 1940559"/>
              <a:gd name="connsiteY2" fmla="*/ 0 h 436883"/>
              <a:gd name="connsiteX3" fmla="*/ 1940559 w 1940559"/>
              <a:gd name="connsiteY3" fmla="*/ 436883 h 436883"/>
              <a:gd name="connsiteX4" fmla="*/ 0 w 1940559"/>
              <a:gd name="connsiteY4" fmla="*/ 436883 h 436883"/>
              <a:gd name="connsiteX0" fmla="*/ 0 w 2140186"/>
              <a:gd name="connsiteY0" fmla="*/ 436883 h 436883"/>
              <a:gd name="connsiteX1" fmla="*/ 816373 w 2140186"/>
              <a:gd name="connsiteY1" fmla="*/ 0 h 436883"/>
              <a:gd name="connsiteX2" fmla="*/ 2140186 w 2140186"/>
              <a:gd name="connsiteY2" fmla="*/ 0 h 436883"/>
              <a:gd name="connsiteX3" fmla="*/ 1940559 w 2140186"/>
              <a:gd name="connsiteY3" fmla="*/ 436883 h 436883"/>
              <a:gd name="connsiteX4" fmla="*/ 0 w 2140186"/>
              <a:gd name="connsiteY4" fmla="*/ 436883 h 436883"/>
              <a:gd name="connsiteX0" fmla="*/ 0 w 2140186"/>
              <a:gd name="connsiteY0" fmla="*/ 436883 h 436883"/>
              <a:gd name="connsiteX1" fmla="*/ 1832373 w 2140186"/>
              <a:gd name="connsiteY1" fmla="*/ 3 h 436883"/>
              <a:gd name="connsiteX2" fmla="*/ 2140186 w 2140186"/>
              <a:gd name="connsiteY2" fmla="*/ 0 h 436883"/>
              <a:gd name="connsiteX3" fmla="*/ 1940559 w 2140186"/>
              <a:gd name="connsiteY3" fmla="*/ 436883 h 436883"/>
              <a:gd name="connsiteX4" fmla="*/ 0 w 2140186"/>
              <a:gd name="connsiteY4" fmla="*/ 436883 h 436883"/>
              <a:gd name="connsiteX0" fmla="*/ 0 w 2140186"/>
              <a:gd name="connsiteY0" fmla="*/ 636380 h 636380"/>
              <a:gd name="connsiteX1" fmla="*/ 2005093 w 2140186"/>
              <a:gd name="connsiteY1" fmla="*/ 0 h 636380"/>
              <a:gd name="connsiteX2" fmla="*/ 2140186 w 2140186"/>
              <a:gd name="connsiteY2" fmla="*/ 199497 h 636380"/>
              <a:gd name="connsiteX3" fmla="*/ 1940559 w 2140186"/>
              <a:gd name="connsiteY3" fmla="*/ 636380 h 636380"/>
              <a:gd name="connsiteX4" fmla="*/ 0 w 2140186"/>
              <a:gd name="connsiteY4" fmla="*/ 636380 h 636380"/>
              <a:gd name="connsiteX0" fmla="*/ 0 w 2343386"/>
              <a:gd name="connsiteY0" fmla="*/ 636380 h 636380"/>
              <a:gd name="connsiteX1" fmla="*/ 2005093 w 2343386"/>
              <a:gd name="connsiteY1" fmla="*/ 0 h 636380"/>
              <a:gd name="connsiteX2" fmla="*/ 2343386 w 2343386"/>
              <a:gd name="connsiteY2" fmla="*/ 19946 h 636380"/>
              <a:gd name="connsiteX3" fmla="*/ 1940559 w 2343386"/>
              <a:gd name="connsiteY3" fmla="*/ 636380 h 636380"/>
              <a:gd name="connsiteX4" fmla="*/ 0 w 2343386"/>
              <a:gd name="connsiteY4" fmla="*/ 636380 h 636380"/>
              <a:gd name="connsiteX0" fmla="*/ 0 w 2343386"/>
              <a:gd name="connsiteY0" fmla="*/ 653840 h 653840"/>
              <a:gd name="connsiteX1" fmla="*/ 2005093 w 2343386"/>
              <a:gd name="connsiteY1" fmla="*/ 17460 h 653840"/>
              <a:gd name="connsiteX2" fmla="*/ 2343386 w 2343386"/>
              <a:gd name="connsiteY2" fmla="*/ 0 h 653840"/>
              <a:gd name="connsiteX3" fmla="*/ 1940559 w 2343386"/>
              <a:gd name="connsiteY3" fmla="*/ 653840 h 653840"/>
              <a:gd name="connsiteX4" fmla="*/ 0 w 2343386"/>
              <a:gd name="connsiteY4" fmla="*/ 653840 h 65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3386" h="653840">
                <a:moveTo>
                  <a:pt x="0" y="653840"/>
                </a:moveTo>
                <a:lnTo>
                  <a:pt x="2005093" y="17460"/>
                </a:lnTo>
                <a:lnTo>
                  <a:pt x="2343386" y="0"/>
                </a:lnTo>
                <a:lnTo>
                  <a:pt x="1940559" y="653840"/>
                </a:lnTo>
                <a:lnTo>
                  <a:pt x="0" y="653840"/>
                </a:lnTo>
                <a:close/>
              </a:path>
            </a:pathLst>
          </a:custGeom>
          <a:solidFill>
            <a:schemeClr val="accent1">
              <a:alpha val="11000"/>
            </a:schemeClr>
          </a:solidFill>
          <a:ln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1FB3C8-4921-E44A-ADAD-C8BA417144EE}"/>
              </a:ext>
            </a:extLst>
          </p:cNvPr>
          <p:cNvCxnSpPr>
            <a:cxnSpLocks/>
          </p:cNvCxnSpPr>
          <p:nvPr/>
        </p:nvCxnSpPr>
        <p:spPr>
          <a:xfrm flipH="1">
            <a:off x="6228630" y="1806321"/>
            <a:ext cx="472361" cy="1918186"/>
          </a:xfrm>
          <a:prstGeom prst="line">
            <a:avLst/>
          </a:prstGeom>
          <a:ln>
            <a:solidFill>
              <a:schemeClr val="accent1">
                <a:lumMod val="75000"/>
                <a:alpha val="47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078455E-66F3-6E47-A957-53C85C58E81F}"/>
              </a:ext>
            </a:extLst>
          </p:cNvPr>
          <p:cNvSpPr txBox="1"/>
          <p:nvPr/>
        </p:nvSpPr>
        <p:spPr>
          <a:xfrm>
            <a:off x="6695111" y="1545923"/>
            <a:ext cx="235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RMSD Max/Mean/Min</a:t>
            </a:r>
          </a:p>
          <a:p>
            <a:r>
              <a:rPr lang="en-US" sz="1400" dirty="0"/>
              <a:t>of MRC ensemble vs. cognate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3583E6-F630-3C45-9FE4-79F27013F8DB}"/>
              </a:ext>
            </a:extLst>
          </p:cNvPr>
          <p:cNvCxnSpPr>
            <a:cxnSpLocks/>
          </p:cNvCxnSpPr>
          <p:nvPr/>
        </p:nvCxnSpPr>
        <p:spPr>
          <a:xfrm>
            <a:off x="9052560" y="3454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E40605-0044-BE47-80FF-983F2D3D4712}"/>
              </a:ext>
            </a:extLst>
          </p:cNvPr>
          <p:cNvCxnSpPr>
            <a:cxnSpLocks/>
          </p:cNvCxnSpPr>
          <p:nvPr/>
        </p:nvCxnSpPr>
        <p:spPr>
          <a:xfrm>
            <a:off x="6660779" y="2007588"/>
            <a:ext cx="9493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2DD3B0-F2BE-DC44-9AE4-D6104DE89F56}"/>
              </a:ext>
            </a:extLst>
          </p:cNvPr>
          <p:cNvCxnSpPr>
            <a:cxnSpLocks/>
          </p:cNvCxnSpPr>
          <p:nvPr/>
        </p:nvCxnSpPr>
        <p:spPr>
          <a:xfrm flipH="1">
            <a:off x="6645282" y="1608940"/>
            <a:ext cx="10465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3C1D600-B525-F24C-856A-94929183A882}"/>
              </a:ext>
            </a:extLst>
          </p:cNvPr>
          <p:cNvSpPr txBox="1"/>
          <p:nvPr/>
        </p:nvSpPr>
        <p:spPr>
          <a:xfrm rot="16200000">
            <a:off x="3424457" y="3570619"/>
            <a:ext cx="2353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Receptor RMSD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6E2FA0-B7E6-424D-A83B-E7C2D1A8E77E}"/>
              </a:ext>
            </a:extLst>
          </p:cNvPr>
          <p:cNvSpPr txBox="1"/>
          <p:nvPr/>
        </p:nvSpPr>
        <p:spPr>
          <a:xfrm>
            <a:off x="6285232" y="6569068"/>
            <a:ext cx="2353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Complex #</a:t>
            </a:r>
          </a:p>
        </p:txBody>
      </p:sp>
    </p:spTree>
    <p:extLst>
      <p:ext uri="{BB962C8B-B14F-4D97-AF65-F5344CB8AC3E}">
        <p14:creationId xmlns:p14="http://schemas.microsoft.com/office/powerpoint/2010/main" val="89631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/>
          <a:lstStyle/>
          <a:p>
            <a:r>
              <a:rPr lang="en-US" dirty="0"/>
              <a:t>BACE pose prediction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65543-6943-E34E-9CB3-9CFA3192E9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4" y="1546632"/>
            <a:ext cx="6668770" cy="2566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6C8227-737F-5545-9A75-9C896642D3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4" y="4189838"/>
            <a:ext cx="6668770" cy="2549824"/>
          </a:xfrm>
          <a:prstGeom prst="rect">
            <a:avLst/>
          </a:prstGeom>
        </p:spPr>
      </p:pic>
      <p:sp>
        <p:nvSpPr>
          <p:cNvPr id="9" name="Down Arrow 8">
            <a:extLst>
              <a:ext uri="{FF2B5EF4-FFF2-40B4-BE49-F238E27FC236}">
                <a16:creationId xmlns:a16="http://schemas.microsoft.com/office/drawing/2014/main" id="{0D1637FB-A826-5345-9B80-F6B7AF34BAA3}"/>
              </a:ext>
            </a:extLst>
          </p:cNvPr>
          <p:cNvSpPr/>
          <p:nvPr/>
        </p:nvSpPr>
        <p:spPr>
          <a:xfrm>
            <a:off x="1761665" y="3145121"/>
            <a:ext cx="163286" cy="2503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48B459-C752-5C4D-B00A-8A7AEF93B014}"/>
              </a:ext>
            </a:extLst>
          </p:cNvPr>
          <p:cNvSpPr txBox="1"/>
          <p:nvPr/>
        </p:nvSpPr>
        <p:spPr>
          <a:xfrm>
            <a:off x="1924951" y="2966205"/>
            <a:ext cx="85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0.93Å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6321DAC-0C2C-574E-8467-B38751619D93}"/>
              </a:ext>
            </a:extLst>
          </p:cNvPr>
          <p:cNvSpPr/>
          <p:nvPr/>
        </p:nvSpPr>
        <p:spPr>
          <a:xfrm>
            <a:off x="1481967" y="5791502"/>
            <a:ext cx="163286" cy="2503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C941A3-B0B5-F740-B627-76824BE1DF8C}"/>
              </a:ext>
            </a:extLst>
          </p:cNvPr>
          <p:cNvSpPr txBox="1"/>
          <p:nvPr/>
        </p:nvSpPr>
        <p:spPr>
          <a:xfrm>
            <a:off x="1645253" y="5612586"/>
            <a:ext cx="85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0.61Å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7FD52-6EEB-A94B-9D9A-F84F62E7DAC2}"/>
              </a:ext>
            </a:extLst>
          </p:cNvPr>
          <p:cNvSpPr txBox="1"/>
          <p:nvPr/>
        </p:nvSpPr>
        <p:spPr>
          <a:xfrm>
            <a:off x="5321438" y="4538352"/>
            <a:ext cx="310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No ligand data (bias) used! </a:t>
            </a:r>
          </a:p>
        </p:txBody>
      </p:sp>
    </p:spTree>
    <p:extLst>
      <p:ext uri="{BB962C8B-B14F-4D97-AF65-F5344CB8AC3E}">
        <p14:creationId xmlns:p14="http://schemas.microsoft.com/office/powerpoint/2010/main" val="174499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C186813-978A-D842-962B-F6B84F647E64}"/>
              </a:ext>
            </a:extLst>
          </p:cNvPr>
          <p:cNvCxnSpPr>
            <a:cxnSpLocks/>
            <a:stCxn id="43" idx="3"/>
          </p:cNvCxnSpPr>
          <p:nvPr/>
        </p:nvCxnSpPr>
        <p:spPr>
          <a:xfrm flipH="1">
            <a:off x="4025505" y="3241905"/>
            <a:ext cx="1110890" cy="696237"/>
          </a:xfrm>
          <a:prstGeom prst="line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88C4C42-0974-0E47-A80B-390B59335D5A}"/>
              </a:ext>
            </a:extLst>
          </p:cNvPr>
          <p:cNvCxnSpPr>
            <a:cxnSpLocks/>
            <a:stCxn id="43" idx="2"/>
          </p:cNvCxnSpPr>
          <p:nvPr/>
        </p:nvCxnSpPr>
        <p:spPr>
          <a:xfrm flipH="1">
            <a:off x="4068996" y="2938146"/>
            <a:ext cx="920120" cy="122720"/>
          </a:xfrm>
          <a:prstGeom prst="line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00E9B77-1AFB-FB4D-A3C4-82E3FBFB7401}"/>
              </a:ext>
            </a:extLst>
          </p:cNvPr>
          <p:cNvCxnSpPr>
            <a:cxnSpLocks/>
          </p:cNvCxnSpPr>
          <p:nvPr/>
        </p:nvCxnSpPr>
        <p:spPr>
          <a:xfrm flipH="1">
            <a:off x="4406900" y="4607316"/>
            <a:ext cx="668340" cy="360512"/>
          </a:xfrm>
          <a:prstGeom prst="line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0733947-B339-7A47-9B86-22E68960DAA1}"/>
              </a:ext>
            </a:extLst>
          </p:cNvPr>
          <p:cNvCxnSpPr>
            <a:cxnSpLocks/>
          </p:cNvCxnSpPr>
          <p:nvPr/>
        </p:nvCxnSpPr>
        <p:spPr>
          <a:xfrm flipH="1">
            <a:off x="4406900" y="5322894"/>
            <a:ext cx="1886470" cy="658806"/>
          </a:xfrm>
          <a:prstGeom prst="line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-65" charset="0"/>
              </a:rPr>
              <a:t>Overview</a:t>
            </a: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66750" y="1512015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77DEA-E1F1-624C-B878-701E4C0261C0}"/>
              </a:ext>
            </a:extLst>
          </p:cNvPr>
          <p:cNvSpPr txBox="1"/>
          <p:nvPr/>
        </p:nvSpPr>
        <p:spPr>
          <a:xfrm>
            <a:off x="348457" y="3483171"/>
            <a:ext cx="857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GC4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E895B-FFB9-BE4A-8038-A7E805E5F862}"/>
              </a:ext>
            </a:extLst>
          </p:cNvPr>
          <p:cNvSpPr txBox="1"/>
          <p:nvPr/>
        </p:nvSpPr>
        <p:spPr>
          <a:xfrm>
            <a:off x="1498600" y="4287283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AFA51-72BD-654D-95F6-1D8CCC02627B}"/>
              </a:ext>
            </a:extLst>
          </p:cNvPr>
          <p:cNvSpPr txBox="1"/>
          <p:nvPr/>
        </p:nvSpPr>
        <p:spPr>
          <a:xfrm>
            <a:off x="1498600" y="2713972"/>
            <a:ext cx="142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Cathepsin 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553DF-28DA-4F49-8821-C9A465BB13AB}"/>
              </a:ext>
            </a:extLst>
          </p:cNvPr>
          <p:cNvSpPr txBox="1"/>
          <p:nvPr/>
        </p:nvSpPr>
        <p:spPr>
          <a:xfrm>
            <a:off x="2921000" y="588511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Pose: cognate</a:t>
            </a:r>
          </a:p>
          <a:p>
            <a:pPr algn="ctr"/>
            <a:r>
              <a:rPr lang="en-US" dirty="0"/>
              <a:t>rec.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85CF9D-6E9E-D04F-8A61-018FAC785E79}"/>
              </a:ext>
            </a:extLst>
          </p:cNvPr>
          <p:cNvSpPr txBox="1"/>
          <p:nvPr/>
        </p:nvSpPr>
        <p:spPr>
          <a:xfrm>
            <a:off x="3092450" y="4878927"/>
            <a:ext cx="14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Pose: cross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CB59C1-BBA2-3548-9AEE-089EE4DBB402}"/>
              </a:ext>
            </a:extLst>
          </p:cNvPr>
          <p:cNvSpPr txBox="1"/>
          <p:nvPr/>
        </p:nvSpPr>
        <p:spPr>
          <a:xfrm>
            <a:off x="3092450" y="3917951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Affinity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F6F03E-2B7B-B04A-8809-3515C52C9888}"/>
              </a:ext>
            </a:extLst>
          </p:cNvPr>
          <p:cNvSpPr txBox="1"/>
          <p:nvPr/>
        </p:nvSpPr>
        <p:spPr>
          <a:xfrm>
            <a:off x="3098800" y="2731574"/>
            <a:ext cx="138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Affinity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6CF71-8EA4-0E49-9C6A-4917D65016C1}"/>
              </a:ext>
            </a:extLst>
          </p:cNvPr>
          <p:cNvSpPr txBox="1"/>
          <p:nvPr/>
        </p:nvSpPr>
        <p:spPr>
          <a:xfrm>
            <a:off x="6826250" y="2837578"/>
            <a:ext cx="6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FA8825-0FD1-B243-B617-29A4DE80835C}"/>
              </a:ext>
            </a:extLst>
          </p:cNvPr>
          <p:cNvSpPr txBox="1"/>
          <p:nvPr/>
        </p:nvSpPr>
        <p:spPr>
          <a:xfrm>
            <a:off x="7374830" y="5536462"/>
            <a:ext cx="142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GRC ring flex macrocycle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A95507-F729-2D41-9DFF-D55C9BE7B23D}"/>
              </a:ext>
            </a:extLst>
          </p:cNvPr>
          <p:cNvSpPr txBox="1"/>
          <p:nvPr/>
        </p:nvSpPr>
        <p:spPr>
          <a:xfrm>
            <a:off x="6276975" y="4953562"/>
            <a:ext cx="118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ICM dock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CA1B9A-8C15-7F43-BCEB-24184199853D}"/>
              </a:ext>
            </a:extLst>
          </p:cNvPr>
          <p:cNvSpPr txBox="1"/>
          <p:nvPr/>
        </p:nvSpPr>
        <p:spPr>
          <a:xfrm>
            <a:off x="6362700" y="3856019"/>
            <a:ext cx="160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‘4D’ grid </a:t>
            </a:r>
            <a:r>
              <a:rPr lang="en-US" dirty="0" err="1"/>
              <a:t>ens.</a:t>
            </a:r>
            <a:r>
              <a:rPr lang="en-US" dirty="0"/>
              <a:t> docking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F4E9AA-6DC3-C649-8289-DEB9075C0439}"/>
              </a:ext>
            </a:extLst>
          </p:cNvPr>
          <p:cNvSpPr txBox="1"/>
          <p:nvPr/>
        </p:nvSpPr>
        <p:spPr>
          <a:xfrm>
            <a:off x="8178800" y="4135763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58BB4-F6BB-9E47-A000-D93255328EF6}"/>
              </a:ext>
            </a:extLst>
          </p:cNvPr>
          <p:cNvSpPr txBox="1"/>
          <p:nvPr/>
        </p:nvSpPr>
        <p:spPr>
          <a:xfrm>
            <a:off x="5060604" y="2638092"/>
            <a:ext cx="101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APF 3D QSAR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6BFCF9-527F-AD48-8CAF-3AA7F4A75F2B}"/>
              </a:ext>
            </a:extLst>
          </p:cNvPr>
          <p:cNvSpPr txBox="1"/>
          <p:nvPr/>
        </p:nvSpPr>
        <p:spPr>
          <a:xfrm>
            <a:off x="5084762" y="4216847"/>
            <a:ext cx="101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LigBEnD</a:t>
            </a: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D504CC-3AD2-1D46-BEFF-17D901B95638}"/>
              </a:ext>
            </a:extLst>
          </p:cNvPr>
          <p:cNvSpPr/>
          <p:nvPr/>
        </p:nvSpPr>
        <p:spPr>
          <a:xfrm>
            <a:off x="228600" y="3284423"/>
            <a:ext cx="1041400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251A18F-865B-8E4A-AAD0-01EF28E63071}"/>
              </a:ext>
            </a:extLst>
          </p:cNvPr>
          <p:cNvSpPr/>
          <p:nvPr/>
        </p:nvSpPr>
        <p:spPr>
          <a:xfrm>
            <a:off x="1400174" y="2502157"/>
            <a:ext cx="1431925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48EAB7-DE1E-F442-AB0D-17C5719D5097}"/>
              </a:ext>
            </a:extLst>
          </p:cNvPr>
          <p:cNvSpPr/>
          <p:nvPr/>
        </p:nvSpPr>
        <p:spPr>
          <a:xfrm>
            <a:off x="1356519" y="4042367"/>
            <a:ext cx="1005681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9814D7E-B480-E240-9A5F-60AE1EDAB8BA}"/>
              </a:ext>
            </a:extLst>
          </p:cNvPr>
          <p:cNvSpPr/>
          <p:nvPr/>
        </p:nvSpPr>
        <p:spPr>
          <a:xfrm>
            <a:off x="3045618" y="2502157"/>
            <a:ext cx="1005681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45B358-5CF8-4A41-9631-A7A61D6DC830}"/>
              </a:ext>
            </a:extLst>
          </p:cNvPr>
          <p:cNvSpPr/>
          <p:nvPr/>
        </p:nvSpPr>
        <p:spPr>
          <a:xfrm>
            <a:off x="3019822" y="3653376"/>
            <a:ext cx="1005681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CA32E3-9968-0E45-8217-B605F5870C4D}"/>
              </a:ext>
            </a:extLst>
          </p:cNvPr>
          <p:cNvSpPr/>
          <p:nvPr/>
        </p:nvSpPr>
        <p:spPr>
          <a:xfrm>
            <a:off x="3019822" y="4656615"/>
            <a:ext cx="1397796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E035FBB-B4A7-3943-8756-F24D74DD7985}"/>
              </a:ext>
            </a:extLst>
          </p:cNvPr>
          <p:cNvSpPr/>
          <p:nvPr/>
        </p:nvSpPr>
        <p:spPr>
          <a:xfrm>
            <a:off x="2849560" y="5677840"/>
            <a:ext cx="1568058" cy="859163"/>
          </a:xfrm>
          <a:prstGeom prst="ellipse">
            <a:avLst/>
          </a:prstGeom>
          <a:noFill/>
          <a:ln w="1047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E064B6-91A5-AE45-9116-5808492484B5}"/>
              </a:ext>
            </a:extLst>
          </p:cNvPr>
          <p:cNvCxnSpPr>
            <a:cxnSpLocks/>
          </p:cNvCxnSpPr>
          <p:nvPr/>
        </p:nvCxnSpPr>
        <p:spPr>
          <a:xfrm flipV="1">
            <a:off x="1122760" y="3193003"/>
            <a:ext cx="360759" cy="240690"/>
          </a:xfrm>
          <a:prstGeom prst="line">
            <a:avLst/>
          </a:prstGeom>
          <a:ln w="698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EB2CE6-E32D-FC4E-818D-6C53E18023F1}"/>
              </a:ext>
            </a:extLst>
          </p:cNvPr>
          <p:cNvCxnSpPr>
            <a:cxnSpLocks/>
          </p:cNvCxnSpPr>
          <p:nvPr/>
        </p:nvCxnSpPr>
        <p:spPr>
          <a:xfrm>
            <a:off x="1123752" y="4008588"/>
            <a:ext cx="338533" cy="188057"/>
          </a:xfrm>
          <a:prstGeom prst="line">
            <a:avLst/>
          </a:prstGeom>
          <a:ln w="698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F84D7F-A43A-9E45-9177-E89A12AF6CE4}"/>
              </a:ext>
            </a:extLst>
          </p:cNvPr>
          <p:cNvCxnSpPr>
            <a:cxnSpLocks/>
          </p:cNvCxnSpPr>
          <p:nvPr/>
        </p:nvCxnSpPr>
        <p:spPr>
          <a:xfrm>
            <a:off x="2884885" y="2931738"/>
            <a:ext cx="160733" cy="0"/>
          </a:xfrm>
          <a:prstGeom prst="line">
            <a:avLst/>
          </a:prstGeom>
          <a:ln w="698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62A431-1246-7141-95FA-FB0B212839EF}"/>
              </a:ext>
            </a:extLst>
          </p:cNvPr>
          <p:cNvCxnSpPr>
            <a:cxnSpLocks/>
          </p:cNvCxnSpPr>
          <p:nvPr/>
        </p:nvCxnSpPr>
        <p:spPr>
          <a:xfrm flipV="1">
            <a:off x="2316460" y="4195394"/>
            <a:ext cx="703362" cy="128960"/>
          </a:xfrm>
          <a:prstGeom prst="line">
            <a:avLst/>
          </a:prstGeom>
          <a:ln w="698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52343B-E611-9A4C-BC7F-7A1A397BCEF0}"/>
              </a:ext>
            </a:extLst>
          </p:cNvPr>
          <p:cNvCxnSpPr>
            <a:cxnSpLocks/>
          </p:cNvCxnSpPr>
          <p:nvPr/>
        </p:nvCxnSpPr>
        <p:spPr>
          <a:xfrm>
            <a:off x="2352477" y="4591015"/>
            <a:ext cx="677168" cy="334703"/>
          </a:xfrm>
          <a:prstGeom prst="line">
            <a:avLst/>
          </a:prstGeom>
          <a:ln w="698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ED7E25-ED9F-EB46-A051-6191F5C3F160}"/>
              </a:ext>
            </a:extLst>
          </p:cNvPr>
          <p:cNvCxnSpPr>
            <a:cxnSpLocks/>
          </p:cNvCxnSpPr>
          <p:nvPr/>
        </p:nvCxnSpPr>
        <p:spPr>
          <a:xfrm>
            <a:off x="2157216" y="4861055"/>
            <a:ext cx="799801" cy="1024055"/>
          </a:xfrm>
          <a:prstGeom prst="line">
            <a:avLst/>
          </a:prstGeom>
          <a:ln w="698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2D4ADB3-B0EC-444E-BB3D-BA24E4610A8D}"/>
              </a:ext>
            </a:extLst>
          </p:cNvPr>
          <p:cNvSpPr/>
          <p:nvPr/>
        </p:nvSpPr>
        <p:spPr>
          <a:xfrm>
            <a:off x="4989116" y="2508564"/>
            <a:ext cx="1005681" cy="859163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7C67633-5887-B944-81E7-6866BCE7E242}"/>
              </a:ext>
            </a:extLst>
          </p:cNvPr>
          <p:cNvSpPr/>
          <p:nvPr/>
        </p:nvSpPr>
        <p:spPr>
          <a:xfrm>
            <a:off x="6276975" y="4829593"/>
            <a:ext cx="1063625" cy="658903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DBFAA2-55C8-FF49-B3B6-F9E740D550D7}"/>
              </a:ext>
            </a:extLst>
          </p:cNvPr>
          <p:cNvSpPr/>
          <p:nvPr/>
        </p:nvSpPr>
        <p:spPr>
          <a:xfrm>
            <a:off x="7368031" y="5420128"/>
            <a:ext cx="1434671" cy="853601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793A706-B5A6-A74E-8379-7F5C05D982AF}"/>
              </a:ext>
            </a:extLst>
          </p:cNvPr>
          <p:cNvSpPr/>
          <p:nvPr/>
        </p:nvSpPr>
        <p:spPr>
          <a:xfrm>
            <a:off x="6362700" y="3729636"/>
            <a:ext cx="1578470" cy="795210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7823792-C9B3-A443-AD9E-D42373A4758E}"/>
              </a:ext>
            </a:extLst>
          </p:cNvPr>
          <p:cNvSpPr/>
          <p:nvPr/>
        </p:nvSpPr>
        <p:spPr>
          <a:xfrm>
            <a:off x="6695924" y="2713972"/>
            <a:ext cx="885578" cy="658903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D90104F-F66A-3148-BF1C-2659DCB49825}"/>
              </a:ext>
            </a:extLst>
          </p:cNvPr>
          <p:cNvSpPr/>
          <p:nvPr/>
        </p:nvSpPr>
        <p:spPr>
          <a:xfrm>
            <a:off x="8075114" y="4037790"/>
            <a:ext cx="885578" cy="658903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FE8703-109D-914C-BA7A-D31C4B9FE995}"/>
              </a:ext>
            </a:extLst>
          </p:cNvPr>
          <p:cNvCxnSpPr>
            <a:cxnSpLocks/>
          </p:cNvCxnSpPr>
          <p:nvPr/>
        </p:nvCxnSpPr>
        <p:spPr>
          <a:xfrm>
            <a:off x="7467600" y="3262934"/>
            <a:ext cx="901005" cy="807293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82D3E0-238E-904A-B807-AAE18544F275}"/>
              </a:ext>
            </a:extLst>
          </p:cNvPr>
          <p:cNvCxnSpPr>
            <a:cxnSpLocks/>
            <a:endCxn id="49" idx="3"/>
          </p:cNvCxnSpPr>
          <p:nvPr/>
        </p:nvCxnSpPr>
        <p:spPr>
          <a:xfrm flipV="1">
            <a:off x="7288011" y="4600199"/>
            <a:ext cx="916793" cy="390654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01F0975-D0CC-BA4C-86EB-7DF1D77B890A}"/>
              </a:ext>
            </a:extLst>
          </p:cNvPr>
          <p:cNvCxnSpPr>
            <a:cxnSpLocks/>
            <a:stCxn id="46" idx="0"/>
            <a:endCxn id="49" idx="4"/>
          </p:cNvCxnSpPr>
          <p:nvPr/>
        </p:nvCxnSpPr>
        <p:spPr>
          <a:xfrm flipV="1">
            <a:off x="8085367" y="4696693"/>
            <a:ext cx="432536" cy="723435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7824DDD-757F-364B-A825-1CD597750D26}"/>
              </a:ext>
            </a:extLst>
          </p:cNvPr>
          <p:cNvCxnSpPr>
            <a:cxnSpLocks/>
          </p:cNvCxnSpPr>
          <p:nvPr/>
        </p:nvCxnSpPr>
        <p:spPr>
          <a:xfrm>
            <a:off x="7930208" y="4199272"/>
            <a:ext cx="172493" cy="48551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4E490C5-4B0C-5446-93C2-C97AAA8C989A}"/>
              </a:ext>
            </a:extLst>
          </p:cNvPr>
          <p:cNvCxnSpPr>
            <a:cxnSpLocks/>
            <a:stCxn id="43" idx="6"/>
            <a:endCxn id="48" idx="2"/>
          </p:cNvCxnSpPr>
          <p:nvPr/>
        </p:nvCxnSpPr>
        <p:spPr>
          <a:xfrm>
            <a:off x="5994797" y="2938146"/>
            <a:ext cx="701127" cy="105278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CD4646D-B7F4-D543-ABDA-A71FE98CA92C}"/>
              </a:ext>
            </a:extLst>
          </p:cNvPr>
          <p:cNvCxnSpPr>
            <a:cxnSpLocks/>
          </p:cNvCxnSpPr>
          <p:nvPr/>
        </p:nvCxnSpPr>
        <p:spPr>
          <a:xfrm flipV="1">
            <a:off x="5785423" y="3306469"/>
            <a:ext cx="1015895" cy="801888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E7C9C48-E436-644D-A095-2D2C9B8C36CD}"/>
              </a:ext>
            </a:extLst>
          </p:cNvPr>
          <p:cNvCxnSpPr>
            <a:cxnSpLocks/>
          </p:cNvCxnSpPr>
          <p:nvPr/>
        </p:nvCxnSpPr>
        <p:spPr>
          <a:xfrm>
            <a:off x="5997212" y="4618269"/>
            <a:ext cx="423497" cy="275716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420657-1798-D647-AB6B-A66CCB83F3F4}"/>
              </a:ext>
            </a:extLst>
          </p:cNvPr>
          <p:cNvCxnSpPr>
            <a:cxnSpLocks/>
          </p:cNvCxnSpPr>
          <p:nvPr/>
        </p:nvCxnSpPr>
        <p:spPr>
          <a:xfrm>
            <a:off x="7245669" y="5355929"/>
            <a:ext cx="290184" cy="201906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23BA198-A251-C24A-A68C-0A831CA46920}"/>
              </a:ext>
            </a:extLst>
          </p:cNvPr>
          <p:cNvCxnSpPr>
            <a:cxnSpLocks/>
            <a:stCxn id="45" idx="0"/>
          </p:cNvCxnSpPr>
          <p:nvPr/>
        </p:nvCxnSpPr>
        <p:spPr>
          <a:xfrm flipV="1">
            <a:off x="6808788" y="4507223"/>
            <a:ext cx="199861" cy="322370"/>
          </a:xfrm>
          <a:prstGeom prst="line">
            <a:avLst/>
          </a:prstGeom>
          <a:ln w="698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2144FAE-0F39-FD4C-A4AF-D2F4A5B35374}"/>
              </a:ext>
            </a:extLst>
          </p:cNvPr>
          <p:cNvCxnSpPr>
            <a:cxnSpLocks/>
          </p:cNvCxnSpPr>
          <p:nvPr/>
        </p:nvCxnSpPr>
        <p:spPr>
          <a:xfrm flipH="1" flipV="1">
            <a:off x="4518742" y="3597144"/>
            <a:ext cx="518399" cy="705369"/>
          </a:xfrm>
          <a:prstGeom prst="line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175CA7-D3C0-E54C-8D1B-ED4AC63D96D5}"/>
              </a:ext>
            </a:extLst>
          </p:cNvPr>
          <p:cNvCxnSpPr>
            <a:cxnSpLocks/>
          </p:cNvCxnSpPr>
          <p:nvPr/>
        </p:nvCxnSpPr>
        <p:spPr>
          <a:xfrm flipH="1" flipV="1">
            <a:off x="4556239" y="2989603"/>
            <a:ext cx="619413" cy="1173693"/>
          </a:xfrm>
          <a:prstGeom prst="line">
            <a:avLst/>
          </a:prstGeom>
          <a:ln w="698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C0BB1EC-EA68-CE43-B4E8-E8D8D1D83EA8}"/>
              </a:ext>
            </a:extLst>
          </p:cNvPr>
          <p:cNvSpPr/>
          <p:nvPr/>
        </p:nvSpPr>
        <p:spPr>
          <a:xfrm>
            <a:off x="5049539" y="4086612"/>
            <a:ext cx="1005681" cy="658903"/>
          </a:xfrm>
          <a:prstGeom prst="ellipse">
            <a:avLst/>
          </a:prstGeom>
          <a:noFill/>
          <a:ln w="1047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4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64361"/>
          </a:xfrm>
        </p:spPr>
        <p:txBody>
          <a:bodyPr>
            <a:normAutofit/>
          </a:bodyPr>
          <a:lstStyle/>
          <a:p>
            <a:r>
              <a:rPr lang="en-US" dirty="0"/>
              <a:t>Atomic Property Field-based 3D QSAR activity models perform well (when used within the applicability domain)</a:t>
            </a:r>
          </a:p>
          <a:p>
            <a:r>
              <a:rPr lang="en-US" dirty="0"/>
              <a:t>Gradient Ring Closure (GRC) in internal coordinates allows successful macrocycle conformational sampling and docking</a:t>
            </a:r>
          </a:p>
          <a:p>
            <a:r>
              <a:rPr lang="en-US" dirty="0"/>
              <a:t>‘4D’ ensemble docking with conformation energy offsets effectively selects near-cognate receptor conformations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Acknoledgments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155074" cy="4351338"/>
          </a:xfrm>
        </p:spPr>
        <p:txBody>
          <a:bodyPr/>
          <a:lstStyle/>
          <a:p>
            <a:r>
              <a:rPr lang="en-US" dirty="0"/>
              <a:t>Polo Lam</a:t>
            </a:r>
          </a:p>
          <a:p>
            <a:r>
              <a:rPr lang="en-US" dirty="0"/>
              <a:t>Eugene Rausch</a:t>
            </a:r>
          </a:p>
          <a:p>
            <a:r>
              <a:rPr lang="en-US" dirty="0"/>
              <a:t>Ruben </a:t>
            </a:r>
            <a:r>
              <a:rPr lang="en-US" dirty="0" err="1"/>
              <a:t>Abagyan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0276" y="1825625"/>
            <a:ext cx="31550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D3R organizers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549907"/>
            <a:ext cx="9017000" cy="486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-65" charset="0"/>
              </a:rPr>
              <a:t>Atomic Property Fields (APF)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093" y="6273225"/>
            <a:ext cx="826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Totrov M. Atomic Property Fields: generalized 3D </a:t>
            </a:r>
            <a:r>
              <a:rPr lang="en-US" sz="1600" dirty="0" err="1"/>
              <a:t>pharmacophoric</a:t>
            </a:r>
            <a:r>
              <a:rPr lang="en-US" sz="1600" dirty="0"/>
              <a:t> potential for automated ligand superposition, pharmacophore elucidation and 3D QSAR. </a:t>
            </a:r>
            <a:r>
              <a:rPr lang="is-IS" sz="1600" i="1" dirty="0"/>
              <a:t>Chem Biol Drug Des</a:t>
            </a:r>
            <a:r>
              <a:rPr lang="is-IS" sz="1600" dirty="0"/>
              <a:t>. 2008 ;71(1):15-27.</a:t>
            </a:r>
            <a:endParaRPr lang="en-US" sz="16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666750" y="1512015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4876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3D pharmacophore: arrangement of molecular properties in space that confers activity. Generalization of point pharmacophore concept: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Discrete </a:t>
            </a:r>
            <a:r>
              <a:rPr lang="en-US" sz="1800" dirty="0" err="1">
                <a:latin typeface="Helvetica" pitchFamily="-65" charset="0"/>
              </a:rPr>
              <a:t>pharmacophoric</a:t>
            </a:r>
            <a:r>
              <a:rPr lang="en-US" sz="1800" dirty="0">
                <a:latin typeface="Helvetica" pitchFamily="-65" charset="0"/>
              </a:rPr>
              <a:t> points 	</a:t>
            </a:r>
            <a:r>
              <a:rPr lang="en-US" sz="1800" dirty="0">
                <a:latin typeface="Helvetica" pitchFamily="-65" charset="0"/>
                <a:sym typeface="Symbol" pitchFamily="-65" charset="2"/>
              </a:rPr>
              <a:t>	Continuous distributions</a:t>
            </a:r>
            <a:endParaRPr lang="en-US" sz="1800" dirty="0">
              <a:latin typeface="Helvetica" pitchFamily="-65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Moieties represented as Ph4 types 	</a:t>
            </a:r>
            <a:r>
              <a:rPr lang="en-US" sz="1800" dirty="0">
                <a:latin typeface="Helvetica" pitchFamily="-65" charset="0"/>
                <a:sym typeface="Symbol" pitchFamily="-65" charset="2"/>
              </a:rPr>
              <a:t>	Vectors of atomic properties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pitchFamily="-65" charset="0"/>
                <a:sym typeface="Symbol" pitchFamily="-65" charset="2"/>
              </a:rPr>
              <a:t></a:t>
            </a:r>
            <a:r>
              <a:rPr lang="en-US" sz="1800" i="1" baseline="30000" dirty="0" err="1">
                <a:latin typeface="Times New Roman" pitchFamily="-65" charset="0"/>
              </a:rPr>
              <a:t>j</a:t>
            </a:r>
            <a:r>
              <a:rPr lang="en-US" sz="1800" i="1" baseline="-25000" dirty="0" err="1">
                <a:latin typeface="Times New Roman" pitchFamily="-65" charset="0"/>
              </a:rPr>
              <a:t>i</a:t>
            </a:r>
            <a:r>
              <a:rPr lang="en-US" sz="1800" i="1" baseline="-25000" dirty="0">
                <a:latin typeface="Times New Roman" pitchFamily="-65" charset="0"/>
              </a:rPr>
              <a:t> </a:t>
            </a:r>
            <a:r>
              <a:rPr lang="en-US" sz="1800" dirty="0">
                <a:latin typeface="Helvetica" pitchFamily="-65" charset="0"/>
              </a:rPr>
              <a:t>- vector of properties </a:t>
            </a:r>
            <a:r>
              <a:rPr lang="en-US" sz="1800" i="1" dirty="0" err="1">
                <a:latin typeface="Times New Roman" pitchFamily="-65" charset="0"/>
              </a:rPr>
              <a:t>i</a:t>
            </a:r>
            <a:r>
              <a:rPr lang="en-US" sz="1800" dirty="0">
                <a:latin typeface="Helvetica" pitchFamily="-65" charset="0"/>
              </a:rPr>
              <a:t> for atom </a:t>
            </a:r>
            <a:r>
              <a:rPr lang="en-US" sz="1800" i="1" dirty="0">
                <a:latin typeface="Times New Roman" pitchFamily="-65" charset="0"/>
              </a:rPr>
              <a:t>j</a:t>
            </a:r>
            <a:endParaRPr lang="en-US" sz="1800" dirty="0">
              <a:latin typeface="Times New Roman" pitchFamily="-65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Atomic similarity measure - dot product of property vectors: </a:t>
            </a:r>
            <a:r>
              <a:rPr lang="en-US" sz="1800" dirty="0">
                <a:latin typeface="Times New Roman" pitchFamily="-65" charset="0"/>
              </a:rPr>
              <a:t>∑ </a:t>
            </a:r>
            <a:r>
              <a:rPr lang="en-US" sz="1800" dirty="0">
                <a:latin typeface="Times New Roman" pitchFamily="-65" charset="0"/>
                <a:sym typeface="Symbol" pitchFamily="-65" charset="2"/>
              </a:rPr>
              <a:t></a:t>
            </a:r>
            <a:r>
              <a:rPr lang="en-US" sz="1800" i="1" baseline="30000" dirty="0" err="1">
                <a:latin typeface="Times New Roman" pitchFamily="-65" charset="0"/>
              </a:rPr>
              <a:t>j</a:t>
            </a:r>
            <a:r>
              <a:rPr lang="en-US" sz="1800" i="1" baseline="-25000" dirty="0" err="1">
                <a:latin typeface="Times New Roman" pitchFamily="-65" charset="0"/>
              </a:rPr>
              <a:t>i</a:t>
            </a:r>
            <a:r>
              <a:rPr lang="en-US" sz="1800" dirty="0">
                <a:latin typeface="Helvetica" pitchFamily="-65" charset="0"/>
              </a:rPr>
              <a:t> </a:t>
            </a:r>
            <a:r>
              <a:rPr lang="en-US" sz="1800" dirty="0">
                <a:latin typeface="Times New Roman" pitchFamily="-65" charset="0"/>
                <a:sym typeface="Symbol" pitchFamily="-65" charset="2"/>
              </a:rPr>
              <a:t></a:t>
            </a:r>
            <a:r>
              <a:rPr lang="en-US" sz="1800" i="1" baseline="30000" dirty="0" err="1">
                <a:latin typeface="Times New Roman" pitchFamily="-65" charset="0"/>
              </a:rPr>
              <a:t>k</a:t>
            </a:r>
            <a:r>
              <a:rPr lang="en-US" sz="1800" i="1" baseline="-25000" dirty="0" err="1">
                <a:latin typeface="Times New Roman" pitchFamily="-65" charset="0"/>
              </a:rPr>
              <a:t>i</a:t>
            </a:r>
            <a:r>
              <a:rPr lang="en-US" sz="1800" dirty="0">
                <a:latin typeface="Helvetica" pitchFamily="-65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Atomic Property Field (APF) - continuous 3D potential: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-65" charset="0"/>
              </a:rPr>
              <a:t>P</a:t>
            </a:r>
            <a:r>
              <a:rPr lang="en-US" sz="1800" i="1" baseline="-25000" dirty="0">
                <a:latin typeface="Times New Roman" pitchFamily="-65" charset="0"/>
              </a:rPr>
              <a:t>i</a:t>
            </a:r>
            <a:r>
              <a:rPr lang="en-US" sz="1800" dirty="0">
                <a:latin typeface="Times New Roman" pitchFamily="-65" charset="0"/>
              </a:rPr>
              <a:t>(</a:t>
            </a:r>
            <a:r>
              <a:rPr lang="en-US" sz="1800" b="1" i="1" dirty="0">
                <a:latin typeface="Times New Roman" pitchFamily="-65" charset="0"/>
              </a:rPr>
              <a:t>r</a:t>
            </a:r>
            <a:r>
              <a:rPr lang="en-US" sz="1800" dirty="0">
                <a:latin typeface="Times New Roman" pitchFamily="-65" charset="0"/>
              </a:rPr>
              <a:t>) =∑ </a:t>
            </a:r>
            <a:r>
              <a:rPr lang="en-US" sz="1800" dirty="0">
                <a:latin typeface="Times New Roman" pitchFamily="-65" charset="0"/>
                <a:sym typeface="Symbol" pitchFamily="-65" charset="2"/>
              </a:rPr>
              <a:t></a:t>
            </a:r>
            <a:r>
              <a:rPr lang="en-US" sz="1800" i="1" baseline="30000" dirty="0" err="1">
                <a:latin typeface="Times New Roman" pitchFamily="-65" charset="0"/>
              </a:rPr>
              <a:t>j</a:t>
            </a:r>
            <a:r>
              <a:rPr lang="en-US" sz="1800" i="1" baseline="-25000" dirty="0" err="1">
                <a:latin typeface="Times New Roman" pitchFamily="-65" charset="0"/>
              </a:rPr>
              <a:t>i</a:t>
            </a:r>
            <a:r>
              <a:rPr lang="en-US" sz="1800" i="1" baseline="-25000" dirty="0">
                <a:latin typeface="Times New Roman" pitchFamily="-65" charset="0"/>
              </a:rPr>
              <a:t> </a:t>
            </a:r>
            <a:r>
              <a:rPr lang="en-US" sz="1800" dirty="0" err="1">
                <a:latin typeface="Times New Roman" pitchFamily="-65" charset="0"/>
              </a:rPr>
              <a:t>exp</a:t>
            </a:r>
            <a:r>
              <a:rPr lang="en-US" sz="1800" dirty="0">
                <a:latin typeface="Times New Roman" pitchFamily="-65" charset="0"/>
              </a:rPr>
              <a:t>((</a:t>
            </a:r>
            <a:r>
              <a:rPr lang="en-US" sz="1800" b="1" i="1" dirty="0">
                <a:latin typeface="Times New Roman" pitchFamily="-65" charset="0"/>
              </a:rPr>
              <a:t>r</a:t>
            </a:r>
            <a:r>
              <a:rPr lang="en-US" sz="1800" dirty="0">
                <a:latin typeface="Times New Roman" pitchFamily="-65" charset="0"/>
              </a:rPr>
              <a:t>-</a:t>
            </a:r>
            <a:r>
              <a:rPr lang="en-US" sz="1800" b="1" i="1" dirty="0" err="1">
                <a:latin typeface="Times New Roman" pitchFamily="-65" charset="0"/>
              </a:rPr>
              <a:t>r</a:t>
            </a:r>
            <a:r>
              <a:rPr lang="en-US" sz="1800" i="1" baseline="30000" dirty="0" err="1">
                <a:latin typeface="Times New Roman" pitchFamily="-65" charset="0"/>
              </a:rPr>
              <a:t>j</a:t>
            </a:r>
            <a:r>
              <a:rPr lang="en-US" sz="1800" dirty="0">
                <a:latin typeface="Times New Roman" pitchFamily="-65" charset="0"/>
              </a:rPr>
              <a:t>)</a:t>
            </a:r>
            <a:r>
              <a:rPr lang="en-US" sz="1800" baseline="30000" dirty="0">
                <a:latin typeface="Times New Roman" pitchFamily="-65" charset="0"/>
              </a:rPr>
              <a:t>2</a:t>
            </a:r>
            <a:r>
              <a:rPr lang="en-US" sz="1800" dirty="0">
                <a:latin typeface="Times New Roman" pitchFamily="-65" charset="0"/>
              </a:rPr>
              <a:t>/</a:t>
            </a:r>
            <a:r>
              <a:rPr lang="en-US" sz="1800" dirty="0">
                <a:latin typeface="Times New Roman" pitchFamily="-65" charset="0"/>
                <a:sym typeface="Symbol" pitchFamily="-65" charset="2"/>
              </a:rPr>
              <a:t></a:t>
            </a:r>
            <a:r>
              <a:rPr lang="en-US" sz="1800" baseline="30000" dirty="0">
                <a:latin typeface="Times New Roman" pitchFamily="-65" charset="0"/>
                <a:sym typeface="Symbol" pitchFamily="-65" charset="2"/>
              </a:rPr>
              <a:t>2</a:t>
            </a:r>
            <a:r>
              <a:rPr lang="en-US" sz="1800" baseline="-25000" dirty="0">
                <a:latin typeface="Times New Roman" pitchFamily="-65" charset="0"/>
                <a:sym typeface="Symbol" pitchFamily="-65" charset="2"/>
              </a:rPr>
              <a:t>APF</a:t>
            </a:r>
            <a:r>
              <a:rPr lang="en-US" sz="1800" dirty="0">
                <a:latin typeface="Times New Roman" pitchFamily="-65" charset="0"/>
              </a:rPr>
              <a:t>)</a:t>
            </a:r>
            <a:r>
              <a:rPr lang="en-US" sz="1800" dirty="0">
                <a:latin typeface="Helvetica" pitchFamily="-65" charset="0"/>
              </a:rPr>
              <a:t>;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Pseudo-energy (score) of a compound in APF: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Times New Roman" pitchFamily="-65" charset="0"/>
              </a:rPr>
              <a:t>E</a:t>
            </a:r>
            <a:r>
              <a:rPr lang="en-US" sz="1800" baseline="-25000" dirty="0">
                <a:latin typeface="Times New Roman" pitchFamily="-65" charset="0"/>
              </a:rPr>
              <a:t>APF</a:t>
            </a:r>
            <a:r>
              <a:rPr lang="en-US" sz="1800" dirty="0">
                <a:latin typeface="Times New Roman" pitchFamily="-65" charset="0"/>
              </a:rPr>
              <a:t>=-∑</a:t>
            </a:r>
            <a:r>
              <a:rPr lang="en-US" sz="1800" dirty="0">
                <a:latin typeface="Times New Roman" pitchFamily="-65" charset="0"/>
                <a:sym typeface="Symbol" pitchFamily="-65" charset="2"/>
              </a:rPr>
              <a:t></a:t>
            </a:r>
            <a:r>
              <a:rPr lang="en-US" sz="1800" i="1" baseline="30000" dirty="0" err="1">
                <a:latin typeface="Times New Roman" pitchFamily="-65" charset="0"/>
              </a:rPr>
              <a:t>j</a:t>
            </a:r>
            <a:r>
              <a:rPr lang="en-US" sz="1800" i="1" baseline="-25000" dirty="0" err="1">
                <a:latin typeface="Times New Roman" pitchFamily="-65" charset="0"/>
              </a:rPr>
              <a:t>i</a:t>
            </a:r>
            <a:r>
              <a:rPr lang="en-US" sz="1800" i="1" baseline="-25000" dirty="0">
                <a:latin typeface="Times New Roman" pitchFamily="-65" charset="0"/>
              </a:rPr>
              <a:t> </a:t>
            </a:r>
            <a:r>
              <a:rPr lang="en-US" sz="1800" dirty="0">
                <a:latin typeface="Times New Roman" pitchFamily="-65" charset="0"/>
              </a:rPr>
              <a:t>P</a:t>
            </a:r>
            <a:r>
              <a:rPr lang="en-US" sz="1800" i="1" baseline="-25000" dirty="0">
                <a:latin typeface="Times New Roman" pitchFamily="-65" charset="0"/>
              </a:rPr>
              <a:t>i</a:t>
            </a:r>
            <a:r>
              <a:rPr lang="en-US" sz="1800" dirty="0">
                <a:latin typeface="Times New Roman" pitchFamily="-65" charset="0"/>
              </a:rPr>
              <a:t>(</a:t>
            </a:r>
            <a:r>
              <a:rPr lang="en-US" sz="1800" b="1" i="1" dirty="0" err="1">
                <a:latin typeface="Times New Roman" pitchFamily="-65" charset="0"/>
              </a:rPr>
              <a:t>r</a:t>
            </a:r>
            <a:r>
              <a:rPr lang="en-US" sz="1800" i="1" baseline="30000" dirty="0" err="1">
                <a:latin typeface="Times New Roman" pitchFamily="-65" charset="0"/>
              </a:rPr>
              <a:t>j</a:t>
            </a:r>
            <a:r>
              <a:rPr lang="en-US" sz="1800" dirty="0">
                <a:latin typeface="Times New Roman" pitchFamily="-65" charset="0"/>
              </a:rPr>
              <a:t>)</a:t>
            </a:r>
            <a:r>
              <a:rPr lang="en-US" sz="1800" dirty="0">
                <a:latin typeface="Helvetica" pitchFamily="-65" charset="0"/>
              </a:rPr>
              <a:t>;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1800" dirty="0">
                <a:latin typeface="Helvetica" pitchFamily="-65" charset="0"/>
              </a:rPr>
              <a:t>Implementation - on a 3D (multi)grid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en-US" sz="1800" dirty="0">
                <a:latin typeface="Helvetica" pitchFamily="-65" charset="0"/>
              </a:rPr>
              <a:t> continuous derivatives (spline)</a:t>
            </a:r>
          </a:p>
          <a:p>
            <a:pPr marL="0" indent="0">
              <a:lnSpc>
                <a:spcPct val="90000"/>
              </a:lnSpc>
              <a:buFontTx/>
              <a:buChar char="-"/>
            </a:pPr>
            <a:r>
              <a:rPr lang="en-US" sz="1800" dirty="0">
                <a:latin typeface="Helvetica" pitchFamily="-65" charset="0"/>
              </a:rPr>
              <a:t> fast potential for molecular mechanics/optimization in combination with force-field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609600"/>
            <a:ext cx="8132379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>
                <a:latin typeface="Helvetica" pitchFamily="-65" charset="0"/>
              </a:rPr>
              <a:t>APF - 3D </a:t>
            </a:r>
            <a:r>
              <a:rPr lang="en-US" dirty="0" err="1">
                <a:latin typeface="Helvetica" pitchFamily="-65" charset="0"/>
              </a:rPr>
              <a:t>pharmacophoric</a:t>
            </a:r>
            <a:r>
              <a:rPr lang="en-US" dirty="0">
                <a:latin typeface="Helvetica" pitchFamily="-65" charset="0"/>
              </a:rPr>
              <a:t> potential</a:t>
            </a:r>
            <a:endParaRPr lang="en-U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685799" y="1608083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6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APF 3D QSAR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Docking (or alignment) to generate poses</a:t>
            </a:r>
          </a:p>
          <a:p>
            <a:r>
              <a:rPr lang="en-US" u="sng" dirty="0"/>
              <a:t>3D QSAR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47699" y="3042771"/>
            <a:ext cx="8195217" cy="2927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Times New Roman" charset="0"/>
                <a:sym typeface="Symbol" charset="2"/>
              </a:rPr>
              <a:t></a:t>
            </a:r>
            <a:r>
              <a:rPr lang="en-US" altLang="en-US" sz="2400" dirty="0" err="1">
                <a:latin typeface="Times New Roman" charset="0"/>
                <a:sym typeface="Symbol" charset="2"/>
              </a:rPr>
              <a:t>G</a:t>
            </a:r>
            <a:r>
              <a:rPr lang="en-US" altLang="en-US" sz="2400" baseline="-25000" dirty="0" err="1">
                <a:latin typeface="Times New Roman" charset="0"/>
                <a:sym typeface="Symbol" charset="2"/>
              </a:rPr>
              <a:t>bind</a:t>
            </a:r>
            <a:r>
              <a:rPr lang="en-US" altLang="en-US" sz="2400" i="1" dirty="0">
                <a:latin typeface="Times New Roman" charset="0"/>
                <a:sym typeface="Symbol" charset="2"/>
              </a:rPr>
              <a:t>  </a:t>
            </a:r>
            <a:r>
              <a:rPr lang="en-US" altLang="en-US" sz="2400" dirty="0">
                <a:latin typeface="Times New Roman" charset="0"/>
              </a:rPr>
              <a:t>∑ ∑ 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</a:t>
            </a:r>
            <a:r>
              <a:rPr lang="en-US" altLang="en-US" sz="2400" i="1" baseline="30000" dirty="0">
                <a:latin typeface="Times New Roman" charset="0"/>
              </a:rPr>
              <a:t>m</a:t>
            </a:r>
            <a:r>
              <a:rPr lang="en-US" altLang="en-US" sz="2400" i="1" baseline="-25000" dirty="0">
                <a:latin typeface="Times New Roman" charset="0"/>
              </a:rPr>
              <a:t>i </a:t>
            </a:r>
            <a:r>
              <a:rPr lang="en-US" altLang="en-US" sz="2400" dirty="0" err="1">
                <a:latin typeface="Times New Roman" charset="0"/>
              </a:rPr>
              <a:t>P</a:t>
            </a:r>
            <a:r>
              <a:rPr lang="en-US" altLang="en-US" sz="2400" i="1" baseline="-25000" dirty="0" err="1">
                <a:latin typeface="Times New Roman" charset="0"/>
              </a:rPr>
              <a:t>i</a:t>
            </a:r>
            <a:r>
              <a:rPr lang="en-US" altLang="en-US" sz="2400" baseline="30000" dirty="0" err="1">
                <a:latin typeface="Times New Roman" charset="0"/>
              </a:rPr>
              <a:t>APF</a:t>
            </a:r>
            <a:r>
              <a:rPr lang="en-US" altLang="en-US" sz="2400" baseline="30000" dirty="0">
                <a:latin typeface="Times New Roman" charset="0"/>
              </a:rPr>
              <a:t>-QSAR</a:t>
            </a:r>
            <a:r>
              <a:rPr lang="en-US" altLang="en-US" sz="2400" i="1" baseline="-25000" dirty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(</a:t>
            </a:r>
            <a:r>
              <a:rPr lang="en-US" altLang="en-US" sz="2400" b="1" i="1" dirty="0" err="1">
                <a:latin typeface="Times New Roman" charset="0"/>
              </a:rPr>
              <a:t>r</a:t>
            </a:r>
            <a:r>
              <a:rPr lang="en-US" altLang="en-US" sz="2400" i="1" baseline="30000" dirty="0" err="1">
                <a:latin typeface="Times New Roman" charset="0"/>
              </a:rPr>
              <a:t>m</a:t>
            </a:r>
            <a:r>
              <a:rPr lang="en-US" altLang="en-US" sz="2400" dirty="0">
                <a:latin typeface="Times New Roman" charset="0"/>
              </a:rPr>
              <a:t>); </a:t>
            </a:r>
          </a:p>
          <a:p>
            <a:pPr marL="0" indent="0">
              <a:buNone/>
            </a:pPr>
            <a:r>
              <a:rPr lang="en-US" altLang="en-US" sz="2400" dirty="0" err="1">
                <a:latin typeface="Times New Roman" charset="0"/>
              </a:rPr>
              <a:t>P</a:t>
            </a:r>
            <a:r>
              <a:rPr lang="en-US" altLang="en-US" sz="2400" i="1" baseline="-25000" dirty="0" err="1">
                <a:latin typeface="Times New Roman" charset="0"/>
              </a:rPr>
              <a:t>i</a:t>
            </a:r>
            <a:r>
              <a:rPr lang="en-US" altLang="en-US" sz="2400" baseline="30000" dirty="0" err="1">
                <a:latin typeface="Times New Roman" charset="0"/>
              </a:rPr>
              <a:t>APF</a:t>
            </a:r>
            <a:r>
              <a:rPr lang="en-US" altLang="en-US" sz="2400" baseline="30000" dirty="0">
                <a:latin typeface="Times New Roman" charset="0"/>
              </a:rPr>
              <a:t>-QSAR</a:t>
            </a:r>
            <a:r>
              <a:rPr lang="en-US" altLang="en-US" sz="2400" i="1" baseline="-25000" dirty="0">
                <a:latin typeface="Times New Roman" charset="0"/>
              </a:rPr>
              <a:t> </a:t>
            </a:r>
            <a:r>
              <a:rPr lang="en-US" altLang="en-US" sz="2400" dirty="0">
                <a:latin typeface="Times New Roman" charset="0"/>
              </a:rPr>
              <a:t>(</a:t>
            </a:r>
            <a:r>
              <a:rPr lang="en-US" altLang="en-US" sz="2400" b="1" i="1" dirty="0">
                <a:latin typeface="Times New Roman" charset="0"/>
              </a:rPr>
              <a:t>r</a:t>
            </a:r>
            <a:r>
              <a:rPr lang="en-US" altLang="en-US" sz="2400" dirty="0">
                <a:latin typeface="Times New Roman" charset="0"/>
              </a:rPr>
              <a:t>) =∑ ∑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</a:t>
            </a:r>
            <a:r>
              <a:rPr lang="en-US" altLang="en-US" sz="2400" i="1" baseline="30000" dirty="0" err="1">
                <a:latin typeface="Times New Roman" charset="0"/>
                <a:sym typeface="Symbol" charset="2"/>
              </a:rPr>
              <a:t>k</a:t>
            </a:r>
            <a:r>
              <a:rPr lang="en-US" altLang="en-US" sz="2400" i="1" baseline="-25000" dirty="0" err="1">
                <a:latin typeface="Times New Roman" charset="0"/>
                <a:sym typeface="Symbol" charset="2"/>
              </a:rPr>
              <a:t>i</a:t>
            </a:r>
            <a:r>
              <a:rPr lang="en-US" altLang="en-US" sz="2400" dirty="0" err="1">
                <a:latin typeface="Times New Roman" charset="0"/>
                <a:sym typeface="Symbol" charset="2"/>
              </a:rPr>
              <a:t></a:t>
            </a:r>
            <a:r>
              <a:rPr lang="en-US" altLang="en-US" sz="2400" i="1" baseline="30000" dirty="0" err="1">
                <a:latin typeface="Times New Roman" charset="0"/>
              </a:rPr>
              <a:t>j</a:t>
            </a:r>
            <a:r>
              <a:rPr lang="en-US" altLang="en-US" sz="2400" i="1" baseline="-25000" dirty="0" err="1">
                <a:latin typeface="Times New Roman" charset="0"/>
              </a:rPr>
              <a:t>i</a:t>
            </a:r>
            <a:r>
              <a:rPr lang="en-US" altLang="en-US" sz="2400" i="1" baseline="-25000" dirty="0">
                <a:latin typeface="Times New Roman" charset="0"/>
              </a:rPr>
              <a:t> </a:t>
            </a:r>
            <a:r>
              <a:rPr lang="en-US" altLang="en-US" sz="2400" dirty="0" err="1">
                <a:latin typeface="Times New Roman" charset="0"/>
              </a:rPr>
              <a:t>exp</a:t>
            </a:r>
            <a:r>
              <a:rPr lang="en-US" altLang="en-US" sz="2400" dirty="0">
                <a:latin typeface="Times New Roman" charset="0"/>
              </a:rPr>
              <a:t>(-(</a:t>
            </a:r>
            <a:r>
              <a:rPr lang="en-US" altLang="en-US" sz="2400" b="1" i="1" dirty="0">
                <a:latin typeface="Times New Roman" charset="0"/>
              </a:rPr>
              <a:t>r</a:t>
            </a:r>
            <a:r>
              <a:rPr lang="en-US" altLang="en-US" sz="2400" dirty="0">
                <a:latin typeface="Times New Roman" charset="0"/>
              </a:rPr>
              <a:t>-</a:t>
            </a:r>
            <a:r>
              <a:rPr lang="en-US" altLang="en-US" sz="2400" b="1" i="1" dirty="0" err="1">
                <a:latin typeface="Times New Roman" charset="0"/>
              </a:rPr>
              <a:t>r</a:t>
            </a:r>
            <a:r>
              <a:rPr lang="en-US" altLang="en-US" sz="2400" i="1" baseline="30000" dirty="0" err="1">
                <a:latin typeface="Times New Roman" charset="0"/>
              </a:rPr>
              <a:t>j</a:t>
            </a:r>
            <a:r>
              <a:rPr lang="en-US" altLang="en-US" sz="2400" dirty="0">
                <a:latin typeface="Times New Roman" charset="0"/>
              </a:rPr>
              <a:t>)</a:t>
            </a:r>
            <a:r>
              <a:rPr lang="en-US" altLang="en-US" sz="2400" baseline="30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/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</a:t>
            </a:r>
            <a:r>
              <a:rPr lang="en-US" altLang="en-US" sz="2400" baseline="30000" dirty="0">
                <a:latin typeface="Times New Roman" charset="0"/>
                <a:sym typeface="Symbol" charset="2"/>
              </a:rPr>
              <a:t>2</a:t>
            </a:r>
            <a:r>
              <a:rPr lang="en-US" altLang="en-US" sz="2400" dirty="0">
                <a:latin typeface="Times New Roman" charset="0"/>
              </a:rPr>
              <a:t>)</a:t>
            </a:r>
            <a:r>
              <a:rPr lang="en-US" altLang="en-US" sz="2400" dirty="0">
                <a:latin typeface="Helvetica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altLang="en-US" sz="2400" dirty="0">
                <a:latin typeface="Helvetica" charset="0"/>
              </a:rPr>
              <a:t>7·N</a:t>
            </a:r>
            <a:r>
              <a:rPr lang="en-US" altLang="en-US" sz="2400" baseline="-25000" dirty="0">
                <a:latin typeface="Helvetica" charset="0"/>
              </a:rPr>
              <a:t>train</a:t>
            </a:r>
            <a:r>
              <a:rPr lang="en-US" altLang="en-US" sz="2400" dirty="0">
                <a:latin typeface="Helvetica" charset="0"/>
              </a:rPr>
              <a:t> weights </a:t>
            </a:r>
            <a:r>
              <a:rPr lang="en-US" altLang="en-US" sz="2000" dirty="0">
                <a:latin typeface="Times New Roman" charset="0"/>
                <a:sym typeface="Symbol" charset="2"/>
              </a:rPr>
              <a:t></a:t>
            </a:r>
            <a:r>
              <a:rPr lang="en-US" altLang="en-US" sz="2000" i="1" baseline="30000" dirty="0" err="1">
                <a:latin typeface="Times New Roman" charset="0"/>
                <a:sym typeface="Symbol" charset="2"/>
              </a:rPr>
              <a:t>k</a:t>
            </a:r>
            <a:r>
              <a:rPr lang="en-US" altLang="en-US" sz="2000" i="1" baseline="-25000" dirty="0" err="1">
                <a:latin typeface="Times New Roman" charset="0"/>
                <a:sym typeface="Symbol" charset="2"/>
              </a:rPr>
              <a:t>i</a:t>
            </a:r>
            <a:r>
              <a:rPr lang="en-US" altLang="en-US" sz="2400" dirty="0">
                <a:latin typeface="Helvetica" charset="0"/>
              </a:rPr>
              <a:t> for the contributions of each molecule </a:t>
            </a:r>
            <a:r>
              <a:rPr lang="en-US" altLang="en-US" sz="2400" i="1" dirty="0">
                <a:latin typeface="Times New Roman" charset="0"/>
              </a:rPr>
              <a:t>k</a:t>
            </a:r>
            <a:r>
              <a:rPr lang="en-US" altLang="en-US" sz="2400" dirty="0">
                <a:latin typeface="Helvetica" charset="0"/>
              </a:rPr>
              <a:t> in the training set into each APF component </a:t>
            </a:r>
            <a:r>
              <a:rPr lang="en-US" altLang="en-US" sz="2400" i="1" dirty="0" err="1">
                <a:latin typeface="Times New Roman" charset="0"/>
              </a:rPr>
              <a:t>i</a:t>
            </a:r>
            <a:r>
              <a:rPr lang="en-US" altLang="en-US" sz="2400" dirty="0">
                <a:latin typeface="Helvetica" charset="0"/>
              </a:rPr>
              <a:t> </a:t>
            </a:r>
          </a:p>
          <a:p>
            <a:pPr marL="0" indent="0">
              <a:buNone/>
            </a:pPr>
            <a:r>
              <a:rPr lang="en-US" altLang="en-US" sz="2400" dirty="0">
                <a:latin typeface="Times New Roman" charset="0"/>
                <a:sym typeface="Symbol" charset="2"/>
              </a:rPr>
              <a:t></a:t>
            </a:r>
            <a:r>
              <a:rPr lang="en-US" altLang="en-US" sz="2400" dirty="0" err="1">
                <a:latin typeface="Times New Roman" charset="0"/>
                <a:sym typeface="Symbol" charset="2"/>
              </a:rPr>
              <a:t>G</a:t>
            </a:r>
            <a:r>
              <a:rPr lang="en-US" altLang="en-US" sz="2400" i="1" baseline="30000" dirty="0" err="1">
                <a:latin typeface="Times New Roman" charset="0"/>
                <a:sym typeface="Symbol" charset="2"/>
              </a:rPr>
              <a:t>l</a:t>
            </a:r>
            <a:r>
              <a:rPr lang="en-US" altLang="en-US" sz="2400" i="1" baseline="-25000" dirty="0" err="1">
                <a:latin typeface="Times New Roman" charset="0"/>
                <a:sym typeface="Symbol" charset="2"/>
              </a:rPr>
              <a:t>bind</a:t>
            </a:r>
            <a:r>
              <a:rPr lang="en-US" altLang="en-US" sz="2400" i="1" dirty="0">
                <a:latin typeface="Times New Roman" charset="0"/>
                <a:sym typeface="Symbol" charset="2"/>
              </a:rPr>
              <a:t>  </a:t>
            </a:r>
            <a:r>
              <a:rPr lang="en-US" altLang="en-US" sz="2400" dirty="0">
                <a:latin typeface="Times New Roman" charset="0"/>
              </a:rPr>
              <a:t>∑ ∑ 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</a:t>
            </a:r>
            <a:r>
              <a:rPr lang="en-US" altLang="en-US" sz="2400" i="1" baseline="30000" dirty="0" err="1">
                <a:latin typeface="Times New Roman" charset="0"/>
                <a:sym typeface="Symbol" charset="2"/>
              </a:rPr>
              <a:t>k</a:t>
            </a:r>
            <a:r>
              <a:rPr lang="en-US" altLang="en-US" sz="2400" i="1" baseline="-25000" dirty="0" err="1">
                <a:latin typeface="Times New Roman" charset="0"/>
                <a:sym typeface="Symbol" charset="2"/>
              </a:rPr>
              <a:t>i</a:t>
            </a:r>
            <a:r>
              <a:rPr lang="en-US" altLang="en-US" sz="2400" i="1" baseline="-25000" dirty="0">
                <a:latin typeface="Times New Roman" charset="0"/>
                <a:sym typeface="Symbol" charset="2"/>
              </a:rPr>
              <a:t> </a:t>
            </a:r>
            <a:r>
              <a:rPr lang="en-US" altLang="en-US" sz="2400" dirty="0" err="1">
                <a:latin typeface="Times New Roman" charset="0"/>
              </a:rPr>
              <a:t>E</a:t>
            </a:r>
            <a:r>
              <a:rPr lang="en-US" altLang="en-US" sz="2400" baseline="-25000" dirty="0" err="1">
                <a:latin typeface="Times New Roman" charset="0"/>
              </a:rPr>
              <a:t>APF</a:t>
            </a:r>
            <a:r>
              <a:rPr lang="en-US" altLang="en-US" sz="2400" i="1" baseline="30000" dirty="0" err="1">
                <a:latin typeface="Times New Roman" charset="0"/>
              </a:rPr>
              <a:t>kl</a:t>
            </a:r>
            <a:r>
              <a:rPr lang="en-US" altLang="en-US" sz="2400" i="1" baseline="-25000" dirty="0" err="1">
                <a:latin typeface="Times New Roman" charset="0"/>
              </a:rPr>
              <a:t>i</a:t>
            </a:r>
            <a:r>
              <a:rPr lang="en-US" altLang="en-US" sz="2400" dirty="0">
                <a:latin typeface="Times New Roman" charset="0"/>
              </a:rPr>
              <a:t>;</a:t>
            </a:r>
            <a:r>
              <a:rPr lang="en-US" altLang="en-US" sz="2400" i="1" baseline="-25000" dirty="0">
                <a:latin typeface="Times New Roman" charset="0"/>
              </a:rPr>
              <a:t> </a:t>
            </a:r>
            <a:r>
              <a:rPr lang="en-US" altLang="en-US" sz="2400" dirty="0">
                <a:latin typeface="Helvetica" charset="0"/>
              </a:rPr>
              <a:t>     </a:t>
            </a:r>
            <a:r>
              <a:rPr lang="en-US" altLang="en-US" sz="2400" dirty="0" err="1">
                <a:latin typeface="Times New Roman" charset="0"/>
              </a:rPr>
              <a:t>E</a:t>
            </a:r>
            <a:r>
              <a:rPr lang="en-US" altLang="en-US" sz="2400" baseline="-25000" dirty="0" err="1">
                <a:latin typeface="Times New Roman" charset="0"/>
              </a:rPr>
              <a:t>APF</a:t>
            </a:r>
            <a:r>
              <a:rPr lang="en-US" altLang="en-US" sz="2400" i="1" baseline="30000" dirty="0" err="1">
                <a:latin typeface="Times New Roman" charset="0"/>
              </a:rPr>
              <a:t>kl</a:t>
            </a:r>
            <a:r>
              <a:rPr lang="en-US" altLang="en-US" sz="2400" i="1" baseline="-25000" dirty="0" err="1">
                <a:latin typeface="Times New Roman" charset="0"/>
              </a:rPr>
              <a:t>i</a:t>
            </a:r>
            <a:r>
              <a:rPr lang="en-US" altLang="en-US" sz="2400" dirty="0">
                <a:latin typeface="Helvetica" charset="0"/>
              </a:rPr>
              <a:t> = </a:t>
            </a:r>
            <a:r>
              <a:rPr lang="en-US" altLang="en-US" sz="2400" dirty="0">
                <a:latin typeface="Times New Roman" charset="0"/>
              </a:rPr>
              <a:t>∑ ∑ 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</a:t>
            </a:r>
            <a:r>
              <a:rPr lang="en-US" altLang="en-US" sz="2400" i="1" baseline="30000" dirty="0">
                <a:latin typeface="Times New Roman" charset="0"/>
              </a:rPr>
              <a:t>m</a:t>
            </a:r>
            <a:r>
              <a:rPr lang="en-US" altLang="en-US" sz="2400" i="1" baseline="-25000" dirty="0">
                <a:latin typeface="Times New Roman" charset="0"/>
              </a:rPr>
              <a:t>i 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</a:t>
            </a:r>
            <a:r>
              <a:rPr lang="en-US" altLang="en-US" sz="2400" i="1" baseline="30000" dirty="0">
                <a:latin typeface="Times New Roman" charset="0"/>
              </a:rPr>
              <a:t>j</a:t>
            </a:r>
            <a:r>
              <a:rPr lang="en-US" altLang="en-US" sz="2400" i="1" baseline="-25000" dirty="0">
                <a:latin typeface="Times New Roman" charset="0"/>
              </a:rPr>
              <a:t>i </a:t>
            </a:r>
            <a:r>
              <a:rPr lang="en-US" altLang="en-US" sz="2400" dirty="0" err="1">
                <a:latin typeface="Times New Roman" charset="0"/>
              </a:rPr>
              <a:t>exp</a:t>
            </a:r>
            <a:r>
              <a:rPr lang="en-US" altLang="en-US" sz="2400" dirty="0">
                <a:latin typeface="Times New Roman" charset="0"/>
              </a:rPr>
              <a:t>(-(</a:t>
            </a:r>
            <a:r>
              <a:rPr lang="en-US" altLang="en-US" sz="2400" b="1" i="1" dirty="0" err="1">
                <a:latin typeface="Times New Roman" charset="0"/>
              </a:rPr>
              <a:t>r</a:t>
            </a:r>
            <a:r>
              <a:rPr lang="en-US" altLang="en-US" sz="2400" i="1" baseline="30000" dirty="0" err="1">
                <a:latin typeface="Times New Roman" charset="0"/>
              </a:rPr>
              <a:t>m</a:t>
            </a:r>
            <a:r>
              <a:rPr lang="en-US" altLang="en-US" sz="2400" dirty="0" err="1">
                <a:latin typeface="Times New Roman" charset="0"/>
              </a:rPr>
              <a:t>-</a:t>
            </a:r>
            <a:r>
              <a:rPr lang="en-US" altLang="en-US" sz="2400" b="1" i="1" dirty="0" err="1">
                <a:latin typeface="Times New Roman" charset="0"/>
              </a:rPr>
              <a:t>r</a:t>
            </a:r>
            <a:r>
              <a:rPr lang="en-US" altLang="en-US" sz="2400" i="1" baseline="30000" dirty="0" err="1">
                <a:latin typeface="Times New Roman" charset="0"/>
              </a:rPr>
              <a:t>j</a:t>
            </a:r>
            <a:r>
              <a:rPr lang="en-US" altLang="en-US" sz="2400" dirty="0">
                <a:latin typeface="Times New Roman" charset="0"/>
              </a:rPr>
              <a:t>)</a:t>
            </a:r>
            <a:r>
              <a:rPr lang="en-US" altLang="en-US" sz="2400" baseline="30000" dirty="0">
                <a:latin typeface="Times New Roman" charset="0"/>
              </a:rPr>
              <a:t>2</a:t>
            </a:r>
            <a:r>
              <a:rPr lang="en-US" altLang="en-US" sz="2400" dirty="0">
                <a:latin typeface="Times New Roman" charset="0"/>
              </a:rPr>
              <a:t>/</a:t>
            </a:r>
            <a:r>
              <a:rPr lang="en-US" altLang="en-US" sz="2400" dirty="0">
                <a:latin typeface="Times New Roman" charset="0"/>
                <a:sym typeface="Symbol" charset="2"/>
              </a:rPr>
              <a:t></a:t>
            </a:r>
            <a:r>
              <a:rPr lang="en-US" altLang="en-US" sz="2400" baseline="30000" dirty="0">
                <a:latin typeface="Times New Roman" charset="0"/>
                <a:sym typeface="Symbol" charset="2"/>
              </a:rPr>
              <a:t>2</a:t>
            </a:r>
            <a:r>
              <a:rPr lang="en-US" altLang="en-US" sz="2400" dirty="0">
                <a:latin typeface="Times New Roman" charset="0"/>
              </a:rPr>
              <a:t>)</a:t>
            </a:r>
            <a:r>
              <a:rPr lang="en-US" altLang="en-US" sz="2400" dirty="0">
                <a:latin typeface="Helvetica" charset="0"/>
              </a:rPr>
              <a:t>; </a:t>
            </a:r>
          </a:p>
          <a:p>
            <a:pPr marL="0" indent="0">
              <a:buNone/>
            </a:pPr>
            <a:r>
              <a:rPr lang="en-US" altLang="en-US" sz="2400" dirty="0">
                <a:latin typeface="Helvetica" charset="0"/>
              </a:rPr>
              <a:t>Partial Least Squares (PLS) to determine weights </a:t>
            </a:r>
            <a:r>
              <a:rPr lang="en-US" altLang="en-US" sz="2000" dirty="0">
                <a:latin typeface="Times New Roman" charset="0"/>
                <a:sym typeface="Symbol" charset="2"/>
              </a:rPr>
              <a:t></a:t>
            </a:r>
            <a:r>
              <a:rPr lang="en-US" altLang="en-US" sz="2000" i="1" baseline="30000" dirty="0" err="1">
                <a:latin typeface="Times New Roman" charset="0"/>
                <a:sym typeface="Symbol" charset="2"/>
              </a:rPr>
              <a:t>k</a:t>
            </a:r>
            <a:r>
              <a:rPr lang="en-US" altLang="en-US" sz="2000" i="1" baseline="-25000" dirty="0" err="1">
                <a:latin typeface="Times New Roman" charset="0"/>
                <a:sym typeface="Symbol" charset="2"/>
              </a:rPr>
              <a:t>i</a:t>
            </a:r>
            <a:r>
              <a:rPr lang="en-US" altLang="en-US" sz="2000" i="1" baseline="-25000" dirty="0">
                <a:latin typeface="Times New Roman" charset="0"/>
                <a:sym typeface="Symbol" charset="2"/>
              </a:rPr>
              <a:t> </a:t>
            </a:r>
            <a:endParaRPr lang="en-US" altLang="en-US" sz="2400" dirty="0">
              <a:latin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093" y="6273225"/>
            <a:ext cx="8262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Totrov M. Atomic Property Fields: generalized 3D </a:t>
            </a:r>
            <a:r>
              <a:rPr lang="en-US" sz="1600" dirty="0" err="1"/>
              <a:t>pharmacophoric</a:t>
            </a:r>
            <a:r>
              <a:rPr lang="en-US" sz="1600" dirty="0"/>
              <a:t> potential for automated ligand superposition, pharmacophore elucidation and 3D QSAR. </a:t>
            </a:r>
            <a:r>
              <a:rPr lang="is-IS" sz="1600" i="1" dirty="0"/>
              <a:t>Chem Biol Drug Des</a:t>
            </a:r>
            <a:r>
              <a:rPr lang="is-IS" sz="1600" dirty="0"/>
              <a:t>. 2008 ;71(1):15-27.</a:t>
            </a:r>
            <a:endParaRPr lang="en-US" sz="16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9400" y="1453265"/>
            <a:ext cx="6126480" cy="4980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47488" cy="1325563"/>
          </a:xfrm>
        </p:spPr>
        <p:txBody>
          <a:bodyPr/>
          <a:lstStyle/>
          <a:p>
            <a:r>
              <a:rPr lang="en-US" dirty="0"/>
              <a:t>Training APF </a:t>
            </a:r>
            <a:r>
              <a:rPr lang="en-US"/>
              <a:t>3D QSAR: </a:t>
            </a:r>
            <a:r>
              <a:rPr lang="en-US" dirty="0" err="1"/>
              <a:t>Cathepsin</a:t>
            </a:r>
            <a:r>
              <a:rPr lang="en-US" dirty="0"/>
              <a:t> 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275" y="2436714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430 compounds (related to challenge compounds) docked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3D poses used to build APF 3D-QSAR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66142" y="6392110"/>
            <a:ext cx="547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Visualization of APF fields of </a:t>
            </a:r>
            <a:r>
              <a:rPr lang="en-US" dirty="0" err="1"/>
              <a:t>pKd</a:t>
            </a:r>
            <a:r>
              <a:rPr lang="en-US" dirty="0"/>
              <a:t> model for </a:t>
            </a:r>
            <a:r>
              <a:rPr lang="en-US" dirty="0" err="1"/>
              <a:t>Cathepsin</a:t>
            </a:r>
            <a:r>
              <a:rPr lang="en-US" dirty="0"/>
              <a:t> S</a:t>
            </a: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76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1" y="120936"/>
            <a:ext cx="79474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“pose selection-consistent” 3D QSAR model building 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FE3E1-7409-7546-9EE2-1AA998AAA3B9}"/>
              </a:ext>
            </a:extLst>
          </p:cNvPr>
          <p:cNvSpPr txBox="1"/>
          <p:nvPr/>
        </p:nvSpPr>
        <p:spPr>
          <a:xfrm>
            <a:off x="665104" y="1661922"/>
            <a:ext cx="4706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Ideally, ‘good’ 3D QSAR model should also rank near-native poses above decoys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CatS</a:t>
            </a:r>
            <a:r>
              <a:rPr lang="en-US" sz="2000" dirty="0"/>
              <a:t>: Lowest Score </a:t>
            </a:r>
            <a:r>
              <a:rPr lang="en-US" sz="2000" dirty="0" err="1"/>
              <a:t>Conf</a:t>
            </a:r>
            <a:r>
              <a:rPr lang="en-US" sz="2000" dirty="0"/>
              <a:t> != Lowest </a:t>
            </a:r>
            <a:r>
              <a:rPr lang="en-US" sz="2000" dirty="0" err="1"/>
              <a:t>pred</a:t>
            </a:r>
            <a:r>
              <a:rPr lang="en-US" sz="2000" dirty="0"/>
              <a:t> </a:t>
            </a:r>
            <a:r>
              <a:rPr lang="en-US" sz="2000" dirty="0" err="1"/>
              <a:t>pKd</a:t>
            </a:r>
            <a:r>
              <a:rPr lang="en-US" sz="2000" dirty="0"/>
              <a:t> </a:t>
            </a:r>
            <a:r>
              <a:rPr lang="en-US" sz="2000" dirty="0" err="1"/>
              <a:t>Conf</a:t>
            </a:r>
            <a:r>
              <a:rPr lang="en-US" sz="2000" dirty="0"/>
              <a:t> for ~1/3 of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“Pose selection-consistent” (PSC) 3D QSAR: docked poses for prediction are selected according to the model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PRC model is built iteratively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Cross-validation (3-fold cluster)  on Cathepsin S training set suggested PRC model is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F88FBE60-721B-FD4C-8871-048149C21EDF}"/>
              </a:ext>
            </a:extLst>
          </p:cNvPr>
          <p:cNvSpPr/>
          <p:nvPr/>
        </p:nvSpPr>
        <p:spPr>
          <a:xfrm>
            <a:off x="5977055" y="1956644"/>
            <a:ext cx="1583472" cy="85943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set docked poses 10/</a:t>
            </a:r>
            <a:r>
              <a:rPr lang="en-US" dirty="0" err="1"/>
              <a:t>lig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2372C4-9B32-2948-AF19-EF8863829A00}"/>
              </a:ext>
            </a:extLst>
          </p:cNvPr>
          <p:cNvSpPr/>
          <p:nvPr/>
        </p:nvSpPr>
        <p:spPr>
          <a:xfrm>
            <a:off x="5675973" y="3267307"/>
            <a:ext cx="1092819" cy="84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Lowest</a:t>
            </a:r>
          </a:p>
          <a:p>
            <a:pPr algn="ctr"/>
            <a:r>
              <a:rPr lang="en-US" dirty="0"/>
              <a:t>Score</a:t>
            </a:r>
          </a:p>
          <a:p>
            <a:pPr algn="ctr"/>
            <a:r>
              <a:rPr lang="en-US" dirty="0"/>
              <a:t>poses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84BA57-1EDF-7F4E-9F1B-F309FCF34E46}"/>
              </a:ext>
            </a:extLst>
          </p:cNvPr>
          <p:cNvSpPr/>
          <p:nvPr/>
        </p:nvSpPr>
        <p:spPr>
          <a:xfrm>
            <a:off x="6981906" y="3267307"/>
            <a:ext cx="1092819" cy="84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Lowest</a:t>
            </a:r>
          </a:p>
          <a:p>
            <a:pPr algn="ctr"/>
            <a:r>
              <a:rPr lang="en-US" dirty="0"/>
              <a:t>pred. </a:t>
            </a:r>
            <a:r>
              <a:rPr lang="en-US" dirty="0" err="1"/>
              <a:t>pKd</a:t>
            </a:r>
            <a:endParaRPr lang="en-US" dirty="0"/>
          </a:p>
          <a:p>
            <a:pPr algn="ctr"/>
            <a:r>
              <a:rPr lang="en-US" dirty="0"/>
              <a:t>poses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598B5-AEC3-0D42-A698-84224F6A4F5E}"/>
              </a:ext>
            </a:extLst>
          </p:cNvPr>
          <p:cNvSpPr/>
          <p:nvPr/>
        </p:nvSpPr>
        <p:spPr>
          <a:xfrm>
            <a:off x="6328839" y="4586906"/>
            <a:ext cx="1071759" cy="869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 3D QSAR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6CF39EF-9831-A94E-A744-99064EA331E0}"/>
              </a:ext>
            </a:extLst>
          </p:cNvPr>
          <p:cNvCxnSpPr>
            <a:cxnSpLocks/>
          </p:cNvCxnSpPr>
          <p:nvPr/>
        </p:nvCxnSpPr>
        <p:spPr>
          <a:xfrm rot="5400000">
            <a:off x="6325418" y="2823933"/>
            <a:ext cx="451228" cy="4355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7176357C-0B01-A147-922C-37D00DC2C09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962009" y="2835975"/>
            <a:ext cx="457028" cy="41723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38D69FFD-9BB5-B242-AD61-8752BA6C7CB8}"/>
              </a:ext>
            </a:extLst>
          </p:cNvPr>
          <p:cNvCxnSpPr>
            <a:cxnSpLocks/>
          </p:cNvCxnSpPr>
          <p:nvPr/>
        </p:nvCxnSpPr>
        <p:spPr>
          <a:xfrm rot="16200000" flipH="1">
            <a:off x="6242942" y="4143575"/>
            <a:ext cx="469293" cy="400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>
            <a:extLst>
              <a:ext uri="{FF2B5EF4-FFF2-40B4-BE49-F238E27FC236}">
                <a16:creationId xmlns:a16="http://schemas.microsoft.com/office/drawing/2014/main" id="{B27DFA1F-9E77-874C-9BC2-605826B4365E}"/>
              </a:ext>
            </a:extLst>
          </p:cNvPr>
          <p:cNvSpPr/>
          <p:nvPr/>
        </p:nvSpPr>
        <p:spPr>
          <a:xfrm>
            <a:off x="7558640" y="3668295"/>
            <a:ext cx="1018360" cy="2309564"/>
          </a:xfrm>
          <a:custGeom>
            <a:avLst/>
            <a:gdLst>
              <a:gd name="connsiteX0" fmla="*/ 0 w 1460810"/>
              <a:gd name="connsiteY0" fmla="*/ 1706136 h 2141034"/>
              <a:gd name="connsiteX1" fmla="*/ 0 w 1460810"/>
              <a:gd name="connsiteY1" fmla="*/ 2141034 h 2141034"/>
              <a:gd name="connsiteX2" fmla="*/ 1460810 w 1460810"/>
              <a:gd name="connsiteY2" fmla="*/ 2141034 h 2141034"/>
              <a:gd name="connsiteX3" fmla="*/ 1438508 w 1460810"/>
              <a:gd name="connsiteY3" fmla="*/ 0 h 2141034"/>
              <a:gd name="connsiteX4" fmla="*/ 1059366 w 1460810"/>
              <a:gd name="connsiteY4" fmla="*/ 0 h 2141034"/>
              <a:gd name="connsiteX5" fmla="*/ 1059366 w 1460810"/>
              <a:gd name="connsiteY5" fmla="*/ 0 h 2141034"/>
              <a:gd name="connsiteX0" fmla="*/ 0 w 1460810"/>
              <a:gd name="connsiteY0" fmla="*/ 1706136 h 2141034"/>
              <a:gd name="connsiteX1" fmla="*/ 0 w 1460810"/>
              <a:gd name="connsiteY1" fmla="*/ 2141034 h 2141034"/>
              <a:gd name="connsiteX2" fmla="*/ 1460810 w 1460810"/>
              <a:gd name="connsiteY2" fmla="*/ 2141034 h 2141034"/>
              <a:gd name="connsiteX3" fmla="*/ 1460810 w 1460810"/>
              <a:gd name="connsiteY3" fmla="*/ 22303 h 2141034"/>
              <a:gd name="connsiteX4" fmla="*/ 1059366 w 1460810"/>
              <a:gd name="connsiteY4" fmla="*/ 0 h 2141034"/>
              <a:gd name="connsiteX5" fmla="*/ 1059366 w 1460810"/>
              <a:gd name="connsiteY5" fmla="*/ 0 h 2141034"/>
              <a:gd name="connsiteX0" fmla="*/ 0 w 1460810"/>
              <a:gd name="connsiteY0" fmla="*/ 1717287 h 2152185"/>
              <a:gd name="connsiteX1" fmla="*/ 0 w 1460810"/>
              <a:gd name="connsiteY1" fmla="*/ 2152185 h 2152185"/>
              <a:gd name="connsiteX2" fmla="*/ 1460810 w 1460810"/>
              <a:gd name="connsiteY2" fmla="*/ 2152185 h 2152185"/>
              <a:gd name="connsiteX3" fmla="*/ 1460810 w 1460810"/>
              <a:gd name="connsiteY3" fmla="*/ 0 h 2152185"/>
              <a:gd name="connsiteX4" fmla="*/ 1059366 w 1460810"/>
              <a:gd name="connsiteY4" fmla="*/ 11151 h 2152185"/>
              <a:gd name="connsiteX5" fmla="*/ 1059366 w 1460810"/>
              <a:gd name="connsiteY5" fmla="*/ 11151 h 2152185"/>
              <a:gd name="connsiteX0" fmla="*/ 0 w 1460810"/>
              <a:gd name="connsiteY0" fmla="*/ 1706136 h 2141034"/>
              <a:gd name="connsiteX1" fmla="*/ 0 w 1460810"/>
              <a:gd name="connsiteY1" fmla="*/ 2141034 h 2141034"/>
              <a:gd name="connsiteX2" fmla="*/ 1460810 w 1460810"/>
              <a:gd name="connsiteY2" fmla="*/ 2141034 h 2141034"/>
              <a:gd name="connsiteX3" fmla="*/ 1455738 w 1460810"/>
              <a:gd name="connsiteY3" fmla="*/ 3100 h 2141034"/>
              <a:gd name="connsiteX4" fmla="*/ 1059366 w 1460810"/>
              <a:gd name="connsiteY4" fmla="*/ 0 h 2141034"/>
              <a:gd name="connsiteX5" fmla="*/ 1059366 w 1460810"/>
              <a:gd name="connsiteY5" fmla="*/ 0 h 2141034"/>
              <a:gd name="connsiteX0" fmla="*/ 0 w 1460810"/>
              <a:gd name="connsiteY0" fmla="*/ 2141034 h 2141034"/>
              <a:gd name="connsiteX1" fmla="*/ 1460810 w 1460810"/>
              <a:gd name="connsiteY1" fmla="*/ 2141034 h 2141034"/>
              <a:gd name="connsiteX2" fmla="*/ 1455738 w 1460810"/>
              <a:gd name="connsiteY2" fmla="*/ 3100 h 2141034"/>
              <a:gd name="connsiteX3" fmla="*/ 1059366 w 1460810"/>
              <a:gd name="connsiteY3" fmla="*/ 0 h 2141034"/>
              <a:gd name="connsiteX4" fmla="*/ 1059366 w 1460810"/>
              <a:gd name="connsiteY4" fmla="*/ 0 h 2141034"/>
              <a:gd name="connsiteX0" fmla="*/ 0 w 770983"/>
              <a:gd name="connsiteY0" fmla="*/ 2156235 h 2156235"/>
              <a:gd name="connsiteX1" fmla="*/ 770983 w 770983"/>
              <a:gd name="connsiteY1" fmla="*/ 2141034 h 2156235"/>
              <a:gd name="connsiteX2" fmla="*/ 765911 w 770983"/>
              <a:gd name="connsiteY2" fmla="*/ 3100 h 2156235"/>
              <a:gd name="connsiteX3" fmla="*/ 369539 w 770983"/>
              <a:gd name="connsiteY3" fmla="*/ 0 h 2156235"/>
              <a:gd name="connsiteX4" fmla="*/ 369539 w 770983"/>
              <a:gd name="connsiteY4" fmla="*/ 0 h 2156235"/>
              <a:gd name="connsiteX0" fmla="*/ 0 w 770983"/>
              <a:gd name="connsiteY0" fmla="*/ 2156235 h 2179383"/>
              <a:gd name="connsiteX1" fmla="*/ 770983 w 770983"/>
              <a:gd name="connsiteY1" fmla="*/ 2179383 h 2179383"/>
              <a:gd name="connsiteX2" fmla="*/ 765911 w 770983"/>
              <a:gd name="connsiteY2" fmla="*/ 3100 h 2179383"/>
              <a:gd name="connsiteX3" fmla="*/ 369539 w 770983"/>
              <a:gd name="connsiteY3" fmla="*/ 0 h 2179383"/>
              <a:gd name="connsiteX4" fmla="*/ 369539 w 770983"/>
              <a:gd name="connsiteY4" fmla="*/ 0 h 2179383"/>
              <a:gd name="connsiteX0" fmla="*/ 0 w 820073"/>
              <a:gd name="connsiteY0" fmla="*/ 2175409 h 2179383"/>
              <a:gd name="connsiteX1" fmla="*/ 820073 w 820073"/>
              <a:gd name="connsiteY1" fmla="*/ 2179383 h 2179383"/>
              <a:gd name="connsiteX2" fmla="*/ 815001 w 820073"/>
              <a:gd name="connsiteY2" fmla="*/ 3100 h 2179383"/>
              <a:gd name="connsiteX3" fmla="*/ 418629 w 820073"/>
              <a:gd name="connsiteY3" fmla="*/ 0 h 2179383"/>
              <a:gd name="connsiteX4" fmla="*/ 418629 w 820073"/>
              <a:gd name="connsiteY4" fmla="*/ 0 h 21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073" h="2179383">
                <a:moveTo>
                  <a:pt x="0" y="2175409"/>
                </a:moveTo>
                <a:lnTo>
                  <a:pt x="820073" y="2179383"/>
                </a:lnTo>
                <a:cubicBezTo>
                  <a:pt x="818382" y="1466738"/>
                  <a:pt x="816692" y="715745"/>
                  <a:pt x="815001" y="3100"/>
                </a:cubicBezTo>
                <a:lnTo>
                  <a:pt x="418629" y="0"/>
                </a:lnTo>
                <a:lnTo>
                  <a:pt x="418629" y="0"/>
                </a:lnTo>
              </a:path>
            </a:pathLst>
          </a:custGeom>
          <a:noFill/>
          <a:ln w="6350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D3A01B-06A9-2243-89C5-767FA4DD514E}"/>
              </a:ext>
            </a:extLst>
          </p:cNvPr>
          <p:cNvGrpSpPr/>
          <p:nvPr/>
        </p:nvGrpSpPr>
        <p:grpSpPr>
          <a:xfrm>
            <a:off x="6134297" y="5661794"/>
            <a:ext cx="1448695" cy="605151"/>
            <a:chOff x="6981904" y="4313536"/>
            <a:chExt cx="1448695" cy="605151"/>
          </a:xfrm>
        </p:grpSpPr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A0AAAAD6-89E8-F84D-8BD3-E6C0CBD9460F}"/>
                </a:ext>
              </a:extLst>
            </p:cNvPr>
            <p:cNvSpPr/>
            <p:nvPr/>
          </p:nvSpPr>
          <p:spPr>
            <a:xfrm>
              <a:off x="6981904" y="4313536"/>
              <a:ext cx="1448695" cy="605151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AEB271-A85C-C94D-8A95-854E05547FC4}"/>
                </a:ext>
              </a:extLst>
            </p:cNvPr>
            <p:cNvSpPr txBox="1"/>
            <p:nvPr/>
          </p:nvSpPr>
          <p:spPr>
            <a:xfrm>
              <a:off x="7190523" y="4425095"/>
              <a:ext cx="11919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Changed?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0E40A5-58A4-6C45-BF60-1B9928D67BC7}"/>
              </a:ext>
            </a:extLst>
          </p:cNvPr>
          <p:cNvCxnSpPr>
            <a:cxnSpLocks/>
          </p:cNvCxnSpPr>
          <p:nvPr/>
        </p:nvCxnSpPr>
        <p:spPr>
          <a:xfrm>
            <a:off x="6861484" y="5455242"/>
            <a:ext cx="1" cy="198185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2860958-F9A0-5949-AE4C-023B39919B66}"/>
              </a:ext>
            </a:extLst>
          </p:cNvPr>
          <p:cNvSpPr txBox="1"/>
          <p:nvPr/>
        </p:nvSpPr>
        <p:spPr>
          <a:xfrm>
            <a:off x="7490428" y="5655115"/>
            <a:ext cx="5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AA4A78-E58E-1F42-A363-4E94B925AD8C}"/>
              </a:ext>
            </a:extLst>
          </p:cNvPr>
          <p:cNvSpPr txBox="1"/>
          <p:nvPr/>
        </p:nvSpPr>
        <p:spPr>
          <a:xfrm>
            <a:off x="5818083" y="5661794"/>
            <a:ext cx="548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E0E226-9661-504F-A592-43C8A7B2B7EA}"/>
              </a:ext>
            </a:extLst>
          </p:cNvPr>
          <p:cNvSpPr txBox="1"/>
          <p:nvPr/>
        </p:nvSpPr>
        <p:spPr>
          <a:xfrm>
            <a:off x="6003572" y="6287372"/>
            <a:ext cx="765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Done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9CA22AA1-E103-514F-8A0B-DCF4F15051CE}"/>
              </a:ext>
            </a:extLst>
          </p:cNvPr>
          <p:cNvGraphicFramePr>
            <a:graphicFrameLocks noGrp="1"/>
          </p:cNvGraphicFramePr>
          <p:nvPr/>
        </p:nvGraphicFramePr>
        <p:xfrm>
          <a:off x="945967" y="5583775"/>
          <a:ext cx="42777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329">
                  <a:extLst>
                    <a:ext uri="{9D8B030D-6E8A-4147-A177-3AD203B41FA5}">
                      <a16:colId xmlns:a16="http://schemas.microsoft.com/office/drawing/2014/main" val="3874388654"/>
                    </a:ext>
                  </a:extLst>
                </a:gridCol>
                <a:gridCol w="1069848">
                  <a:extLst>
                    <a:ext uri="{9D8B030D-6E8A-4147-A177-3AD203B41FA5}">
                      <a16:colId xmlns:a16="http://schemas.microsoft.com/office/drawing/2014/main" val="3132970566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8044947"/>
                    </a:ext>
                  </a:extLst>
                </a:gridCol>
                <a:gridCol w="834607">
                  <a:extLst>
                    <a:ext uri="{9D8B030D-6E8A-4147-A177-3AD203B41FA5}">
                      <a16:colId xmlns:a16="http://schemas.microsoft.com/office/drawing/2014/main" val="139400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RMSE</a:t>
                      </a:r>
                      <a:r>
                        <a:rPr lang="en-US" baseline="-25000" dirty="0" err="1"/>
                        <a:t>cross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</a:t>
                      </a:r>
                      <a:r>
                        <a:rPr lang="en-US" baseline="-25000" dirty="0" err="1"/>
                        <a:t>cross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𝛕</a:t>
                      </a:r>
                      <a:r>
                        <a:rPr lang="en-US" baseline="-25000" dirty="0"/>
                        <a:t>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371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Lowest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1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413414"/>
                  </a:ext>
                </a:extLst>
              </a:tr>
            </a:tbl>
          </a:graphicData>
        </a:graphic>
      </p:graphicFrame>
      <p:sp>
        <p:nvSpPr>
          <p:cNvPr id="32" name="Freeform 31">
            <a:extLst>
              <a:ext uri="{FF2B5EF4-FFF2-40B4-BE49-F238E27FC236}">
                <a16:creationId xmlns:a16="http://schemas.microsoft.com/office/drawing/2014/main" id="{8662C952-51CE-6940-9F1F-C2E4B0F6E441}"/>
              </a:ext>
            </a:extLst>
          </p:cNvPr>
          <p:cNvSpPr/>
          <p:nvPr/>
        </p:nvSpPr>
        <p:spPr>
          <a:xfrm>
            <a:off x="5980257" y="5960782"/>
            <a:ext cx="156117" cy="536807"/>
          </a:xfrm>
          <a:custGeom>
            <a:avLst/>
            <a:gdLst>
              <a:gd name="connsiteX0" fmla="*/ 156117 w 156117"/>
              <a:gd name="connsiteY0" fmla="*/ 0 h 535258"/>
              <a:gd name="connsiteX1" fmla="*/ 0 w 156117"/>
              <a:gd name="connsiteY1" fmla="*/ 11151 h 535258"/>
              <a:gd name="connsiteX2" fmla="*/ 0 w 156117"/>
              <a:gd name="connsiteY2" fmla="*/ 535258 h 535258"/>
              <a:gd name="connsiteX3" fmla="*/ 0 w 156117"/>
              <a:gd name="connsiteY3" fmla="*/ 535258 h 535258"/>
              <a:gd name="connsiteX0" fmla="*/ 156117 w 156117"/>
              <a:gd name="connsiteY0" fmla="*/ 1549 h 536807"/>
              <a:gd name="connsiteX1" fmla="*/ 0 w 156117"/>
              <a:gd name="connsiteY1" fmla="*/ 0 h 536807"/>
              <a:gd name="connsiteX2" fmla="*/ 0 w 156117"/>
              <a:gd name="connsiteY2" fmla="*/ 536807 h 536807"/>
              <a:gd name="connsiteX3" fmla="*/ 0 w 156117"/>
              <a:gd name="connsiteY3" fmla="*/ 536807 h 53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117" h="536807">
                <a:moveTo>
                  <a:pt x="156117" y="1549"/>
                </a:moveTo>
                <a:lnTo>
                  <a:pt x="0" y="0"/>
                </a:lnTo>
                <a:lnTo>
                  <a:pt x="0" y="536807"/>
                </a:lnTo>
                <a:lnTo>
                  <a:pt x="0" y="536807"/>
                </a:lnTo>
              </a:path>
            </a:pathLst>
          </a:custGeom>
          <a:noFill/>
          <a:ln w="6350"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9BF34A4-C304-C84D-B729-6672531E73C1}"/>
              </a:ext>
            </a:extLst>
          </p:cNvPr>
          <p:cNvCxnSpPr>
            <a:cxnSpLocks/>
          </p:cNvCxnSpPr>
          <p:nvPr/>
        </p:nvCxnSpPr>
        <p:spPr>
          <a:xfrm rot="5400000">
            <a:off x="6949102" y="4156639"/>
            <a:ext cx="451667" cy="3916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483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/>
          <a:lstStyle/>
          <a:p>
            <a:r>
              <a:rPr lang="en-US" dirty="0" err="1"/>
              <a:t>Cathespin</a:t>
            </a:r>
            <a:r>
              <a:rPr lang="en-US" dirty="0"/>
              <a:t> S activity GC4 prediction results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B3503-C7EA-2443-A1E1-C83EC7D96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63700"/>
            <a:ext cx="8305800" cy="35306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B1BBC095-9CE2-C640-AE7A-8E6E9E6741F4}"/>
              </a:ext>
            </a:extLst>
          </p:cNvPr>
          <p:cNvSpPr/>
          <p:nvPr/>
        </p:nvSpPr>
        <p:spPr>
          <a:xfrm>
            <a:off x="868781" y="2632658"/>
            <a:ext cx="163286" cy="2503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5F50E-6EA2-8F41-BE9E-B2946FF9C02F}"/>
              </a:ext>
            </a:extLst>
          </p:cNvPr>
          <p:cNvSpPr txBox="1"/>
          <p:nvPr/>
        </p:nvSpPr>
        <p:spPr>
          <a:xfrm>
            <a:off x="1032067" y="2453742"/>
            <a:ext cx="1022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𝛕 = 0.54</a:t>
            </a:r>
          </a:p>
        </p:txBody>
      </p:sp>
    </p:spTree>
    <p:extLst>
      <p:ext uri="{BB962C8B-B14F-4D97-AF65-F5344CB8AC3E}">
        <p14:creationId xmlns:p14="http://schemas.microsoft.com/office/powerpoint/2010/main" val="1214767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602" y="120936"/>
            <a:ext cx="7886700" cy="1325563"/>
          </a:xfrm>
        </p:spPr>
        <p:txBody>
          <a:bodyPr/>
          <a:lstStyle/>
          <a:p>
            <a:r>
              <a:rPr lang="en-US" dirty="0"/>
              <a:t>BACE activity prediction</a:t>
            </a: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>
            <a:off x="728980" y="1387366"/>
            <a:ext cx="784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0708081-858F-C943-B940-49972C01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3328869" cy="29137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Submitted 3D QSAR gave poor correlation (𝛕=0.21)</a:t>
            </a:r>
          </a:p>
          <a:p>
            <a:r>
              <a:rPr lang="en-US" dirty="0"/>
              <a:t>Chemical distance from the available training set likely the culprit. Model works within ~0.17 </a:t>
            </a:r>
            <a:r>
              <a:rPr lang="en-US" dirty="0" err="1"/>
              <a:t>Tanimoto</a:t>
            </a:r>
            <a:endParaRPr lang="en-US" dirty="0"/>
          </a:p>
          <a:p>
            <a:r>
              <a:rPr lang="en-US" dirty="0"/>
              <a:t>On full set simple baseline predictors perform better, comparable to best submissions 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FF3013-9AA7-7141-8997-FA09011B4A47}"/>
              </a:ext>
            </a:extLst>
          </p:cNvPr>
          <p:cNvGraphicFramePr>
            <a:graphicFrameLocks noGrp="1"/>
          </p:cNvGraphicFramePr>
          <p:nvPr/>
        </p:nvGraphicFramePr>
        <p:xfrm>
          <a:off x="320035" y="4739417"/>
          <a:ext cx="5615614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5890">
                  <a:extLst>
                    <a:ext uri="{9D8B030D-6E8A-4147-A177-3AD203B41FA5}">
                      <a16:colId xmlns:a16="http://schemas.microsoft.com/office/drawing/2014/main" val="720977742"/>
                    </a:ext>
                  </a:extLst>
                </a:gridCol>
                <a:gridCol w="763287">
                  <a:extLst>
                    <a:ext uri="{9D8B030D-6E8A-4147-A177-3AD203B41FA5}">
                      <a16:colId xmlns:a16="http://schemas.microsoft.com/office/drawing/2014/main" val="1693962110"/>
                    </a:ext>
                  </a:extLst>
                </a:gridCol>
                <a:gridCol w="872070">
                  <a:extLst>
                    <a:ext uri="{9D8B030D-6E8A-4147-A177-3AD203B41FA5}">
                      <a16:colId xmlns:a16="http://schemas.microsoft.com/office/drawing/2014/main" val="1330501381"/>
                    </a:ext>
                  </a:extLst>
                </a:gridCol>
                <a:gridCol w="786384">
                  <a:extLst>
                    <a:ext uri="{9D8B030D-6E8A-4147-A177-3AD203B41FA5}">
                      <a16:colId xmlns:a16="http://schemas.microsoft.com/office/drawing/2014/main" val="11894799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15476049"/>
                    </a:ext>
                  </a:extLst>
                </a:gridCol>
                <a:gridCol w="1243583">
                  <a:extLst>
                    <a:ext uri="{9D8B030D-6E8A-4147-A177-3AD203B41FA5}">
                      <a16:colId xmlns:a16="http://schemas.microsoft.com/office/drawing/2014/main" val="86336814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Kendall’s 𝛕,  </a:t>
                      </a:r>
                      <a:r>
                        <a:rPr lang="en-US" sz="1200" dirty="0" err="1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pKd</a:t>
                      </a:r>
                      <a:r>
                        <a:rPr lang="en-US" sz="1200" dirty="0">
                          <a:effectLst/>
                          <a:latin typeface="Times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versus property: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226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Compound Set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cmpds.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Molecular Weight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Molecular Surface Area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Molecular Volume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Hydrophobic Interaction Term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84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Related ChEMBL 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103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0.11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0.19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-0.30</a:t>
                      </a:r>
                      <a:r>
                        <a:rPr lang="en-US" sz="900" dirty="0">
                          <a:effectLst/>
                        </a:rPr>
                        <a:t>  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1364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Macro ChEMBL 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149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0.14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0.04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0.13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-0.22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905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All ChEMBL</a:t>
                      </a:r>
                      <a:endParaRPr lang="en-US" sz="120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7124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-0.03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-0.04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-0.03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N/A</a:t>
                      </a:r>
                      <a:endParaRPr lang="en-US" sz="1200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7166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D3R Challenge </a:t>
                      </a:r>
                      <a:endParaRPr lang="en-US" sz="1200" b="1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154</a:t>
                      </a:r>
                      <a:endParaRPr lang="en-US" sz="1200" b="1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0.31</a:t>
                      </a:r>
                      <a:endParaRPr lang="en-US" sz="12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0.35</a:t>
                      </a:r>
                      <a:endParaRPr lang="en-US" sz="12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0.38</a:t>
                      </a:r>
                      <a:endParaRPr lang="en-US" sz="12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-0.32</a:t>
                      </a:r>
                      <a:endParaRPr lang="en-US" sz="1200" b="1" dirty="0">
                        <a:effectLst/>
                        <a:latin typeface="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41142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01B57FC-6B13-9646-9B42-632AF1FCC246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3"/>
          <a:stretch/>
        </p:blipFill>
        <p:spPr>
          <a:xfrm>
            <a:off x="4107441" y="1734185"/>
            <a:ext cx="4640589" cy="21903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0BDBB0-C980-CE45-9349-4B6634531E9B}"/>
              </a:ext>
            </a:extLst>
          </p:cNvPr>
          <p:cNvSpPr txBox="1"/>
          <p:nvPr/>
        </p:nvSpPr>
        <p:spPr>
          <a:xfrm>
            <a:off x="5486101" y="2022873"/>
            <a:ext cx="9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658E93-94D5-1E40-8BC1-96D5C0D8E26A}"/>
              </a:ext>
            </a:extLst>
          </p:cNvPr>
          <p:cNvSpPr txBox="1"/>
          <p:nvPr/>
        </p:nvSpPr>
        <p:spPr>
          <a:xfrm>
            <a:off x="7332120" y="2063284"/>
            <a:ext cx="130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Cathepsin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443DF-27C5-7A4D-96FE-B76EA9C0EEF0}"/>
              </a:ext>
            </a:extLst>
          </p:cNvPr>
          <p:cNvSpPr txBox="1"/>
          <p:nvPr/>
        </p:nvSpPr>
        <p:spPr>
          <a:xfrm>
            <a:off x="3943689" y="1500997"/>
            <a:ext cx="4954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Closest training set compound distance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0E425-10EE-ED4C-A9D1-A4B4F7578C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275" y="4020789"/>
            <a:ext cx="2784507" cy="2837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AEF333-6023-9644-848B-FF26F3BE90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2202" y="3906454"/>
            <a:ext cx="275750" cy="260407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2C56E2D-9F6F-1640-82FF-C25A4DF500C8}"/>
              </a:ext>
            </a:extLst>
          </p:cNvPr>
          <p:cNvSpPr/>
          <p:nvPr/>
        </p:nvSpPr>
        <p:spPr>
          <a:xfrm>
            <a:off x="6510528" y="4215161"/>
            <a:ext cx="402336" cy="2295367"/>
          </a:xfrm>
          <a:prstGeom prst="rect">
            <a:avLst/>
          </a:prstGeom>
          <a:solidFill>
            <a:srgbClr val="FFFF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25355D-8595-824E-8D0D-CBDA296D6561}"/>
              </a:ext>
            </a:extLst>
          </p:cNvPr>
          <p:cNvSpPr txBox="1"/>
          <p:nvPr/>
        </p:nvSpPr>
        <p:spPr>
          <a:xfrm rot="16200000">
            <a:off x="7317604" y="4696430"/>
            <a:ext cx="3270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22EFF"/>
                </a:solidFill>
              </a:rPr>
              <a:t>% of the challenge set included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9D20E9-D471-4144-ACE3-AB46C62132D2}"/>
              </a:ext>
            </a:extLst>
          </p:cNvPr>
          <p:cNvSpPr txBox="1"/>
          <p:nvPr/>
        </p:nvSpPr>
        <p:spPr>
          <a:xfrm>
            <a:off x="6191824" y="3857844"/>
            <a:ext cx="2952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BACE expt./QSAR correlation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9E85B-A59A-8D4B-A7FA-9293DC2EB01B}"/>
              </a:ext>
            </a:extLst>
          </p:cNvPr>
          <p:cNvSpPr txBox="1"/>
          <p:nvPr/>
        </p:nvSpPr>
        <p:spPr>
          <a:xfrm>
            <a:off x="6454677" y="4277752"/>
            <a:ext cx="978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Applicability</a:t>
            </a:r>
          </a:p>
          <a:p>
            <a:r>
              <a:rPr lang="en-US" sz="1200" dirty="0"/>
              <a:t>domain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2658C2-8EA9-4247-B82E-DE719F1B766A}"/>
              </a:ext>
            </a:extLst>
          </p:cNvPr>
          <p:cNvSpPr txBox="1"/>
          <p:nvPr/>
        </p:nvSpPr>
        <p:spPr>
          <a:xfrm>
            <a:off x="4827690" y="3818757"/>
            <a:ext cx="114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Tanimoto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0336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8631</TotalTime>
  <Words>1428</Words>
  <Application>Microsoft Macintosh PowerPoint</Application>
  <PresentationFormat>Letter Paper (8.5x11 in)</PresentationFormat>
  <Paragraphs>297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Symbol</vt:lpstr>
      <vt:lpstr>Times</vt:lpstr>
      <vt:lpstr>Times New Roman</vt:lpstr>
      <vt:lpstr>Office Theme</vt:lpstr>
      <vt:lpstr>Pose and affinity prediction by ICM in D3R GC4</vt:lpstr>
      <vt:lpstr>Overview</vt:lpstr>
      <vt:lpstr>Atomic Property Fields (APF)</vt:lpstr>
      <vt:lpstr>APF - 3D pharmacophoric potential</vt:lpstr>
      <vt:lpstr>APF 3D QSAR</vt:lpstr>
      <vt:lpstr>Training APF 3D QSAR: Cathepsin S</vt:lpstr>
      <vt:lpstr>Iterative “pose selection-consistent” 3D QSAR model building </vt:lpstr>
      <vt:lpstr>Cathespin S activity GC4 prediction results</vt:lpstr>
      <vt:lpstr>BACE activity prediction</vt:lpstr>
      <vt:lpstr>Pose prediction method: ICM-dock</vt:lpstr>
      <vt:lpstr>Macrocycle sampling in internal coordinates</vt:lpstr>
      <vt:lpstr>Preliminary tests: macrocycle benchmark</vt:lpstr>
      <vt:lpstr>Benchmarking results</vt:lpstr>
      <vt:lpstr>Ligand-Biased docking with APF</vt:lpstr>
      <vt:lpstr>Multiple receptor conformation ensemble ‘4D’ docking</vt:lpstr>
      <vt:lpstr>GC4 Stage 1A: BACE ligand pose prediction</vt:lpstr>
      <vt:lpstr>Optimization of receptor conformational selection</vt:lpstr>
      <vt:lpstr>BACE receptor conformational selection results</vt:lpstr>
      <vt:lpstr>BACE pose prediction</vt:lpstr>
      <vt:lpstr>Summary</vt:lpstr>
      <vt:lpstr>Acknoledgments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Isosters: ‘classical’ and non-classical’</dc:title>
  <dc:creator>Maxim Totrov</dc:creator>
  <cp:lastModifiedBy>Maxim Totrov</cp:lastModifiedBy>
  <cp:revision>47</cp:revision>
  <dcterms:created xsi:type="dcterms:W3CDTF">2017-03-16T17:37:11Z</dcterms:created>
  <dcterms:modified xsi:type="dcterms:W3CDTF">2019-08-22T06:24:18Z</dcterms:modified>
</cp:coreProperties>
</file>