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102" r:id="rId1"/>
    <p:sldMasterId id="2147485122" r:id="rId2"/>
  </p:sldMasterIdLst>
  <p:notesMasterIdLst>
    <p:notesMasterId r:id="rId29"/>
  </p:notesMasterIdLst>
  <p:handoutMasterIdLst>
    <p:handoutMasterId r:id="rId30"/>
  </p:handoutMasterIdLst>
  <p:sldIdLst>
    <p:sldId id="1414" r:id="rId3"/>
    <p:sldId id="1981" r:id="rId4"/>
    <p:sldId id="284" r:id="rId5"/>
    <p:sldId id="1934" r:id="rId6"/>
    <p:sldId id="289" r:id="rId7"/>
    <p:sldId id="1982" r:id="rId8"/>
    <p:sldId id="1983" r:id="rId9"/>
    <p:sldId id="2007" r:id="rId10"/>
    <p:sldId id="1986" r:id="rId11"/>
    <p:sldId id="1987" r:id="rId12"/>
    <p:sldId id="1984" r:id="rId13"/>
    <p:sldId id="1993" r:id="rId14"/>
    <p:sldId id="1988" r:id="rId15"/>
    <p:sldId id="2008" r:id="rId16"/>
    <p:sldId id="1991" r:id="rId17"/>
    <p:sldId id="1990" r:id="rId18"/>
    <p:sldId id="1992" r:id="rId19"/>
    <p:sldId id="1995" r:id="rId20"/>
    <p:sldId id="2004" r:id="rId21"/>
    <p:sldId id="2005" r:id="rId22"/>
    <p:sldId id="1996" r:id="rId23"/>
    <p:sldId id="1997" r:id="rId24"/>
    <p:sldId id="2006" r:id="rId25"/>
    <p:sldId id="1994" r:id="rId26"/>
    <p:sldId id="1483" r:id="rId27"/>
    <p:sldId id="1417" r:id="rId28"/>
  </p:sldIdLst>
  <p:sldSz cx="12192000" cy="6858000"/>
  <p:notesSz cx="9144000" cy="6858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zgi Karaca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3361B4"/>
    <a:srgbClr val="009A46"/>
    <a:srgbClr val="B321A7"/>
    <a:srgbClr val="3361B6"/>
    <a:srgbClr val="353535"/>
    <a:srgbClr val="F7F7F9"/>
    <a:srgbClr val="E7E7E7"/>
    <a:srgbClr val="8CA0A7"/>
    <a:srgbClr val="4748A4"/>
    <a:srgbClr val="B1B5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99"/>
    <p:restoredTop sz="94351" autoAdjust="0"/>
  </p:normalViewPr>
  <p:slideViewPr>
    <p:cSldViewPr>
      <p:cViewPr>
        <p:scale>
          <a:sx n="110" d="100"/>
          <a:sy n="110" d="100"/>
        </p:scale>
        <p:origin x="360" y="9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600BBE-59CD-6E44-BEFC-D2CB90AE4544}" type="datetime1">
              <a:rPr lang="en-US"/>
              <a:pPr>
                <a:defRPr/>
              </a:pPr>
              <a:t>8/20/19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7DEA9F4-EF23-7B47-9CA0-FD823AD41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78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5EBDFC4-ED4E-144D-B6E8-CC1B1AEA5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774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0689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20200" y="304800"/>
            <a:ext cx="2463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304800"/>
            <a:ext cx="7188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32000" y="64770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3600" y="6477000"/>
            <a:ext cx="38608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3286969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9855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828800" y="1828800"/>
            <a:ext cx="9855200" cy="3962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32000" y="64770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3600" y="6477000"/>
            <a:ext cx="38608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1398201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9855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828800" y="1828800"/>
            <a:ext cx="9855200" cy="3962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32000" y="64770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3600" y="6477000"/>
            <a:ext cx="38608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2587217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9855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828800" y="1828800"/>
            <a:ext cx="9855200" cy="3962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32000" y="64770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3600" y="6477000"/>
            <a:ext cx="38608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142309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C0427-9788-45BC-BF31-88639EDC3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981ACF-3BDD-40F8-A48B-A98024D92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AA91B-6A5F-4670-B51A-E06B56F95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0A291-C2E2-42D3-8AFF-1C0703F5E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2936-4302-4E8B-91B7-238723482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7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B1CFF-F8D8-4B5C-945E-7F51A0D3D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3B610-B48E-48F6-87F3-4F51D84DB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B1648-CC74-485F-9027-6FD52A3F0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48828-1ECA-4EB4-9843-353284302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267A48-B03F-F042-BA7D-05328A0D96C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Box 15">
            <a:extLst>
              <a:ext uri="{FF2B5EF4-FFF2-40B4-BE49-F238E27FC236}">
                <a16:creationId xmlns:a16="http://schemas.microsoft.com/office/drawing/2014/main" id="{201B9E9B-879D-4E77-A78A-B7DAE72D1AA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16918" y="6457950"/>
            <a:ext cx="14750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000" b="1">
                <a:solidFill>
                  <a:schemeClr val="tx2"/>
                </a:solidFill>
                <a:latin typeface="Verdana" charset="0"/>
              </a:rPr>
              <a:t>[</a:t>
            </a:r>
            <a:r>
              <a:rPr lang="en-US" sz="1000">
                <a:solidFill>
                  <a:srgbClr val="666666"/>
                </a:solidFill>
                <a:latin typeface="Verdana" charset="0"/>
              </a:rPr>
              <a:t>Faculty of </a:t>
            </a:r>
            <a:r>
              <a:rPr lang="en-US" sz="1000" b="1">
                <a:solidFill>
                  <a:srgbClr val="666666"/>
                </a:solidFill>
                <a:latin typeface="Verdana" charset="0"/>
              </a:rPr>
              <a:t>Science</a:t>
            </a:r>
            <a:endParaRPr lang="en-US" sz="1000" b="1">
              <a:solidFill>
                <a:srgbClr val="9E9178"/>
              </a:solidFill>
              <a:latin typeface="Verdana" charset="0"/>
            </a:endParaRPr>
          </a:p>
          <a:p>
            <a:pPr algn="r" eaLnBrk="1" hangingPunct="1">
              <a:defRPr/>
            </a:pPr>
            <a:r>
              <a:rPr lang="en-US" sz="1000" b="1">
                <a:solidFill>
                  <a:schemeClr val="accent2"/>
                </a:solidFill>
                <a:latin typeface="Verdana" charset="0"/>
              </a:rPr>
              <a:t>Chemistry</a:t>
            </a:r>
            <a:r>
              <a:rPr lang="en-US" sz="1000" b="1">
                <a:solidFill>
                  <a:schemeClr val="tx2"/>
                </a:solidFill>
                <a:latin typeface="Verdana" charset="0"/>
              </a:rPr>
              <a:t>]</a:t>
            </a:r>
            <a:endParaRPr lang="en-US" sz="1000" b="1">
              <a:solidFill>
                <a:srgbClr val="9E9178"/>
              </a:solidFill>
              <a:latin typeface="Verdana" charset="0"/>
            </a:endParaRPr>
          </a:p>
        </p:txBody>
      </p:sp>
      <p:pic>
        <p:nvPicPr>
          <p:cNvPr id="8" name="Picture 16" descr="UU_logo_color.eps                                              0008D0DCMacintosh HD                   7C26854C:">
            <a:extLst>
              <a:ext uri="{FF2B5EF4-FFF2-40B4-BE49-F238E27FC236}">
                <a16:creationId xmlns:a16="http://schemas.microsoft.com/office/drawing/2014/main" id="{9F888C01-749F-466D-B719-3A707EB383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37312"/>
            <a:ext cx="17035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32" descr="subt-ci2-logo.gif                                              00227B87&#10;Bonvino HD                     B746CC0A:">
            <a:extLst>
              <a:ext uri="{FF2B5EF4-FFF2-40B4-BE49-F238E27FC236}">
                <a16:creationId xmlns:a16="http://schemas.microsoft.com/office/drawing/2014/main" id="{86580EAC-15CA-45A7-8C0C-C041287FDF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lum brigh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9317" y="381000"/>
            <a:ext cx="1166283" cy="1022350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02045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5BD7A-B885-423D-8A5B-6F23B5653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7A6FF-F5D3-4316-9C6D-2A4CFFE20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AC00C-55F9-4BFE-B430-E772E3039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16946-9C5D-4D11-A68A-0F97042BC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2936-4302-4E8B-91B7-238723482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12539"/>
      </p:ext>
    </p:extLst>
  </p:cSld>
  <p:clrMapOvr>
    <a:masterClrMapping/>
  </p:clrMapOvr>
  <p:hf sldNum="0"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F723F-982F-45F1-8AB1-7D744B5C3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CA197-9DD8-447B-A50A-5EC9EA447C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9AFCD5-E301-4DAC-971B-A8BB0E691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9E4511-C2B5-4B20-B41C-4B2AFAED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DB47E-AEAF-4802-922B-01EEF3346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2936-4302-4E8B-91B7-238723482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64541"/>
      </p:ext>
    </p:extLst>
  </p:cSld>
  <p:clrMapOvr>
    <a:masterClrMapping/>
  </p:clrMapOvr>
  <p:hf sldNum="0"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EEC68-8754-4532-A529-3E3DC6F3C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73D68-8F78-4F29-9A17-B32FCAE35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0056F0-548D-4774-BCB2-213B92D01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EA34A9-AF78-4A0E-9398-B75B3304B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5D4D3-6A60-4E9A-A963-0D99F1307C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7D0016-D6B0-4B6F-BD78-D87328707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616F8B-1D10-4601-BD3D-8087269B3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2936-4302-4E8B-91B7-238723482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5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56D5E-B181-4C9E-A0FD-FC4B6EC7E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8B6EC6-4A4E-4941-B3F4-4E050A0E1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47F4B-3635-429C-B985-BCCB1A964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1A0A39-70B9-8948-9530-ED12A1AE68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ext Box 15">
            <a:extLst>
              <a:ext uri="{FF2B5EF4-FFF2-40B4-BE49-F238E27FC236}">
                <a16:creationId xmlns:a16="http://schemas.microsoft.com/office/drawing/2014/main" id="{14FC4FAA-5C23-487A-805A-D4214403CFD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16918" y="6457950"/>
            <a:ext cx="14750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000" b="1">
                <a:solidFill>
                  <a:schemeClr val="tx2"/>
                </a:solidFill>
                <a:latin typeface="Verdana" charset="0"/>
              </a:rPr>
              <a:t>[</a:t>
            </a:r>
            <a:r>
              <a:rPr lang="en-US" sz="1000">
                <a:solidFill>
                  <a:srgbClr val="666666"/>
                </a:solidFill>
                <a:latin typeface="Verdana" charset="0"/>
              </a:rPr>
              <a:t>Faculty of </a:t>
            </a:r>
            <a:r>
              <a:rPr lang="en-US" sz="1000" b="1">
                <a:solidFill>
                  <a:srgbClr val="666666"/>
                </a:solidFill>
                <a:latin typeface="Verdana" charset="0"/>
              </a:rPr>
              <a:t>Science</a:t>
            </a:r>
            <a:endParaRPr lang="en-US" sz="1000" b="1">
              <a:solidFill>
                <a:srgbClr val="9E9178"/>
              </a:solidFill>
              <a:latin typeface="Verdana" charset="0"/>
            </a:endParaRPr>
          </a:p>
          <a:p>
            <a:pPr algn="r" eaLnBrk="1" hangingPunct="1">
              <a:defRPr/>
            </a:pPr>
            <a:r>
              <a:rPr lang="en-US" sz="1000" b="1">
                <a:solidFill>
                  <a:schemeClr val="accent2"/>
                </a:solidFill>
                <a:latin typeface="Verdana" charset="0"/>
              </a:rPr>
              <a:t>Chemistry</a:t>
            </a:r>
            <a:r>
              <a:rPr lang="en-US" sz="1000" b="1">
                <a:solidFill>
                  <a:schemeClr val="tx2"/>
                </a:solidFill>
                <a:latin typeface="Verdana" charset="0"/>
              </a:rPr>
              <a:t>]</a:t>
            </a:r>
            <a:endParaRPr lang="en-US" sz="1000" b="1">
              <a:solidFill>
                <a:srgbClr val="9E9178"/>
              </a:solidFill>
              <a:latin typeface="Verdana" charset="0"/>
            </a:endParaRPr>
          </a:p>
        </p:txBody>
      </p:sp>
      <p:pic>
        <p:nvPicPr>
          <p:cNvPr id="7" name="Picture 16" descr="UU_logo_color.eps                                              0008D0DCMacintosh HD                   7C26854C:">
            <a:extLst>
              <a:ext uri="{FF2B5EF4-FFF2-40B4-BE49-F238E27FC236}">
                <a16:creationId xmlns:a16="http://schemas.microsoft.com/office/drawing/2014/main" id="{901A4524-4CE0-434B-BD27-6F69C14F03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6350"/>
            <a:ext cx="20320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32" descr="subt-ci2-logo.gif                                              00227B87&#10;Bonvino HD                     B746CC0A:">
            <a:extLst>
              <a:ext uri="{FF2B5EF4-FFF2-40B4-BE49-F238E27FC236}">
                <a16:creationId xmlns:a16="http://schemas.microsoft.com/office/drawing/2014/main" id="{E108EE02-726E-463F-AC4B-FE3236EBA1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lum brigh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9317" y="381000"/>
            <a:ext cx="1166283" cy="1022350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73092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32000" y="64770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3600" y="6477000"/>
            <a:ext cx="38608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2568111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C4B1AF-FE55-4F60-A1BB-4A76ECD55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78227-F059-483D-BC01-FE56B3983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2936-4302-4E8B-91B7-23872348281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C75244E2-3DC5-43BD-9BDE-D13B85A93E0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16918" y="6457950"/>
            <a:ext cx="14750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000" b="1">
                <a:solidFill>
                  <a:schemeClr val="tx2"/>
                </a:solidFill>
                <a:latin typeface="Verdana" charset="0"/>
              </a:rPr>
              <a:t>[</a:t>
            </a:r>
            <a:r>
              <a:rPr lang="en-US" sz="1000">
                <a:solidFill>
                  <a:srgbClr val="666666"/>
                </a:solidFill>
                <a:latin typeface="Verdana" charset="0"/>
              </a:rPr>
              <a:t>Faculty of </a:t>
            </a:r>
            <a:r>
              <a:rPr lang="en-US" sz="1000" b="1">
                <a:solidFill>
                  <a:srgbClr val="666666"/>
                </a:solidFill>
                <a:latin typeface="Verdana" charset="0"/>
              </a:rPr>
              <a:t>Science</a:t>
            </a:r>
            <a:endParaRPr lang="en-US" sz="1000" b="1">
              <a:solidFill>
                <a:srgbClr val="9E9178"/>
              </a:solidFill>
              <a:latin typeface="Verdana" charset="0"/>
            </a:endParaRPr>
          </a:p>
          <a:p>
            <a:pPr algn="r" eaLnBrk="1" hangingPunct="1">
              <a:defRPr/>
            </a:pPr>
            <a:r>
              <a:rPr lang="en-US" sz="1000" b="1">
                <a:solidFill>
                  <a:schemeClr val="accent2"/>
                </a:solidFill>
                <a:latin typeface="Verdana" charset="0"/>
              </a:rPr>
              <a:t>Chemistry</a:t>
            </a:r>
            <a:r>
              <a:rPr lang="en-US" sz="1000" b="1">
                <a:solidFill>
                  <a:schemeClr val="tx2"/>
                </a:solidFill>
                <a:latin typeface="Verdana" charset="0"/>
              </a:rPr>
              <a:t>]</a:t>
            </a:r>
            <a:endParaRPr lang="en-US" sz="1000" b="1">
              <a:solidFill>
                <a:srgbClr val="9E9178"/>
              </a:solidFill>
              <a:latin typeface="Verdana" charset="0"/>
            </a:endParaRPr>
          </a:p>
        </p:txBody>
      </p:sp>
      <p:pic>
        <p:nvPicPr>
          <p:cNvPr id="6" name="Picture 16" descr="UU_logo_color.eps                                              0008D0DCMacintosh HD                   7C26854C:">
            <a:extLst>
              <a:ext uri="{FF2B5EF4-FFF2-40B4-BE49-F238E27FC236}">
                <a16:creationId xmlns:a16="http://schemas.microsoft.com/office/drawing/2014/main" id="{8351619B-FBB5-4E7D-A084-3E2697E48C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6350"/>
            <a:ext cx="1631504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subt-ci2-logo.gif                                              00227B87&#10;Bonvino HD                     B746CC0A:">
            <a:extLst>
              <a:ext uri="{FF2B5EF4-FFF2-40B4-BE49-F238E27FC236}">
                <a16:creationId xmlns:a16="http://schemas.microsoft.com/office/drawing/2014/main" id="{39A26C90-FAE9-4499-8589-0B9585D8E2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lum brigh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9317" y="381000"/>
            <a:ext cx="1166283" cy="1022350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68903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42337-7ACA-4731-A865-285C6209C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1BA2A-1A82-4DE9-BB36-62DBC742A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9496F4-334E-429F-81A6-FB2438E681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696827-58B3-4BA0-AAF9-5AFFB1C6B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FF7007-35C8-41D1-9A67-3FB9640C7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2936-4302-4E8B-91B7-238723482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74774"/>
      </p:ext>
    </p:extLst>
  </p:cSld>
  <p:clrMapOvr>
    <a:masterClrMapping/>
  </p:clrMapOvr>
  <p:hf sldNum="0"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B4A1C-C585-44F4-A777-A6AA39C41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45A6AE-477A-44D4-932C-750EE2E25E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3D4B2C-260E-4937-B089-CEA54F171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7712E5-D631-4581-A6DF-58A42BEFE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509467-211F-4468-B9F2-AE4BD5E76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2936-4302-4E8B-91B7-238723482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89067"/>
      </p:ext>
    </p:extLst>
  </p:cSld>
  <p:clrMapOvr>
    <a:masterClrMapping/>
  </p:clrMapOvr>
  <p:hf sldNum="0"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D6708-32F1-4C92-B606-39564EF31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AF8694-F45E-4F3C-93B0-4A18C09E84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341BA-31F1-48D3-8968-717B57EC1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Béta Template powerpoint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42DF-9E1E-41BB-A34D-18898E8E4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2936-4302-4E8B-91B7-238723482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7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2D4F86-4370-4818-8EC9-5E57D9F37B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123AEF-E7C5-4AAC-A0C6-2D91B3B219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F884A-3948-4698-A3DB-CA9194E0E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EA88A-98AB-4A7E-9236-32892DF60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2936-4302-4E8B-91B7-238723482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39721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828800"/>
            <a:ext cx="48260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0" y="1828800"/>
            <a:ext cx="48260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032000" y="64770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73600" y="6477000"/>
            <a:ext cx="38608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1093926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032000" y="64770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673600" y="6477000"/>
            <a:ext cx="38608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919793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032000" y="64770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73600" y="6477000"/>
            <a:ext cx="38608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191651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032000" y="64770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673600" y="6477000"/>
            <a:ext cx="38608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364385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032000" y="64770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73600" y="6477000"/>
            <a:ext cx="38608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3249986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032000" y="64770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73600" y="6477000"/>
            <a:ext cx="38608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39635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32000" y="64770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3600" y="6477000"/>
            <a:ext cx="3860800" cy="381000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Béta Template powerpoint</a:t>
            </a:r>
          </a:p>
        </p:txBody>
      </p:sp>
    </p:spTree>
    <p:extLst>
      <p:ext uri="{BB962C8B-B14F-4D97-AF65-F5344CB8AC3E}">
        <p14:creationId xmlns:p14="http://schemas.microsoft.com/office/powerpoint/2010/main" val="3421344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304800"/>
            <a:ext cx="98552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8800" y="1828800"/>
            <a:ext cx="9855200" cy="3962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292727" cy="68853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03" r:id="rId1"/>
    <p:sldLayoutId id="2147485104" r:id="rId2"/>
    <p:sldLayoutId id="2147485105" r:id="rId3"/>
    <p:sldLayoutId id="2147485106" r:id="rId4"/>
    <p:sldLayoutId id="2147485107" r:id="rId5"/>
    <p:sldLayoutId id="2147485108" r:id="rId6"/>
    <p:sldLayoutId id="2147485109" r:id="rId7"/>
    <p:sldLayoutId id="2147485110" r:id="rId8"/>
    <p:sldLayoutId id="2147485111" r:id="rId9"/>
    <p:sldLayoutId id="2147485112" r:id="rId10"/>
    <p:sldLayoutId id="2147485113" r:id="rId11"/>
    <p:sldLayoutId id="2147485114" r:id="rId12"/>
    <p:sldLayoutId id="214748511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4C4C4C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4C4C4C"/>
          </a:solidFill>
          <a:latin typeface="Verdan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4C4C4C"/>
          </a:solidFill>
          <a:latin typeface="Verdan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4C4C4C"/>
          </a:solidFill>
          <a:latin typeface="Verdan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4C4C4C"/>
          </a:solidFill>
          <a:latin typeface="Verdana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Clr>
          <a:srgbClr val="0B4499"/>
        </a:buClr>
        <a:buSzPct val="95000"/>
        <a:buFont typeface="Webdings" charset="0"/>
        <a:buChar char="g"/>
        <a:defRPr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ts val="600"/>
        </a:spcAft>
        <a:buClr>
          <a:schemeClr val="folHlink"/>
        </a:buClr>
        <a:buSzPct val="85000"/>
        <a:buFont typeface="Webdings" charset="0"/>
        <a:buChar char="g"/>
        <a:defRPr sz="16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ts val="600"/>
        </a:spcAft>
        <a:buChar char="•"/>
        <a:defRPr sz="1400">
          <a:solidFill>
            <a:schemeClr val="tx1"/>
          </a:solidFill>
          <a:latin typeface="+mn-lt"/>
          <a:ea typeface="ＭＳ Ｐゴシック" charset="-128"/>
        </a:defRPr>
      </a:lvl3pPr>
      <a:lvl4pPr marL="1562100" indent="-228600" algn="l" rtl="0" eaLnBrk="0" fontAlgn="base" hangingPunct="0">
        <a:spcBef>
          <a:spcPct val="20000"/>
        </a:spcBef>
        <a:spcAft>
          <a:spcPts val="600"/>
        </a:spcAft>
        <a:buChar char="–"/>
        <a:defRPr sz="1200">
          <a:solidFill>
            <a:schemeClr val="tx1"/>
          </a:solidFill>
          <a:latin typeface="+mn-lt"/>
          <a:ea typeface="ＭＳ Ｐゴシック" charset="-128"/>
        </a:defRPr>
      </a:lvl4pPr>
      <a:lvl5pPr marL="1981200" indent="-228600" algn="l" rtl="0" eaLnBrk="0" fontAlgn="base" hangingPunct="0">
        <a:spcBef>
          <a:spcPct val="20000"/>
        </a:spcBef>
        <a:spcAft>
          <a:spcPts val="600"/>
        </a:spcAft>
        <a:buChar char="»"/>
        <a:defRPr sz="1000">
          <a:solidFill>
            <a:schemeClr val="tx1"/>
          </a:solidFill>
          <a:latin typeface="+mn-lt"/>
          <a:ea typeface="ＭＳ Ｐゴシック" charset="-128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ＭＳ Ｐゴシック" charset="-128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ＭＳ Ｐゴシック" charset="-128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ＭＳ Ｐゴシック" charset="-128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9A1D65-F735-48AF-82A1-B2E2CD15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48CD0-B163-4DED-B8E3-BADABCDE8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EB815-01FB-43E6-ADBF-0C920149AA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C0A0B-AFAE-4308-8428-2E7E84ECB2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D2936-4302-4E8B-91B7-2387234828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Box 15">
            <a:extLst>
              <a:ext uri="{FF2B5EF4-FFF2-40B4-BE49-F238E27FC236}">
                <a16:creationId xmlns:a16="http://schemas.microsoft.com/office/drawing/2014/main" id="{BD970787-9B6A-4421-B744-0C12655BB6F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16918" y="6457950"/>
            <a:ext cx="14750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000" b="1">
                <a:solidFill>
                  <a:schemeClr val="tx2"/>
                </a:solidFill>
                <a:latin typeface="Verdana" charset="0"/>
              </a:rPr>
              <a:t>[</a:t>
            </a:r>
            <a:r>
              <a:rPr lang="en-US" sz="1000">
                <a:solidFill>
                  <a:srgbClr val="666666"/>
                </a:solidFill>
                <a:latin typeface="Verdana" charset="0"/>
              </a:rPr>
              <a:t>Faculty of </a:t>
            </a:r>
            <a:r>
              <a:rPr lang="en-US" sz="1000" b="1">
                <a:solidFill>
                  <a:srgbClr val="666666"/>
                </a:solidFill>
                <a:latin typeface="Verdana" charset="0"/>
              </a:rPr>
              <a:t>Science</a:t>
            </a:r>
            <a:endParaRPr lang="en-US" sz="1000" b="1">
              <a:solidFill>
                <a:srgbClr val="9E9178"/>
              </a:solidFill>
              <a:latin typeface="Verdana" charset="0"/>
            </a:endParaRPr>
          </a:p>
          <a:p>
            <a:pPr algn="r" eaLnBrk="1" hangingPunct="1">
              <a:defRPr/>
            </a:pPr>
            <a:r>
              <a:rPr lang="en-US" sz="1000" b="1">
                <a:solidFill>
                  <a:schemeClr val="accent2"/>
                </a:solidFill>
                <a:latin typeface="Verdana" charset="0"/>
              </a:rPr>
              <a:t>Chemistry</a:t>
            </a:r>
            <a:r>
              <a:rPr lang="en-US" sz="1000" b="1">
                <a:solidFill>
                  <a:schemeClr val="tx2"/>
                </a:solidFill>
                <a:latin typeface="Verdana" charset="0"/>
              </a:rPr>
              <a:t>]</a:t>
            </a:r>
            <a:endParaRPr lang="en-US" sz="1000" b="1">
              <a:solidFill>
                <a:srgbClr val="9E9178"/>
              </a:solidFill>
              <a:latin typeface="Verdana" charset="0"/>
            </a:endParaRPr>
          </a:p>
        </p:txBody>
      </p:sp>
      <p:pic>
        <p:nvPicPr>
          <p:cNvPr id="8" name="Picture 16" descr="UU_logo_color.eps                                              0008D0DCMacintosh HD                   7C26854C:">
            <a:extLst>
              <a:ext uri="{FF2B5EF4-FFF2-40B4-BE49-F238E27FC236}">
                <a16:creationId xmlns:a16="http://schemas.microsoft.com/office/drawing/2014/main" id="{6242ABDF-A26D-4D5C-BE8A-02A67B1FD8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6350"/>
            <a:ext cx="1631504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subt-ci2-logo.gif                                              00227B87&#10;Bonvino HD                     B746CC0A:">
            <a:extLst>
              <a:ext uri="{FF2B5EF4-FFF2-40B4-BE49-F238E27FC236}">
                <a16:creationId xmlns:a16="http://schemas.microsoft.com/office/drawing/2014/main" id="{1E493128-53D1-4E97-94C5-18E2F3E097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lum brigh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6918" y="381000"/>
            <a:ext cx="1068682" cy="1022350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4306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3" r:id="rId1"/>
    <p:sldLayoutId id="2147485124" r:id="rId2"/>
    <p:sldLayoutId id="2147485125" r:id="rId3"/>
    <p:sldLayoutId id="2147485126" r:id="rId4"/>
    <p:sldLayoutId id="2147485127" r:id="rId5"/>
    <p:sldLayoutId id="2147485128" r:id="rId6"/>
    <p:sldLayoutId id="2147485129" r:id="rId7"/>
    <p:sldLayoutId id="2147485130" r:id="rId8"/>
    <p:sldLayoutId id="2147485131" r:id="rId9"/>
    <p:sldLayoutId id="2147485132" r:id="rId10"/>
    <p:sldLayoutId id="2147485133" r:id="rId11"/>
  </p:sldLayoutIdLst>
  <p:hf sldNum="0"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0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xfrm>
            <a:off x="4223792" y="2523903"/>
            <a:ext cx="7585496" cy="1368152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r" eaLnBrk="1" hangingPunct="1">
              <a:lnSpc>
                <a:spcPct val="120000"/>
              </a:lnSpc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Protein – small molecule docking in HADDOCK</a:t>
            </a:r>
            <a:endParaRPr lang="de-DE" sz="2400" dirty="0">
              <a:solidFill>
                <a:schemeClr val="bg1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0" name="Rectangle 11"/>
          <p:cNvSpPr>
            <a:spLocks noChangeArrowheads="1"/>
          </p:cNvSpPr>
          <p:nvPr/>
        </p:nvSpPr>
        <p:spPr bwMode="auto">
          <a:xfrm>
            <a:off x="481971" y="4334097"/>
            <a:ext cx="4572000" cy="1277273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Aft>
                <a:spcPts val="600"/>
              </a:spcAft>
            </a:pPr>
            <a:r>
              <a:rPr lang="en-US" sz="14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Verdana" charset="0"/>
              </a:rPr>
              <a:t>Panagiotis Koukos</a:t>
            </a:r>
          </a:p>
          <a:p>
            <a:pPr eaLnBrk="0" hangingPunct="0">
              <a:spcAft>
                <a:spcPts val="600"/>
              </a:spcAft>
            </a:pPr>
            <a:r>
              <a:rPr lang="en-US" sz="12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Verdana" charset="0"/>
              </a:rPr>
              <a:t>Bijvoet</a:t>
            </a:r>
            <a:r>
              <a:rPr lang="en-US" sz="12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Verdana" charset="0"/>
              </a:rPr>
              <a:t> Center for Biomolecular Research</a:t>
            </a:r>
          </a:p>
          <a:p>
            <a:pPr eaLnBrk="0" hangingPunct="0">
              <a:spcAft>
                <a:spcPts val="600"/>
              </a:spcAft>
            </a:pPr>
            <a:r>
              <a:rPr lang="en-US" sz="12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Verdana" charset="0"/>
              </a:rPr>
              <a:t>Faculty of Science, Department of Chemistry, Utrecht University</a:t>
            </a:r>
          </a:p>
          <a:p>
            <a:pPr eaLnBrk="0" hangingPunct="0">
              <a:spcAft>
                <a:spcPts val="600"/>
              </a:spcAft>
            </a:pPr>
            <a:r>
              <a:rPr lang="en-US" sz="1200" b="1">
                <a:solidFill>
                  <a:srgbClr val="FFFFFF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Verdana" charset="0"/>
              </a:rPr>
              <a:t>2019/08/22</a:t>
            </a:r>
            <a:endParaRPr lang="en-US" sz="1200" b="1" dirty="0">
              <a:solidFill>
                <a:srgbClr val="FFFFFF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Verdana" charset="0"/>
            </a:endParaRPr>
          </a:p>
        </p:txBody>
      </p:sp>
      <p:pic>
        <p:nvPicPr>
          <p:cNvPr id="2" name="Picture 1" descr="UBC_logo_RGB_400x17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5805264"/>
            <a:ext cx="1718436" cy="764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874" y="5602733"/>
            <a:ext cx="2963990" cy="116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22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93B60-B7F4-4A40-9A21-116ACA85E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GC2 Results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F1C07CF6-C4E9-9D47-A9BC-5E6459EE4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4309" y="1484784"/>
            <a:ext cx="9703382" cy="400427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75E45-7120-4132-8B3F-AC175FC98336}"/>
              </a:ext>
            </a:extLst>
          </p:cNvPr>
          <p:cNvSpPr txBox="1">
            <a:spLocks/>
          </p:cNvSpPr>
          <p:nvPr/>
        </p:nvSpPr>
        <p:spPr>
          <a:xfrm>
            <a:off x="1676854" y="5661248"/>
            <a:ext cx="9027658" cy="50287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b="1" dirty="0"/>
              <a:t>RMSD of the top pose averaged over all compounds</a:t>
            </a:r>
          </a:p>
        </p:txBody>
      </p:sp>
    </p:spTree>
    <p:extLst>
      <p:ext uri="{BB962C8B-B14F-4D97-AF65-F5344CB8AC3E}">
        <p14:creationId xmlns:p14="http://schemas.microsoft.com/office/powerpoint/2010/main" val="2067614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6BD18-608A-48B3-A497-590B15797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GC2 Updated Results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B9C2346-B8CC-5549-A3C5-BDED9A112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1330" y="1433887"/>
            <a:ext cx="9669339" cy="399022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28E983-1714-4ABA-AB2E-53F4F93190ED}"/>
              </a:ext>
            </a:extLst>
          </p:cNvPr>
          <p:cNvSpPr txBox="1">
            <a:spLocks/>
          </p:cNvSpPr>
          <p:nvPr/>
        </p:nvSpPr>
        <p:spPr>
          <a:xfrm>
            <a:off x="1676854" y="5661248"/>
            <a:ext cx="9027658" cy="50287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b="1"/>
              <a:t>RMSD of the top pose averaged over all compounds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52468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6F033-1DF7-47A3-8CD8-AA91DA886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F959F-F67C-44F5-8773-4B72F7637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600" b="1" dirty="0"/>
              <a:t> Select the receptor template smartly</a:t>
            </a:r>
          </a:p>
        </p:txBody>
      </p:sp>
    </p:spTree>
    <p:extLst>
      <p:ext uri="{BB962C8B-B14F-4D97-AF65-F5344CB8AC3E}">
        <p14:creationId xmlns:p14="http://schemas.microsoft.com/office/powerpoint/2010/main" val="3042933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19966-0B30-4DF2-97CF-7AC9270C6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Small molecule docking</a:t>
            </a:r>
            <a:endParaRPr lang="nl-NL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93556F-D22E-491D-B589-58C5B9C998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654" y="1825625"/>
            <a:ext cx="3888432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chemeClr val="bg1">
                    <a:lumMod val="65000"/>
                  </a:schemeClr>
                </a:solidFill>
              </a:rPr>
              <a:t>D3R 2016 Grand Challenge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b="1" dirty="0">
                <a:solidFill>
                  <a:schemeClr val="bg1">
                    <a:lumMod val="65000"/>
                  </a:schemeClr>
                </a:solidFill>
              </a:rPr>
              <a:t>1 protein target against 35 small molecules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3251520"/>
            <a:ext cx="2008197" cy="24098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64" y="3378215"/>
            <a:ext cx="1797038" cy="2156446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D2EE024-DB79-4293-A238-326AC27D6A60}"/>
              </a:ext>
            </a:extLst>
          </p:cNvPr>
          <p:cNvSpPr txBox="1">
            <a:spLocks/>
          </p:cNvSpPr>
          <p:nvPr/>
        </p:nvSpPr>
        <p:spPr>
          <a:xfrm>
            <a:off x="3955257" y="1825625"/>
            <a:ext cx="38884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600" b="1" dirty="0"/>
              <a:t>D3R 2017 Grand Challenge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400" b="1" dirty="0"/>
              <a:t>1 protein target against 24 small molecules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74A23A-B27D-4A99-A2F6-13592501F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736" y="3134232"/>
            <a:ext cx="2286005" cy="27432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64BA11-C5C6-4211-9E79-77CFBF92F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533" y="3215627"/>
            <a:ext cx="2138675" cy="25664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7B515C-D17C-4E6F-9A1B-3621385A6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2880" y="3120226"/>
            <a:ext cx="2397576" cy="27572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45A245-7037-4103-AD9C-59CA8F427B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4604" y="3290482"/>
            <a:ext cx="2176052" cy="2502459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2FA58DB-A5C0-4E83-995B-9CF5E3BD037A}"/>
              </a:ext>
            </a:extLst>
          </p:cNvPr>
          <p:cNvSpPr txBox="1">
            <a:spLocks/>
          </p:cNvSpPr>
          <p:nvPr/>
        </p:nvSpPr>
        <p:spPr>
          <a:xfrm>
            <a:off x="8112224" y="1825625"/>
            <a:ext cx="38884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600" b="1" dirty="0"/>
              <a:t>D3R 2018 Grand Challenge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400" b="1" dirty="0"/>
              <a:t>1 protein target against 20 small molecules</a:t>
            </a:r>
          </a:p>
        </p:txBody>
      </p:sp>
    </p:spTree>
    <p:extLst>
      <p:ext uri="{BB962C8B-B14F-4D97-AF65-F5344CB8AC3E}">
        <p14:creationId xmlns:p14="http://schemas.microsoft.com/office/powerpoint/2010/main" val="1827927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F9528-DF03-4D6F-867D-263F43299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GC2 Updated Protocol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BE3A72-47F8-4C41-9A38-5FA11E4FBCC7}"/>
              </a:ext>
            </a:extLst>
          </p:cNvPr>
          <p:cNvSpPr txBox="1"/>
          <p:nvPr/>
        </p:nvSpPr>
        <p:spPr>
          <a:xfrm>
            <a:off x="695400" y="4077072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+mj-lt"/>
              </a:rPr>
              <a:t>Ligand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BEF704-7685-4931-94A1-6015F244249B}"/>
              </a:ext>
            </a:extLst>
          </p:cNvPr>
          <p:cNvSpPr txBox="1"/>
          <p:nvPr/>
        </p:nvSpPr>
        <p:spPr>
          <a:xfrm>
            <a:off x="695400" y="1690688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+mj-lt"/>
              </a:rPr>
              <a:t>Protein</a:t>
            </a:r>
          </a:p>
        </p:txBody>
      </p:sp>
      <p:pic>
        <p:nvPicPr>
          <p:cNvPr id="1026" name="Picture 2" descr="https://cdn.rcsb.org/rcsb-pdb/v2/common/images/rcsb_logo.png">
            <a:extLst>
              <a:ext uri="{FF2B5EF4-FFF2-40B4-BE49-F238E27FC236}">
                <a16:creationId xmlns:a16="http://schemas.microsoft.com/office/drawing/2014/main" id="{643A0F84-75FD-4F1E-8ABD-EF6699687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14181"/>
            <a:ext cx="27432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GraphicalAbstract.png">
            <a:extLst>
              <a:ext uri="{FF2B5EF4-FFF2-40B4-BE49-F238E27FC236}">
                <a16:creationId xmlns:a16="http://schemas.microsoft.com/office/drawing/2014/main" id="{FBA04672-A7C6-44AE-8C3A-5159F19BD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2275463"/>
            <a:ext cx="3488355" cy="13953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7A481B-0AB8-4178-890C-37315B6685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95"/>
          <a:stretch/>
        </p:blipFill>
        <p:spPr>
          <a:xfrm>
            <a:off x="838200" y="4661847"/>
            <a:ext cx="2424905" cy="20409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BE1191-87E9-41F1-9981-585D42E14C6A}"/>
              </a:ext>
            </a:extLst>
          </p:cNvPr>
          <p:cNvSpPr txBox="1"/>
          <p:nvPr/>
        </p:nvSpPr>
        <p:spPr>
          <a:xfrm>
            <a:off x="8328248" y="1691492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+mj-lt"/>
              </a:rPr>
              <a:t>Docking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FF079B-21F1-484C-943E-057FE3A41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0031" y="4003006"/>
            <a:ext cx="3174886" cy="3174886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99B66B8B-9688-455A-8499-44D17B75FFC8}"/>
              </a:ext>
            </a:extLst>
          </p:cNvPr>
          <p:cNvSpPr/>
          <p:nvPr/>
        </p:nvSpPr>
        <p:spPr>
          <a:xfrm>
            <a:off x="7394293" y="2745201"/>
            <a:ext cx="658747" cy="45586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9B0127DD-FDCA-4F12-AA80-72BF1F9D0FFC}"/>
              </a:ext>
            </a:extLst>
          </p:cNvPr>
          <p:cNvSpPr/>
          <p:nvPr/>
        </p:nvSpPr>
        <p:spPr>
          <a:xfrm rot="16200000">
            <a:off x="9270490" y="3735259"/>
            <a:ext cx="584775" cy="45586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BDE37F-B366-E74A-BD83-EBFEB7595B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2264" y="4375772"/>
            <a:ext cx="2454039" cy="23269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8CD263-D9F9-CD41-A5F4-6E2E28EFAF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5998" y="2084711"/>
            <a:ext cx="3623697" cy="181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09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06CFF6-0813-475C-AA73-DA5261A6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GC3 Protocol</a:t>
            </a:r>
          </a:p>
        </p:txBody>
      </p:sp>
      <p:pic>
        <p:nvPicPr>
          <p:cNvPr id="2052" name="Picture 4" descr="https://docs.eyesopen.com/rocs/_images/overlay_theory.png">
            <a:extLst>
              <a:ext uri="{FF2B5EF4-FFF2-40B4-BE49-F238E27FC236}">
                <a16:creationId xmlns:a16="http://schemas.microsoft.com/office/drawing/2014/main" id="{66DD3CA8-B028-49E5-BA0E-C7324F340A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792" y="2230995"/>
            <a:ext cx="6212415" cy="359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322E3F-8DDF-4259-9BFB-FB02DD18E826}"/>
              </a:ext>
            </a:extLst>
          </p:cNvPr>
          <p:cNvSpPr/>
          <p:nvPr/>
        </p:nvSpPr>
        <p:spPr>
          <a:xfrm>
            <a:off x="3022337" y="5821762"/>
            <a:ext cx="46805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+mj-lt"/>
              </a:rPr>
              <a:t>https://docs.eyesopen.com/rocs/_images/overlay_theory.png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08D4BA0-F9C9-4993-8159-DDE2966A4E53}"/>
              </a:ext>
            </a:extLst>
          </p:cNvPr>
          <p:cNvSpPr txBox="1">
            <a:spLocks/>
          </p:cNvSpPr>
          <p:nvPr/>
        </p:nvSpPr>
        <p:spPr>
          <a:xfrm>
            <a:off x="1919535" y="1629986"/>
            <a:ext cx="8352928" cy="502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400" b="1" dirty="0"/>
              <a:t>Select conformers based on 3D shape similarity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645062-939E-0B4C-A371-970E6F02245D}"/>
              </a:ext>
            </a:extLst>
          </p:cNvPr>
          <p:cNvSpPr/>
          <p:nvPr/>
        </p:nvSpPr>
        <p:spPr>
          <a:xfrm>
            <a:off x="3022337" y="6237312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rgbClr val="40404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Hawkins, P.C.D. et al, </a:t>
            </a:r>
            <a:r>
              <a:rPr lang="en-US" sz="1100" b="1" dirty="0">
                <a:solidFill>
                  <a:srgbClr val="40404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Comparison of Shape-Matching and Docking as Virtual Screening Tools</a:t>
            </a:r>
            <a:r>
              <a:rPr lang="en-US" sz="1100" dirty="0">
                <a:solidFill>
                  <a:srgbClr val="40404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, </a:t>
            </a:r>
            <a:r>
              <a:rPr lang="en-US" sz="1100" i="1" dirty="0">
                <a:solidFill>
                  <a:srgbClr val="40404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Journal of Medicinal Chemistry</a:t>
            </a:r>
            <a:r>
              <a:rPr lang="en-US" sz="1100" dirty="0">
                <a:solidFill>
                  <a:srgbClr val="40404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, Vol. 50, pp. 74-82, </a:t>
            </a:r>
            <a:r>
              <a:rPr lang="en-US" sz="1100" b="1" dirty="0">
                <a:solidFill>
                  <a:srgbClr val="40404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2007</a:t>
            </a:r>
            <a:endParaRPr lang="en-US" sz="11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660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09BE7-7AF7-48BD-B4B1-C0B0C5B26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GC3 Protocol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CE3C32-370B-4706-8FF9-E92ED4A2BE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38064" y="2348880"/>
            <a:ext cx="3992909" cy="3992909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21C2AED-8857-4CBA-B7DA-68189B2706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72064" y="2276872"/>
            <a:ext cx="3992909" cy="399290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94987D9-8A47-49A9-B5E1-B92EB21C62CF}"/>
              </a:ext>
            </a:extLst>
          </p:cNvPr>
          <p:cNvSpPr txBox="1">
            <a:spLocks/>
          </p:cNvSpPr>
          <p:nvPr/>
        </p:nvSpPr>
        <p:spPr>
          <a:xfrm>
            <a:off x="1919535" y="1629986"/>
            <a:ext cx="8352928" cy="502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400" b="1" dirty="0"/>
              <a:t>Select conformers based on chemical similarity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1E348E-A399-0049-A576-11DA1E6A1D6B}"/>
              </a:ext>
            </a:extLst>
          </p:cNvPr>
          <p:cNvSpPr/>
          <p:nvPr/>
        </p:nvSpPr>
        <p:spPr>
          <a:xfrm>
            <a:off x="3022337" y="6237312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rgbClr val="40404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Hawkins, P.C.D. et al, </a:t>
            </a:r>
            <a:r>
              <a:rPr lang="en-US" sz="1100" b="1" dirty="0">
                <a:solidFill>
                  <a:srgbClr val="40404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Comparison of Shape-Matching and Docking as Virtual Screening Tools</a:t>
            </a:r>
            <a:r>
              <a:rPr lang="en-US" sz="1100" dirty="0">
                <a:solidFill>
                  <a:srgbClr val="40404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, </a:t>
            </a:r>
            <a:r>
              <a:rPr lang="en-US" sz="1100" i="1" dirty="0">
                <a:solidFill>
                  <a:srgbClr val="40404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Journal of Medicinal Chemistry</a:t>
            </a:r>
            <a:r>
              <a:rPr lang="en-US" sz="1100" dirty="0">
                <a:solidFill>
                  <a:srgbClr val="40404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, Vol. 50, pp. 74-82, </a:t>
            </a:r>
            <a:r>
              <a:rPr lang="en-US" sz="1100" b="1" dirty="0">
                <a:solidFill>
                  <a:srgbClr val="40404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2007</a:t>
            </a:r>
            <a:endParaRPr lang="en-US" sz="11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080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F9528-DF03-4D6F-867D-263F43299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GC3 Protocol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BE3A72-47F8-4C41-9A38-5FA11E4FBCC7}"/>
              </a:ext>
            </a:extLst>
          </p:cNvPr>
          <p:cNvSpPr txBox="1"/>
          <p:nvPr/>
        </p:nvSpPr>
        <p:spPr>
          <a:xfrm>
            <a:off x="695400" y="4077072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+mj-lt"/>
              </a:rPr>
              <a:t>Ligand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BEF704-7685-4931-94A1-6015F244249B}"/>
              </a:ext>
            </a:extLst>
          </p:cNvPr>
          <p:cNvSpPr txBox="1"/>
          <p:nvPr/>
        </p:nvSpPr>
        <p:spPr>
          <a:xfrm>
            <a:off x="695400" y="1690688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+mj-lt"/>
              </a:rPr>
              <a:t>Protein</a:t>
            </a:r>
          </a:p>
        </p:txBody>
      </p:sp>
      <p:pic>
        <p:nvPicPr>
          <p:cNvPr id="1026" name="Picture 2" descr="https://cdn.rcsb.org/rcsb-pdb/v2/common/images/rcsb_logo.png">
            <a:extLst>
              <a:ext uri="{FF2B5EF4-FFF2-40B4-BE49-F238E27FC236}">
                <a16:creationId xmlns:a16="http://schemas.microsoft.com/office/drawing/2014/main" id="{643A0F84-75FD-4F1E-8ABD-EF6699687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14181"/>
            <a:ext cx="27432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GraphicalAbstract.png">
            <a:extLst>
              <a:ext uri="{FF2B5EF4-FFF2-40B4-BE49-F238E27FC236}">
                <a16:creationId xmlns:a16="http://schemas.microsoft.com/office/drawing/2014/main" id="{FBA04672-A7C6-44AE-8C3A-5159F19BD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2275463"/>
            <a:ext cx="3488355" cy="13953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7A481B-0AB8-4178-890C-37315B6685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95"/>
          <a:stretch/>
        </p:blipFill>
        <p:spPr>
          <a:xfrm>
            <a:off x="838200" y="4661847"/>
            <a:ext cx="2424905" cy="20409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BE1191-87E9-41F1-9981-585D42E14C6A}"/>
              </a:ext>
            </a:extLst>
          </p:cNvPr>
          <p:cNvSpPr txBox="1"/>
          <p:nvPr/>
        </p:nvSpPr>
        <p:spPr>
          <a:xfrm>
            <a:off x="8328248" y="1691492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+mj-lt"/>
              </a:rPr>
              <a:t>Refinement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FF079B-21F1-484C-943E-057FE3A41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0031" y="4003006"/>
            <a:ext cx="3174886" cy="3174886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99B66B8B-9688-455A-8499-44D17B75FFC8}"/>
              </a:ext>
            </a:extLst>
          </p:cNvPr>
          <p:cNvSpPr/>
          <p:nvPr/>
        </p:nvSpPr>
        <p:spPr>
          <a:xfrm>
            <a:off x="7394293" y="2745201"/>
            <a:ext cx="658747" cy="45586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9B0127DD-FDCA-4F12-AA80-72BF1F9D0FFC}"/>
              </a:ext>
            </a:extLst>
          </p:cNvPr>
          <p:cNvSpPr/>
          <p:nvPr/>
        </p:nvSpPr>
        <p:spPr>
          <a:xfrm rot="16200000">
            <a:off x="9270490" y="3735259"/>
            <a:ext cx="584775" cy="45586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7466E1-DCFE-4B2A-B55A-B5B4F19B48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5998" y="2084711"/>
            <a:ext cx="3623697" cy="1811413"/>
          </a:xfrm>
          <a:prstGeom prst="rect">
            <a:avLst/>
          </a:prstGeom>
        </p:spPr>
      </p:pic>
      <p:pic>
        <p:nvPicPr>
          <p:cNvPr id="20" name="Picture 4" descr="https://docs.eyesopen.com/rocs/_images/overlay_theory.png">
            <a:extLst>
              <a:ext uri="{FF2B5EF4-FFF2-40B4-BE49-F238E27FC236}">
                <a16:creationId xmlns:a16="http://schemas.microsoft.com/office/drawing/2014/main" id="{C68EC3A6-1D20-44EE-83BE-5808DD170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325" y="4382826"/>
            <a:ext cx="3767104" cy="217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849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9B218-05A3-4068-B586-B2F9104D0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GC3 Results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DE90F4-79CB-4F04-95A2-47BF0743F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0412" y="1283352"/>
            <a:ext cx="8780541" cy="429129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E2BD15-3DB8-4821-9864-33D3CCC99227}"/>
              </a:ext>
            </a:extLst>
          </p:cNvPr>
          <p:cNvSpPr txBox="1">
            <a:spLocks/>
          </p:cNvSpPr>
          <p:nvPr/>
        </p:nvSpPr>
        <p:spPr>
          <a:xfrm>
            <a:off x="2205575" y="5661248"/>
            <a:ext cx="7970214" cy="502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400" b="1" dirty="0"/>
              <a:t>RMSD averaged over all five poses per target</a:t>
            </a:r>
          </a:p>
        </p:txBody>
      </p:sp>
    </p:spTree>
    <p:extLst>
      <p:ext uri="{BB962C8B-B14F-4D97-AF65-F5344CB8AC3E}">
        <p14:creationId xmlns:p14="http://schemas.microsoft.com/office/powerpoint/2010/main" val="3934529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F1EA5-6EFA-9A49-A307-65E1C1FE2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GC3 Results – Cross docking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802707-7D73-407F-B0F0-C8E9CCB6DE4F}"/>
              </a:ext>
            </a:extLst>
          </p:cNvPr>
          <p:cNvSpPr txBox="1">
            <a:spLocks/>
          </p:cNvSpPr>
          <p:nvPr/>
        </p:nvSpPr>
        <p:spPr>
          <a:xfrm>
            <a:off x="1582171" y="4941168"/>
            <a:ext cx="9027658" cy="50287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b="1" dirty="0"/>
              <a:t>RMSD of the top pose averaged over all compounds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644FCF28-69ED-8C49-90BD-D270CBEE31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16832"/>
            <a:ext cx="10515600" cy="218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56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Docking – HADDOCK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B639A9AF-CA0F-47A4-A3B3-04FB8D86CC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509" y="1687367"/>
            <a:ext cx="6274981" cy="470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49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F1EA5-6EFA-9A49-A307-65E1C1FE2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GC3 Results – Self docking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F11B46-A4EC-4B43-8F79-3F3190820CCA}"/>
              </a:ext>
            </a:extLst>
          </p:cNvPr>
          <p:cNvSpPr txBox="1">
            <a:spLocks/>
          </p:cNvSpPr>
          <p:nvPr/>
        </p:nvSpPr>
        <p:spPr>
          <a:xfrm>
            <a:off x="1655727" y="4869160"/>
            <a:ext cx="9027658" cy="50287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b="1" dirty="0"/>
              <a:t>RMSD of the top pose averaged over all compounds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ED378DF-C8ED-C142-9AC7-02B7D6F65B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16832"/>
            <a:ext cx="10515600" cy="220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28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9B218-05A3-4068-B586-B2F9104D0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GC4 Results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82C0617-5ABA-4887-BA08-8F0E6A830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6278" y="1325317"/>
            <a:ext cx="8608808" cy="420736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E65453-E248-4D54-8C5A-1A1681FBD9C1}"/>
              </a:ext>
            </a:extLst>
          </p:cNvPr>
          <p:cNvSpPr txBox="1">
            <a:spLocks/>
          </p:cNvSpPr>
          <p:nvPr/>
        </p:nvSpPr>
        <p:spPr>
          <a:xfrm>
            <a:off x="2205575" y="5661248"/>
            <a:ext cx="7970214" cy="502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400" b="1" dirty="0"/>
              <a:t>RMSD averaged over all five poses per target</a:t>
            </a:r>
          </a:p>
        </p:txBody>
      </p:sp>
    </p:spTree>
    <p:extLst>
      <p:ext uri="{BB962C8B-B14F-4D97-AF65-F5344CB8AC3E}">
        <p14:creationId xmlns:p14="http://schemas.microsoft.com/office/powerpoint/2010/main" val="96561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9B218-05A3-4068-B586-B2F9104D0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GC4 Results – Cross docking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5AF990-14A6-40BB-AE50-368DF7579142}"/>
              </a:ext>
            </a:extLst>
          </p:cNvPr>
          <p:cNvSpPr txBox="1">
            <a:spLocks/>
          </p:cNvSpPr>
          <p:nvPr/>
        </p:nvSpPr>
        <p:spPr>
          <a:xfrm>
            <a:off x="1582171" y="4941168"/>
            <a:ext cx="9027658" cy="50287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b="1" dirty="0"/>
              <a:t>RMSD of the top pose averaged over all compounds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5AE0C7AA-3710-8A44-A84C-B3967ABDA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676" y="1772816"/>
            <a:ext cx="11928648" cy="252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22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9B218-05A3-4068-B586-B2F9104D0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GC4 Results – Self docking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5FD985-B337-414D-B2B9-25C48A61201C}"/>
              </a:ext>
            </a:extLst>
          </p:cNvPr>
          <p:cNvSpPr txBox="1">
            <a:spLocks/>
          </p:cNvSpPr>
          <p:nvPr/>
        </p:nvSpPr>
        <p:spPr>
          <a:xfrm>
            <a:off x="1582170" y="5013176"/>
            <a:ext cx="9027658" cy="50287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b="1" dirty="0"/>
              <a:t>RMSD of the top pose averaged over all compounds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6DAADE1-4666-C345-9E13-C521C26B4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494" y="1772816"/>
            <a:ext cx="11777011" cy="247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1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6F033-1DF7-47A3-8CD8-AA91DA886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F959F-F67C-44F5-8773-4B72F7637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GB" sz="3600" b="1" dirty="0"/>
              <a:t>Select the receptor template smartly</a:t>
            </a:r>
          </a:p>
          <a:p>
            <a:pPr marL="514350" indent="-514350" algn="just">
              <a:buFont typeface="+mj-lt"/>
              <a:buAutoNum type="arabicPeriod"/>
            </a:pPr>
            <a:endParaRPr lang="en-GB" sz="3600" b="1" dirty="0"/>
          </a:p>
          <a:p>
            <a:pPr marL="514350" indent="-514350" algn="just">
              <a:buFont typeface="+mj-lt"/>
              <a:buAutoNum type="arabicPeriod"/>
            </a:pPr>
            <a:r>
              <a:rPr lang="en-GB" sz="3600" b="1" dirty="0"/>
              <a:t>Select the ligand ensemble based on shape similarity</a:t>
            </a:r>
          </a:p>
          <a:p>
            <a:pPr marL="514350" indent="-514350" algn="just">
              <a:buFont typeface="+mj-lt"/>
              <a:buAutoNum type="arabicPeriod"/>
            </a:pPr>
            <a:endParaRPr lang="en-GB" sz="3600" b="1" dirty="0"/>
          </a:p>
          <a:p>
            <a:pPr marL="514350" indent="-514350" algn="just">
              <a:buFont typeface="+mj-lt"/>
              <a:buAutoNum type="arabicPeriod"/>
            </a:pPr>
            <a:r>
              <a:rPr lang="en-GB" sz="3600" b="1" dirty="0"/>
              <a:t>Position the ligands using shape similarity</a:t>
            </a:r>
          </a:p>
        </p:txBody>
      </p:sp>
    </p:spTree>
    <p:extLst>
      <p:ext uri="{BB962C8B-B14F-4D97-AF65-F5344CB8AC3E}">
        <p14:creationId xmlns:p14="http://schemas.microsoft.com/office/powerpoint/2010/main" val="301205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8EFB52-31D6-4ECB-9FF4-51080AB95BBF}"/>
              </a:ext>
            </a:extLst>
          </p:cNvPr>
          <p:cNvSpPr/>
          <p:nvPr/>
        </p:nvSpPr>
        <p:spPr bwMode="auto">
          <a:xfrm>
            <a:off x="8423149" y="4960605"/>
            <a:ext cx="3456384" cy="12241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7392144" y="1052736"/>
            <a:ext cx="4536504" cy="2808312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r" eaLnBrk="1" hangingPunct="1"/>
            <a:r>
              <a:rPr lang="en-US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Acknowledgments:</a:t>
            </a:r>
            <a:br>
              <a:rPr lang="en-US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the CSB group @ UU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07225" y="4305137"/>
            <a:ext cx="2088232" cy="367596"/>
          </a:xfrm>
          <a:prstGeom prst="rect">
            <a:avLst/>
          </a:prstGeom>
          <a:solidFill>
            <a:srgbClr val="3361B6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eaLnBrk="1" hangingPunct="1">
              <a:defRPr sz="1400" b="1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Verdana" charset="0"/>
              </a:defRPr>
            </a:lvl1pPr>
            <a:lvl2pPr algn="ctr" eaLnBrk="0" hangingPunct="0">
              <a:defRPr sz="2800" b="1">
                <a:solidFill>
                  <a:srgbClr val="4C4C4C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2pPr>
            <a:lvl3pPr algn="ctr" eaLnBrk="0" hangingPunct="0">
              <a:defRPr sz="2800" b="1">
                <a:solidFill>
                  <a:srgbClr val="4C4C4C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3pPr>
            <a:lvl4pPr algn="ctr" eaLnBrk="0" hangingPunct="0">
              <a:defRPr sz="2800" b="1">
                <a:solidFill>
                  <a:srgbClr val="4C4C4C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4pPr>
            <a:lvl5pPr algn="ctr" eaLnBrk="0" hangingPunct="0">
              <a:defRPr sz="2800" b="1">
                <a:solidFill>
                  <a:srgbClr val="4C4C4C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charset="0"/>
              </a:defRPr>
            </a:lvl9pPr>
          </a:lstStyle>
          <a:p>
            <a:r>
              <a:rPr lang="en-US" sz="1800" dirty="0">
                <a:solidFill>
                  <a:srgbClr val="F7F7F9"/>
                </a:solidFill>
              </a:rPr>
              <a:t>Funding €€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B1FE7E8-A88C-49B1-B2CD-B2B349B32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88288" y="5138329"/>
            <a:ext cx="2926107" cy="868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008B86-E152-4F8D-9D1C-72FF84BFF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496" y="2527141"/>
            <a:ext cx="54292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81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960096" y="3713445"/>
            <a:ext cx="5356535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rPr>
              <a:t>HADDOCK online: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b="1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rPr>
              <a:t>http://haddock.science.uu.nl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b="1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rPr>
              <a:t>http://bonvinlab.org/software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b="1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rPr>
              <a:t>http://ask.bioexcel.eu </a:t>
            </a:r>
          </a:p>
        </p:txBody>
      </p:sp>
      <p:pic>
        <p:nvPicPr>
          <p:cNvPr id="6" name="Picture 5" descr="GraphicalAbstra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77" y="3501008"/>
            <a:ext cx="5468067" cy="2187227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303912" y="2348880"/>
            <a:ext cx="61446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cs typeface="Verdana" charset="0"/>
              </a:rPr>
              <a:t>Thank you for your attention!</a:t>
            </a:r>
          </a:p>
        </p:txBody>
      </p:sp>
      <p:pic>
        <p:nvPicPr>
          <p:cNvPr id="7" name="Picture 6" descr="UBC_logo_RGB_400x17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52" y="6093296"/>
            <a:ext cx="1718436" cy="7647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5890765"/>
            <a:ext cx="2963990" cy="116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9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utoUpdateAnimBg="0"/>
      <p:bldP spid="9" grpId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Docking – HADDOCK</a:t>
            </a:r>
          </a:p>
        </p:txBody>
      </p:sp>
      <p:pic>
        <p:nvPicPr>
          <p:cNvPr id="7" name="Content Placeholder 13" descr="Graphical Abstract.pdf">
            <a:extLst>
              <a:ext uri="{FF2B5EF4-FFF2-40B4-BE49-F238E27FC236}">
                <a16:creationId xmlns:a16="http://schemas.microsoft.com/office/drawing/2014/main" id="{A6B8E089-C9AC-414C-B9A9-DC0C4DD5C8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745" b="-18745"/>
          <a:stretch>
            <a:fillRect/>
          </a:stretch>
        </p:blipFill>
        <p:spPr>
          <a:xfrm>
            <a:off x="1513340" y="1340768"/>
            <a:ext cx="9165320" cy="5040560"/>
          </a:xfrm>
        </p:spPr>
      </p:pic>
    </p:spTree>
    <p:extLst>
      <p:ext uri="{BB962C8B-B14F-4D97-AF65-F5344CB8AC3E}">
        <p14:creationId xmlns:p14="http://schemas.microsoft.com/office/powerpoint/2010/main" val="873661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0062" y="1846263"/>
            <a:ext cx="2646781" cy="40227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089" y="1846263"/>
            <a:ext cx="2646781" cy="4022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899" y="1846263"/>
            <a:ext cx="2646781" cy="40227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317471" y="1616916"/>
                <a:ext cx="865910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 dirty="0">
                    <a:latin typeface="Verdana" charset="0"/>
                    <a:ea typeface="Verdana" charset="0"/>
                    <a:cs typeface="Verdana" charset="0"/>
                  </a:rPr>
                  <a:t>Rigid body energy </a:t>
                </a:r>
                <a:r>
                  <a:rPr lang="en-US" sz="2200" b="1" dirty="0" err="1">
                    <a:latin typeface="Verdana" charset="0"/>
                    <a:ea typeface="Verdana" charset="0"/>
                    <a:cs typeface="Verdana" charset="0"/>
                  </a:rPr>
                  <a:t>minimisation</a:t>
                </a:r>
                <a:endParaRPr lang="en-US" sz="2200" b="1" dirty="0">
                  <a:latin typeface="Verdana" charset="0"/>
                  <a:ea typeface="Verdana" charset="0"/>
                  <a:cs typeface="Verdana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1" i="1" smtClean="0">
                          <a:latin typeface="Cambria Math" charset="0"/>
                          <a:ea typeface="Verdana" charset="0"/>
                          <a:cs typeface="Verdana" charset="0"/>
                        </a:rPr>
                        <m:t>𝑯𝑺</m:t>
                      </m:r>
                      <m:r>
                        <a:rPr lang="en-US" sz="2200" b="1" i="1" smtClean="0">
                          <a:latin typeface="Cambria Math" charset="0"/>
                          <a:ea typeface="Verdana" charset="0"/>
                          <a:cs typeface="Verdana" charset="0"/>
                        </a:rPr>
                        <m:t>=</m:t>
                      </m:r>
                      <m:sSub>
                        <m:sSubPr>
                          <m:ctrlP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panose="02040503050406030204" pitchFamily="18" charset="0"/>
                              <a:ea typeface="Verdana" charset="0"/>
                              <a:cs typeface="Verdana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𝟏</m:t>
                          </m:r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.</m:t>
                          </m:r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𝟎</m:t>
                          </m:r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 </m:t>
                          </m:r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𝑬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𝒆𝒍𝒆𝒄</m:t>
                          </m:r>
                        </m:sub>
                      </m:sSub>
                      <m:r>
                        <a:rPr lang="en-US" sz="2200" b="1" i="1" smtClean="0">
                          <a:latin typeface="Cambria Math" charset="0"/>
                          <a:ea typeface="Verdana" charset="0"/>
                          <a:cs typeface="Verdana" charset="0"/>
                        </a:rPr>
                        <m:t>+ </m:t>
                      </m:r>
                      <m:sSub>
                        <m:sSubPr>
                          <m:ctrlP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panose="02040503050406030204" pitchFamily="18" charset="0"/>
                              <a:ea typeface="Verdana" charset="0"/>
                              <a:cs typeface="Verdana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𝟎</m:t>
                          </m:r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.</m:t>
                          </m:r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𝟎𝟏</m:t>
                          </m:r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 </m:t>
                          </m:r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𝑬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𝒗𝒅𝒘</m:t>
                          </m:r>
                        </m:sub>
                      </m:sSub>
                      <m:r>
                        <a:rPr lang="en-US" sz="2200" b="1" i="1" smtClean="0">
                          <a:latin typeface="Cambria Math" charset="0"/>
                          <a:ea typeface="Verdana" charset="0"/>
                          <a:cs typeface="Verdana" charset="0"/>
                        </a:rPr>
                        <m:t>+</m:t>
                      </m:r>
                      <m:sSub>
                        <m:sSubPr>
                          <m:ctrlPr>
                            <a:rPr lang="en-US" sz="2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Verdana" charset="0"/>
                              <a:cs typeface="Verdana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𝟏</m:t>
                          </m:r>
                          <m:r>
                            <a:rPr lang="en-US" sz="2200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.</m:t>
                          </m:r>
                          <m:r>
                            <a:rPr lang="en-US" sz="2200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𝟎</m:t>
                          </m:r>
                          <m:r>
                            <a:rPr lang="en-US" sz="2200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 </m:t>
                          </m:r>
                          <m:r>
                            <a:rPr lang="en-US" sz="2200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𝑬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𝒅𝒆𝒔𝒐𝒍𝒗</m:t>
                          </m:r>
                        </m:sub>
                      </m:sSub>
                      <m:r>
                        <a:rPr lang="en-US" sz="2200" b="1" i="1" smtClean="0">
                          <a:solidFill>
                            <a:schemeClr val="tx1"/>
                          </a:solidFill>
                          <a:latin typeface="Cambria Math" charset="0"/>
                          <a:ea typeface="Verdana" charset="0"/>
                          <a:cs typeface="Verdana" charset="0"/>
                        </a:rPr>
                        <m:t>+</m:t>
                      </m:r>
                      <m:r>
                        <a:rPr lang="en-US" sz="2200" b="1" i="1" smtClean="0">
                          <a:solidFill>
                            <a:srgbClr val="C00000"/>
                          </a:solidFill>
                          <a:latin typeface="Cambria Math" charset="0"/>
                          <a:ea typeface="Verdana" charset="0"/>
                          <a:cs typeface="Verdana" charset="0"/>
                        </a:rPr>
                        <m:t>𝟎</m:t>
                      </m:r>
                      <m:r>
                        <a:rPr lang="en-US" sz="2200" b="1" i="1" smtClean="0">
                          <a:solidFill>
                            <a:srgbClr val="C00000"/>
                          </a:solidFill>
                          <a:latin typeface="Cambria Math" charset="0"/>
                          <a:ea typeface="Verdana" charset="0"/>
                          <a:cs typeface="Verdana" charset="0"/>
                        </a:rPr>
                        <m:t>.</m:t>
                      </m:r>
                      <m:r>
                        <a:rPr lang="en-US" sz="2200" b="1" i="1" smtClean="0">
                          <a:solidFill>
                            <a:srgbClr val="C00000"/>
                          </a:solidFill>
                          <a:latin typeface="Cambria Math" charset="0"/>
                          <a:ea typeface="Verdana" charset="0"/>
                          <a:cs typeface="Verdana" charset="0"/>
                        </a:rPr>
                        <m:t>𝟎𝟏</m:t>
                      </m:r>
                      <m:r>
                        <a:rPr lang="en-US" sz="2200" b="1" i="1" smtClean="0">
                          <a:solidFill>
                            <a:srgbClr val="C00000"/>
                          </a:solidFill>
                          <a:latin typeface="Cambria Math" charset="0"/>
                          <a:ea typeface="Verdana" charset="0"/>
                          <a:cs typeface="Verdana" charset="0"/>
                        </a:rPr>
                        <m:t> </m:t>
                      </m:r>
                      <m:sSub>
                        <m:sSubPr>
                          <m:ctrlPr>
                            <a:rPr lang="en-US" sz="2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Verdana" charset="0"/>
                              <a:cs typeface="Verdana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𝑬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𝑨𝑰𝑹</m:t>
                          </m:r>
                        </m:sub>
                      </m:sSub>
                      <m:r>
                        <a:rPr lang="en-US" sz="2200" b="1" i="1" smtClean="0">
                          <a:latin typeface="Cambria Math" charset="0"/>
                          <a:ea typeface="Verdana" charset="0"/>
                          <a:cs typeface="Verdana" charset="0"/>
                        </a:rPr>
                        <m:t>−</m:t>
                      </m:r>
                      <m:r>
                        <a:rPr lang="en-US" sz="2200" b="1" i="1" smtClean="0">
                          <a:solidFill>
                            <a:srgbClr val="C00000"/>
                          </a:solidFill>
                          <a:latin typeface="Cambria Math" charset="0"/>
                          <a:ea typeface="Verdana" charset="0"/>
                          <a:cs typeface="Verdana" charset="0"/>
                        </a:rPr>
                        <m:t>𝟎</m:t>
                      </m:r>
                      <m:r>
                        <a:rPr lang="en-US" sz="2200" b="1" i="1" smtClean="0">
                          <a:solidFill>
                            <a:srgbClr val="C00000"/>
                          </a:solidFill>
                          <a:latin typeface="Cambria Math" charset="0"/>
                          <a:ea typeface="Verdana" charset="0"/>
                          <a:cs typeface="Verdana" charset="0"/>
                        </a:rPr>
                        <m:t>.</m:t>
                      </m:r>
                      <m:r>
                        <a:rPr lang="en-US" sz="2200" b="1" i="1" smtClean="0">
                          <a:solidFill>
                            <a:srgbClr val="C00000"/>
                          </a:solidFill>
                          <a:latin typeface="Cambria Math" charset="0"/>
                          <a:ea typeface="Verdana" charset="0"/>
                          <a:cs typeface="Verdana" charset="0"/>
                        </a:rPr>
                        <m:t>𝟎𝟏</m:t>
                      </m:r>
                      <m:r>
                        <a:rPr lang="en-US" sz="2200" b="1" i="1" smtClean="0">
                          <a:solidFill>
                            <a:srgbClr val="C00000"/>
                          </a:solidFill>
                          <a:latin typeface="Cambria Math" charset="0"/>
                          <a:ea typeface="Verdana" charset="0"/>
                          <a:cs typeface="Verdana" charset="0"/>
                        </a:rPr>
                        <m:t> </m:t>
                      </m:r>
                      <m:r>
                        <a:rPr lang="en-US" sz="2200" b="1" i="1" smtClean="0">
                          <a:solidFill>
                            <a:srgbClr val="C00000"/>
                          </a:solidFill>
                          <a:latin typeface="Cambria Math" charset="0"/>
                          <a:ea typeface="Verdana" charset="0"/>
                          <a:cs typeface="Verdana" charset="0"/>
                        </a:rPr>
                        <m:t>𝑩𝑺𝑨</m:t>
                      </m:r>
                    </m:oMath>
                  </m:oMathPara>
                </a14:m>
                <a:endParaRPr lang="en-US" sz="2200" b="1" dirty="0">
                  <a:solidFill>
                    <a:srgbClr val="B321A7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471" y="1616916"/>
                <a:ext cx="8659102" cy="769441"/>
              </a:xfrm>
              <a:prstGeom prst="rect">
                <a:avLst/>
              </a:prstGeom>
              <a:blipFill>
                <a:blip r:embed="rId5"/>
                <a:stretch>
                  <a:fillRect l="-915" t="-4762"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317471" y="3534459"/>
                <a:ext cx="867507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latin typeface="Verdana" charset="0"/>
                    <a:ea typeface="Verdana" charset="0"/>
                    <a:cs typeface="Verdana" charset="0"/>
                  </a:rPr>
                  <a:t>Simulated annealing in torsional space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1" i="1" smtClean="0">
                          <a:latin typeface="Cambria Math" charset="0"/>
                          <a:ea typeface="Verdana" charset="0"/>
                          <a:cs typeface="Verdana" charset="0"/>
                        </a:rPr>
                        <m:t>𝑯𝑺</m:t>
                      </m:r>
                      <m:r>
                        <a:rPr lang="en-US" sz="2200" b="1" i="1" smtClean="0">
                          <a:latin typeface="Cambria Math" charset="0"/>
                          <a:ea typeface="Verdana" charset="0"/>
                          <a:cs typeface="Verdana" charset="0"/>
                        </a:rPr>
                        <m:t>=</m:t>
                      </m:r>
                      <m:sSub>
                        <m:sSubPr>
                          <m:ctrlP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panose="02040503050406030204" pitchFamily="18" charset="0"/>
                              <a:ea typeface="Verdana" charset="0"/>
                              <a:cs typeface="Verdana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𝟏</m:t>
                          </m:r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.</m:t>
                          </m:r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𝟎</m:t>
                          </m:r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 </m:t>
                          </m:r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𝑬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𝒆𝒍𝒆𝒄</m:t>
                          </m:r>
                        </m:sub>
                      </m:sSub>
                      <m:r>
                        <a:rPr lang="en-US" sz="2200" b="1" i="1" smtClean="0">
                          <a:latin typeface="Cambria Math" charset="0"/>
                          <a:ea typeface="Verdana" charset="0"/>
                          <a:cs typeface="Verdana" charset="0"/>
                        </a:rPr>
                        <m:t>+ </m:t>
                      </m:r>
                      <m:sSub>
                        <m:sSubPr>
                          <m:ctrlP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panose="02040503050406030204" pitchFamily="18" charset="0"/>
                              <a:ea typeface="Verdana" charset="0"/>
                              <a:cs typeface="Verdana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𝟏</m:t>
                          </m:r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.</m:t>
                          </m:r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𝟎</m:t>
                          </m:r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 </m:t>
                          </m:r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𝑬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𝒗𝒅𝒘</m:t>
                          </m:r>
                        </m:sub>
                      </m:sSub>
                      <m:r>
                        <a:rPr lang="en-US" sz="2200" b="1" i="1" smtClean="0">
                          <a:latin typeface="Cambria Math" charset="0"/>
                          <a:ea typeface="Verdana" charset="0"/>
                          <a:cs typeface="Verdana" charset="0"/>
                        </a:rPr>
                        <m:t>+</m:t>
                      </m:r>
                      <m:sSub>
                        <m:sSubPr>
                          <m:ctrlPr>
                            <a:rPr lang="en-US" sz="2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Verdana" charset="0"/>
                              <a:cs typeface="Verdana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𝟏</m:t>
                          </m:r>
                          <m:r>
                            <a:rPr lang="en-US" sz="2200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.</m:t>
                          </m:r>
                          <m:r>
                            <a:rPr lang="en-US" sz="2200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𝟎</m:t>
                          </m:r>
                          <m:r>
                            <a:rPr lang="en-US" sz="2200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 </m:t>
                          </m:r>
                          <m:r>
                            <a:rPr lang="en-US" sz="2200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𝑬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𝒅𝒆𝒔𝒐𝒍𝒗</m:t>
                          </m:r>
                        </m:sub>
                      </m:sSub>
                      <m:r>
                        <a:rPr lang="en-US" sz="2200" b="1" i="1" smtClean="0">
                          <a:latin typeface="Cambria Math" charset="0"/>
                          <a:ea typeface="Verdana" charset="0"/>
                          <a:cs typeface="Verdana" charset="0"/>
                        </a:rPr>
                        <m:t>+ </m:t>
                      </m:r>
                      <m:r>
                        <a:rPr lang="en-US" sz="2200" b="1" i="1" smtClean="0">
                          <a:solidFill>
                            <a:srgbClr val="C00000"/>
                          </a:solidFill>
                          <a:latin typeface="Cambria Math" charset="0"/>
                          <a:ea typeface="Verdana" charset="0"/>
                          <a:cs typeface="Verdana" charset="0"/>
                        </a:rPr>
                        <m:t>𝟎</m:t>
                      </m:r>
                      <m:r>
                        <a:rPr lang="en-US" sz="2200" b="1" i="1" smtClean="0">
                          <a:solidFill>
                            <a:srgbClr val="C00000"/>
                          </a:solidFill>
                          <a:latin typeface="Cambria Math" charset="0"/>
                          <a:ea typeface="Verdana" charset="0"/>
                          <a:cs typeface="Verdana" charset="0"/>
                        </a:rPr>
                        <m:t>.</m:t>
                      </m:r>
                      <m:r>
                        <a:rPr lang="en-US" sz="2200" b="1" i="1" smtClean="0">
                          <a:solidFill>
                            <a:srgbClr val="C00000"/>
                          </a:solidFill>
                          <a:latin typeface="Cambria Math" charset="0"/>
                          <a:ea typeface="Verdana" charset="0"/>
                          <a:cs typeface="Verdana" charset="0"/>
                        </a:rPr>
                        <m:t>𝟏</m:t>
                      </m:r>
                      <m:sSub>
                        <m:sSubPr>
                          <m:ctrlPr>
                            <a:rPr lang="en-US" sz="2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Verdana" charset="0"/>
                              <a:cs typeface="Verdana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 </m:t>
                          </m:r>
                          <m:r>
                            <a:rPr lang="en-US" sz="2200" b="1" i="1">
                              <a:solidFill>
                                <a:srgbClr val="C00000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𝑬</m:t>
                          </m:r>
                        </m:e>
                        <m:sub>
                          <m:r>
                            <a:rPr lang="en-US" sz="2200" b="1" i="1">
                              <a:solidFill>
                                <a:srgbClr val="C00000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𝑨𝑰𝑹</m:t>
                          </m:r>
                        </m:sub>
                      </m:sSub>
                      <m:r>
                        <a:rPr lang="en-US" sz="2200" b="1" i="1" smtClean="0">
                          <a:solidFill>
                            <a:schemeClr val="tx1"/>
                          </a:solidFill>
                          <a:latin typeface="Cambria Math" charset="0"/>
                          <a:ea typeface="Verdana" charset="0"/>
                          <a:cs typeface="Verdana" charset="0"/>
                        </a:rPr>
                        <m:t>−</m:t>
                      </m:r>
                      <m:r>
                        <a:rPr lang="en-US" sz="2200" b="1" i="1" smtClean="0">
                          <a:solidFill>
                            <a:srgbClr val="C00000"/>
                          </a:solidFill>
                          <a:latin typeface="Cambria Math" charset="0"/>
                          <a:ea typeface="Verdana" charset="0"/>
                          <a:cs typeface="Verdana" charset="0"/>
                        </a:rPr>
                        <m:t>𝟎</m:t>
                      </m:r>
                      <m:r>
                        <a:rPr lang="en-US" sz="2200" b="1" i="1" smtClean="0">
                          <a:solidFill>
                            <a:srgbClr val="C00000"/>
                          </a:solidFill>
                          <a:latin typeface="Cambria Math" charset="0"/>
                          <a:ea typeface="Verdana" charset="0"/>
                          <a:cs typeface="Verdana" charset="0"/>
                        </a:rPr>
                        <m:t>.</m:t>
                      </m:r>
                      <m:r>
                        <a:rPr lang="en-US" sz="2200" b="1" i="1" smtClean="0">
                          <a:solidFill>
                            <a:srgbClr val="C00000"/>
                          </a:solidFill>
                          <a:latin typeface="Cambria Math" charset="0"/>
                          <a:ea typeface="Verdana" charset="0"/>
                          <a:cs typeface="Verdana" charset="0"/>
                        </a:rPr>
                        <m:t>𝟎𝟏</m:t>
                      </m:r>
                      <m:r>
                        <a:rPr lang="en-US" sz="2200" b="1" i="1" smtClean="0">
                          <a:solidFill>
                            <a:srgbClr val="C00000"/>
                          </a:solidFill>
                          <a:latin typeface="Cambria Math" charset="0"/>
                          <a:ea typeface="Verdana" charset="0"/>
                          <a:cs typeface="Verdana" charset="0"/>
                        </a:rPr>
                        <m:t> </m:t>
                      </m:r>
                      <m:r>
                        <a:rPr lang="en-US" sz="2200" b="1" i="1" smtClean="0">
                          <a:solidFill>
                            <a:srgbClr val="C00000"/>
                          </a:solidFill>
                          <a:latin typeface="Cambria Math" charset="0"/>
                          <a:ea typeface="Verdana" charset="0"/>
                          <a:cs typeface="Verdana" charset="0"/>
                        </a:rPr>
                        <m:t>𝑩𝑺𝑨</m:t>
                      </m:r>
                    </m:oMath>
                  </m:oMathPara>
                </a14:m>
                <a:endParaRPr lang="en-US" sz="2200" b="1" dirty="0">
                  <a:solidFill>
                    <a:srgbClr val="B321A7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471" y="3534459"/>
                <a:ext cx="8675073" cy="769441"/>
              </a:xfrm>
              <a:prstGeom prst="rect">
                <a:avLst/>
              </a:prstGeom>
              <a:blipFill>
                <a:blip r:embed="rId6"/>
                <a:stretch>
                  <a:fillRect l="-914" t="-4762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317471" y="5445224"/>
                <a:ext cx="1011523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latin typeface="Verdana" charset="0"/>
                    <a:ea typeface="Verdana" charset="0"/>
                    <a:cs typeface="Verdana" charset="0"/>
                  </a:rPr>
                  <a:t>Refinement in explicit solvent and </a:t>
                </a:r>
                <a:r>
                  <a:rPr lang="en-US" sz="2200" b="1" dirty="0" err="1">
                    <a:latin typeface="Verdana" charset="0"/>
                    <a:ea typeface="Verdana" charset="0"/>
                    <a:cs typeface="Verdana" charset="0"/>
                  </a:rPr>
                  <a:t>cartesian</a:t>
                </a:r>
                <a:r>
                  <a:rPr lang="en-US" sz="2200" b="1" dirty="0">
                    <a:latin typeface="Verdana" charset="0"/>
                    <a:ea typeface="Verdana" charset="0"/>
                    <a:cs typeface="Verdana" charset="0"/>
                  </a:rPr>
                  <a:t> space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1" i="1" smtClean="0">
                          <a:latin typeface="Cambria Math" charset="0"/>
                          <a:ea typeface="Verdana" charset="0"/>
                          <a:cs typeface="Verdana" charset="0"/>
                        </a:rPr>
                        <m:t>𝑯𝑺</m:t>
                      </m:r>
                      <m:r>
                        <a:rPr lang="en-US" sz="2200" b="1" i="1" smtClean="0">
                          <a:latin typeface="Cambria Math" charset="0"/>
                          <a:ea typeface="Verdana" charset="0"/>
                          <a:cs typeface="Verdana" charset="0"/>
                        </a:rPr>
                        <m:t>=</m:t>
                      </m:r>
                      <m:sSub>
                        <m:sSubPr>
                          <m:ctrlP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panose="02040503050406030204" pitchFamily="18" charset="0"/>
                              <a:ea typeface="Verdana" charset="0"/>
                              <a:cs typeface="Verdana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𝟎</m:t>
                          </m:r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.</m:t>
                          </m:r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𝟐</m:t>
                          </m:r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 </m:t>
                          </m:r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𝑬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𝒆𝒍𝒆𝒄</m:t>
                          </m:r>
                        </m:sub>
                      </m:sSub>
                      <m:r>
                        <a:rPr lang="en-US" sz="2200" b="1" i="1" smtClean="0">
                          <a:latin typeface="Cambria Math" charset="0"/>
                          <a:ea typeface="Verdana" charset="0"/>
                          <a:cs typeface="Verdana" charset="0"/>
                        </a:rPr>
                        <m:t>+ </m:t>
                      </m:r>
                      <m:sSub>
                        <m:sSubPr>
                          <m:ctrlP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panose="02040503050406030204" pitchFamily="18" charset="0"/>
                              <a:ea typeface="Verdana" charset="0"/>
                              <a:cs typeface="Verdana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𝟏</m:t>
                          </m:r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.</m:t>
                          </m:r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𝟎</m:t>
                          </m:r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 </m:t>
                          </m:r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𝑬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rgbClr val="009A46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𝒗𝒅𝒘</m:t>
                          </m:r>
                        </m:sub>
                      </m:sSub>
                      <m:r>
                        <a:rPr lang="en-US" sz="2200" b="1" i="1" smtClean="0">
                          <a:latin typeface="Cambria Math" charset="0"/>
                          <a:ea typeface="Verdana" charset="0"/>
                          <a:cs typeface="Verdana" charset="0"/>
                        </a:rPr>
                        <m:t>+</m:t>
                      </m:r>
                      <m:sSub>
                        <m:sSubPr>
                          <m:ctrlPr>
                            <a:rPr lang="en-US" sz="2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Verdana" charset="0"/>
                              <a:cs typeface="Verdana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𝟏</m:t>
                          </m:r>
                          <m:r>
                            <a:rPr lang="en-US" sz="2200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.</m:t>
                          </m:r>
                          <m:r>
                            <a:rPr lang="en-US" sz="2200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𝟎</m:t>
                          </m:r>
                          <m:r>
                            <a:rPr lang="en-US" sz="2200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 </m:t>
                          </m:r>
                          <m:r>
                            <a:rPr lang="en-US" sz="2200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𝑬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𝒅𝒆𝒔𝒐𝒍𝒗</m:t>
                          </m:r>
                        </m:sub>
                      </m:sSub>
                      <m:r>
                        <a:rPr lang="en-US" sz="2200" b="1" i="1">
                          <a:latin typeface="Cambria Math" charset="0"/>
                          <a:ea typeface="Verdana" charset="0"/>
                          <a:cs typeface="Verdana" charset="0"/>
                        </a:rPr>
                        <m:t>+ </m:t>
                      </m:r>
                      <m:r>
                        <a:rPr lang="en-US" sz="2200" b="1" i="1" smtClean="0">
                          <a:solidFill>
                            <a:srgbClr val="C00000"/>
                          </a:solidFill>
                          <a:latin typeface="Cambria Math" charset="0"/>
                          <a:ea typeface="Verdana" charset="0"/>
                          <a:cs typeface="Verdana" charset="0"/>
                        </a:rPr>
                        <m:t>𝟎</m:t>
                      </m:r>
                      <m:r>
                        <a:rPr lang="en-US" sz="2200" b="1" i="1" smtClean="0">
                          <a:solidFill>
                            <a:srgbClr val="C00000"/>
                          </a:solidFill>
                          <a:latin typeface="Cambria Math" charset="0"/>
                          <a:ea typeface="Verdana" charset="0"/>
                          <a:cs typeface="Verdana" charset="0"/>
                        </a:rPr>
                        <m:t>.</m:t>
                      </m:r>
                      <m:r>
                        <a:rPr lang="en-US" sz="2200" b="1" i="1" smtClean="0">
                          <a:solidFill>
                            <a:srgbClr val="C00000"/>
                          </a:solidFill>
                          <a:latin typeface="Cambria Math" charset="0"/>
                          <a:ea typeface="Verdana" charset="0"/>
                          <a:cs typeface="Verdana" charset="0"/>
                        </a:rPr>
                        <m:t>𝟏</m:t>
                      </m:r>
                      <m:sSub>
                        <m:sSubPr>
                          <m:ctrlPr>
                            <a:rPr lang="en-US" sz="2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Verdana" charset="0"/>
                              <a:cs typeface="Verdana" charset="0"/>
                            </a:rPr>
                          </m:ctrlPr>
                        </m:sSubPr>
                        <m:e>
                          <m:r>
                            <a:rPr lang="en-US" sz="2200" b="1" i="1">
                              <a:solidFill>
                                <a:srgbClr val="C00000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 </m:t>
                          </m:r>
                          <m:r>
                            <a:rPr lang="en-US" sz="2200" b="1" i="1">
                              <a:solidFill>
                                <a:srgbClr val="C00000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𝑬</m:t>
                          </m:r>
                        </m:e>
                        <m:sub>
                          <m:r>
                            <a:rPr lang="en-US" sz="2200" b="1" i="1">
                              <a:solidFill>
                                <a:srgbClr val="C00000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𝑨𝑰𝑹</m:t>
                          </m:r>
                        </m:sub>
                      </m:sSub>
                    </m:oMath>
                  </m:oMathPara>
                </a14:m>
                <a:endParaRPr lang="en-US" sz="2200" b="1" dirty="0">
                  <a:solidFill>
                    <a:srgbClr val="B321A7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471" y="5445224"/>
                <a:ext cx="10115233" cy="769441"/>
              </a:xfrm>
              <a:prstGeom prst="rect">
                <a:avLst/>
              </a:prstGeom>
              <a:blipFill>
                <a:blip r:embed="rId7"/>
                <a:stretch>
                  <a:fillRect l="-784" t="-4762"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Google Shape;166;p26">
            <a:extLst>
              <a:ext uri="{FF2B5EF4-FFF2-40B4-BE49-F238E27FC236}">
                <a16:creationId xmlns:a16="http://schemas.microsoft.com/office/drawing/2014/main" id="{69CC6F7F-9ACA-4491-969C-FAB390F712C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20783" y="2839878"/>
            <a:ext cx="2158601" cy="215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68;p26">
            <a:extLst>
              <a:ext uri="{FF2B5EF4-FFF2-40B4-BE49-F238E27FC236}">
                <a16:creationId xmlns:a16="http://schemas.microsoft.com/office/drawing/2014/main" id="{1A2BB5E7-96A0-470E-95BD-62969A5F3D7B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99896" y="2852936"/>
            <a:ext cx="2240627" cy="2240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69;p26">
            <a:extLst>
              <a:ext uri="{FF2B5EF4-FFF2-40B4-BE49-F238E27FC236}">
                <a16:creationId xmlns:a16="http://schemas.microsoft.com/office/drawing/2014/main" id="{1D795C05-78F3-4DF5-8047-284664B4993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86116" y="2858920"/>
            <a:ext cx="2240627" cy="224062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4D3BA38-54DA-4E0A-A23D-3D314330037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400" b="1" dirty="0"/>
              <a:t>Docking – HADDOCK</a:t>
            </a:r>
          </a:p>
        </p:txBody>
      </p:sp>
    </p:spTree>
    <p:extLst>
      <p:ext uri="{BB962C8B-B14F-4D97-AF65-F5344CB8AC3E}">
        <p14:creationId xmlns:p14="http://schemas.microsoft.com/office/powerpoint/2010/main" val="8347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-0.08894 -0.2620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3" y="-131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0.37461 0.01111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37" y="55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-0.00995 L -0.67852 0.28333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33" y="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852 0.28333 L -0.67852 -0.2620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26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022E-16 L -0.00456 -0.55995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  <p:bldP spid="11" grpId="1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19966-0B30-4DF2-97CF-7AC9270C6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D3R Grand Challenge</a:t>
            </a:r>
            <a:endParaRPr lang="nl-NL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93556F-D22E-491D-B589-58C5B9C998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654" y="1825625"/>
            <a:ext cx="3888432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b="1" dirty="0"/>
              <a:t>D3R 2016 Grand Challenge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b="1" dirty="0"/>
              <a:t>1 protein target against 35 small molecules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3251520"/>
            <a:ext cx="2008197" cy="24098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64" y="3378215"/>
            <a:ext cx="1797038" cy="2156446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D2EE024-DB79-4293-A238-326AC27D6A60}"/>
              </a:ext>
            </a:extLst>
          </p:cNvPr>
          <p:cNvSpPr txBox="1">
            <a:spLocks/>
          </p:cNvSpPr>
          <p:nvPr/>
        </p:nvSpPr>
        <p:spPr>
          <a:xfrm>
            <a:off x="3955257" y="1825625"/>
            <a:ext cx="38884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600" b="1" dirty="0"/>
              <a:t>D3R 2017 Grand Challenge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400" b="1" dirty="0"/>
              <a:t>1 protein target against 24 small molecules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74A23A-B27D-4A99-A2F6-13592501F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736" y="3134232"/>
            <a:ext cx="2286005" cy="27432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64BA11-C5C6-4211-9E79-77CFBF92F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533" y="3215627"/>
            <a:ext cx="2138675" cy="25664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7B515C-D17C-4E6F-9A1B-3621385A6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2880" y="3120226"/>
            <a:ext cx="2397576" cy="27572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45A245-7037-4103-AD9C-59CA8F427B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4604" y="3290482"/>
            <a:ext cx="2176052" cy="2502459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2FA58DB-A5C0-4E83-995B-9CF5E3BD037A}"/>
              </a:ext>
            </a:extLst>
          </p:cNvPr>
          <p:cNvSpPr txBox="1">
            <a:spLocks/>
          </p:cNvSpPr>
          <p:nvPr/>
        </p:nvSpPr>
        <p:spPr>
          <a:xfrm>
            <a:off x="8112224" y="1825625"/>
            <a:ext cx="38884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600" b="1" dirty="0"/>
              <a:t>D3R 2018 Grand Challenge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400" b="1" dirty="0"/>
              <a:t>1 protein target against 20 small molecules</a:t>
            </a:r>
          </a:p>
        </p:txBody>
      </p:sp>
    </p:spTree>
    <p:extLst>
      <p:ext uri="{BB962C8B-B14F-4D97-AF65-F5344CB8AC3E}">
        <p14:creationId xmlns:p14="http://schemas.microsoft.com/office/powerpoint/2010/main" val="19074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0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F9528-DF03-4D6F-867D-263F43299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43408"/>
            <a:ext cx="10515600" cy="1325563"/>
          </a:xfrm>
        </p:spPr>
        <p:txBody>
          <a:bodyPr/>
          <a:lstStyle/>
          <a:p>
            <a:r>
              <a:rPr lang="en-GB" b="1" dirty="0"/>
              <a:t>GC2 Protocol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BE3A72-47F8-4C41-9A38-5FA11E4FBCC7}"/>
              </a:ext>
            </a:extLst>
          </p:cNvPr>
          <p:cNvSpPr txBox="1"/>
          <p:nvPr/>
        </p:nvSpPr>
        <p:spPr>
          <a:xfrm>
            <a:off x="695400" y="3468539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+mj-lt"/>
              </a:rPr>
              <a:t>Ligand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BEF704-7685-4931-94A1-6015F244249B}"/>
              </a:ext>
            </a:extLst>
          </p:cNvPr>
          <p:cNvSpPr txBox="1"/>
          <p:nvPr/>
        </p:nvSpPr>
        <p:spPr>
          <a:xfrm>
            <a:off x="695400" y="1082155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+mj-lt"/>
              </a:rPr>
              <a:t>Protein</a:t>
            </a:r>
          </a:p>
        </p:txBody>
      </p:sp>
      <p:pic>
        <p:nvPicPr>
          <p:cNvPr id="1026" name="Picture 2" descr="https://cdn.rcsb.org/rcsb-pdb/v2/common/images/rcsb_logo.png">
            <a:extLst>
              <a:ext uri="{FF2B5EF4-FFF2-40B4-BE49-F238E27FC236}">
                <a16:creationId xmlns:a16="http://schemas.microsoft.com/office/drawing/2014/main" id="{643A0F84-75FD-4F1E-8ABD-EF6699687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05648"/>
            <a:ext cx="27432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B7A127-539D-4D5B-81A9-5DB0E196A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861" y="1271168"/>
            <a:ext cx="2181227" cy="2221434"/>
          </a:xfrm>
          <a:prstGeom prst="rect">
            <a:avLst/>
          </a:prstGeom>
        </p:spPr>
      </p:pic>
      <p:pic>
        <p:nvPicPr>
          <p:cNvPr id="11" name="Picture 10" descr="GraphicalAbstract.png">
            <a:extLst>
              <a:ext uri="{FF2B5EF4-FFF2-40B4-BE49-F238E27FC236}">
                <a16:creationId xmlns:a16="http://schemas.microsoft.com/office/drawing/2014/main" id="{FBA04672-A7C6-44AE-8C3A-5159F19BD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1666930"/>
            <a:ext cx="3488355" cy="13953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7A481B-0AB8-4178-890C-37315B6685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695"/>
          <a:stretch/>
        </p:blipFill>
        <p:spPr>
          <a:xfrm>
            <a:off x="838200" y="4053314"/>
            <a:ext cx="2424905" cy="20409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BE1191-87E9-41F1-9981-585D42E14C6A}"/>
              </a:ext>
            </a:extLst>
          </p:cNvPr>
          <p:cNvSpPr txBox="1"/>
          <p:nvPr/>
        </p:nvSpPr>
        <p:spPr>
          <a:xfrm>
            <a:off x="8328248" y="1082959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+mj-lt"/>
              </a:rPr>
              <a:t>Docking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FF079B-21F1-484C-943E-057FE3A41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031" y="3394473"/>
            <a:ext cx="3174886" cy="3174886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99B66B8B-9688-455A-8499-44D17B75FFC8}"/>
              </a:ext>
            </a:extLst>
          </p:cNvPr>
          <p:cNvSpPr/>
          <p:nvPr/>
        </p:nvSpPr>
        <p:spPr>
          <a:xfrm>
            <a:off x="7394293" y="2136668"/>
            <a:ext cx="658747" cy="45586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9B0127DD-FDCA-4F12-AA80-72BF1F9D0FFC}"/>
              </a:ext>
            </a:extLst>
          </p:cNvPr>
          <p:cNvSpPr/>
          <p:nvPr/>
        </p:nvSpPr>
        <p:spPr>
          <a:xfrm rot="16200000">
            <a:off x="9270490" y="3126726"/>
            <a:ext cx="584775" cy="45586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BDE37F-B366-E74A-BD83-EBFEB7595B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2264" y="3767239"/>
            <a:ext cx="2454039" cy="23269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69924F2-609C-2444-8B22-7EFF77D266EA}"/>
              </a:ext>
            </a:extLst>
          </p:cNvPr>
          <p:cNvSpPr/>
          <p:nvPr/>
        </p:nvSpPr>
        <p:spPr>
          <a:xfrm>
            <a:off x="2231578" y="6257836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Hawkins, P.C.D. et al. </a:t>
            </a:r>
            <a:r>
              <a:rPr lang="en-US" sz="1000" b="1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Conformer Generation with OMEGA: Algorithm and Validation Using High Quality Structures from the Protein Databank and the Cambridge Structural Database</a:t>
            </a:r>
            <a:r>
              <a:rPr lang="en-US" sz="10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en-US" sz="1000" i="1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J. Chem. Inf. Model.</a:t>
            </a:r>
            <a:r>
              <a:rPr lang="en-US" sz="10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en-US" sz="1000" b="1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2010</a:t>
            </a:r>
            <a:r>
              <a:rPr lang="en-US" sz="10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50, 572-584</a:t>
            </a:r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87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" grpId="0"/>
      <p:bldP spid="16" grpId="0" animBg="1"/>
      <p:bldP spid="19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93B60-B7F4-4A40-9A21-116ACA85E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GC2 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AB146-9AF0-6647-A353-8198AF3DC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854" y="5661248"/>
            <a:ext cx="9027658" cy="50287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/>
              <a:t>RMSD of the top pose averaged over all compounds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4E1820CE-DAAC-5E49-A314-E40B591D2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856" y="1556792"/>
            <a:ext cx="9650288" cy="398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5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F9528-DF03-4D6F-867D-263F43299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GC2 Updated Protocol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BE3A72-47F8-4C41-9A38-5FA11E4FBCC7}"/>
              </a:ext>
            </a:extLst>
          </p:cNvPr>
          <p:cNvSpPr txBox="1"/>
          <p:nvPr/>
        </p:nvSpPr>
        <p:spPr>
          <a:xfrm>
            <a:off x="695400" y="4077072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+mj-lt"/>
              </a:rPr>
              <a:t>Ligand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BEF704-7685-4931-94A1-6015F244249B}"/>
              </a:ext>
            </a:extLst>
          </p:cNvPr>
          <p:cNvSpPr txBox="1"/>
          <p:nvPr/>
        </p:nvSpPr>
        <p:spPr>
          <a:xfrm>
            <a:off x="695400" y="1690688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+mj-lt"/>
              </a:rPr>
              <a:t>Protein</a:t>
            </a:r>
          </a:p>
        </p:txBody>
      </p:sp>
      <p:pic>
        <p:nvPicPr>
          <p:cNvPr id="1026" name="Picture 2" descr="https://cdn.rcsb.org/rcsb-pdb/v2/common/images/rcsb_logo.png">
            <a:extLst>
              <a:ext uri="{FF2B5EF4-FFF2-40B4-BE49-F238E27FC236}">
                <a16:creationId xmlns:a16="http://schemas.microsoft.com/office/drawing/2014/main" id="{643A0F84-75FD-4F1E-8ABD-EF6699687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14181"/>
            <a:ext cx="27432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B7A127-539D-4D5B-81A9-5DB0E196A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861" y="1879701"/>
            <a:ext cx="2181227" cy="2221434"/>
          </a:xfrm>
          <a:prstGeom prst="rect">
            <a:avLst/>
          </a:prstGeom>
        </p:spPr>
      </p:pic>
      <p:pic>
        <p:nvPicPr>
          <p:cNvPr id="11" name="Picture 10" descr="GraphicalAbstract.png">
            <a:extLst>
              <a:ext uri="{FF2B5EF4-FFF2-40B4-BE49-F238E27FC236}">
                <a16:creationId xmlns:a16="http://schemas.microsoft.com/office/drawing/2014/main" id="{FBA04672-A7C6-44AE-8C3A-5159F19BD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2275463"/>
            <a:ext cx="3488355" cy="13953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7A481B-0AB8-4178-890C-37315B6685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695"/>
          <a:stretch/>
        </p:blipFill>
        <p:spPr>
          <a:xfrm>
            <a:off x="838200" y="4661847"/>
            <a:ext cx="2424905" cy="20409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BE1191-87E9-41F1-9981-585D42E14C6A}"/>
              </a:ext>
            </a:extLst>
          </p:cNvPr>
          <p:cNvSpPr txBox="1"/>
          <p:nvPr/>
        </p:nvSpPr>
        <p:spPr>
          <a:xfrm>
            <a:off x="8328248" y="1691492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+mj-lt"/>
              </a:rPr>
              <a:t>Docking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FF079B-21F1-484C-943E-057FE3A41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031" y="4003006"/>
            <a:ext cx="3174886" cy="3174886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99B66B8B-9688-455A-8499-44D17B75FFC8}"/>
              </a:ext>
            </a:extLst>
          </p:cNvPr>
          <p:cNvSpPr/>
          <p:nvPr/>
        </p:nvSpPr>
        <p:spPr>
          <a:xfrm>
            <a:off x="7394293" y="2745201"/>
            <a:ext cx="658747" cy="45586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9B0127DD-FDCA-4F12-AA80-72BF1F9D0FFC}"/>
              </a:ext>
            </a:extLst>
          </p:cNvPr>
          <p:cNvSpPr/>
          <p:nvPr/>
        </p:nvSpPr>
        <p:spPr>
          <a:xfrm rot="16200000">
            <a:off x="9270490" y="3735259"/>
            <a:ext cx="584775" cy="45586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BDE37F-B366-E74A-BD83-EBFEB7595B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2264" y="4375772"/>
            <a:ext cx="2454039" cy="2326991"/>
          </a:xfrm>
          <a:prstGeom prst="rect">
            <a:avLst/>
          </a:prstGeom>
        </p:spPr>
      </p:pic>
      <p:sp>
        <p:nvSpPr>
          <p:cNvPr id="17" name="Cross 16">
            <a:extLst>
              <a:ext uri="{FF2B5EF4-FFF2-40B4-BE49-F238E27FC236}">
                <a16:creationId xmlns:a16="http://schemas.microsoft.com/office/drawing/2014/main" id="{F86C6B7E-2478-0447-9B16-FA08C03FEB17}"/>
              </a:ext>
            </a:extLst>
          </p:cNvPr>
          <p:cNvSpPr/>
          <p:nvPr/>
        </p:nvSpPr>
        <p:spPr>
          <a:xfrm rot="18837230">
            <a:off x="3836684" y="947659"/>
            <a:ext cx="3849193" cy="3890995"/>
          </a:xfrm>
          <a:prstGeom prst="plus">
            <a:avLst>
              <a:gd name="adj" fmla="val 4404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86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F9528-DF03-4D6F-867D-263F43299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GC2 Updated Protocol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511F91-C33F-4744-8398-A3DF0D99B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51" y="1916832"/>
            <a:ext cx="5623279" cy="28116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140D1C-60D4-443F-8EE0-5A1F0DC2E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1916832"/>
            <a:ext cx="5624633" cy="2811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9FB787-32A7-42AA-8A57-AB68C7F50200}"/>
              </a:ext>
            </a:extLst>
          </p:cNvPr>
          <p:cNvSpPr txBox="1"/>
          <p:nvPr/>
        </p:nvSpPr>
        <p:spPr>
          <a:xfrm>
            <a:off x="911424" y="5088837"/>
            <a:ext cx="10369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+mn-lt"/>
              </a:rPr>
              <a:t>Compare compounds with </a:t>
            </a:r>
            <a:r>
              <a:rPr lang="en-GB" sz="2400" b="1" dirty="0" err="1">
                <a:latin typeface="+mn-lt"/>
              </a:rPr>
              <a:t>Tanimoto</a:t>
            </a:r>
            <a:r>
              <a:rPr lang="en-GB" sz="2400" b="1" dirty="0">
                <a:latin typeface="+mn-lt"/>
              </a:rPr>
              <a:t> similarity values after identifying the Maximum Common Substructure (MCS)</a:t>
            </a:r>
          </a:p>
        </p:txBody>
      </p:sp>
    </p:spTree>
    <p:extLst>
      <p:ext uri="{BB962C8B-B14F-4D97-AF65-F5344CB8AC3E}">
        <p14:creationId xmlns:p14="http://schemas.microsoft.com/office/powerpoint/2010/main" val="188550659"/>
      </p:ext>
    </p:extLst>
  </p:cSld>
  <p:clrMapOvr>
    <a:masterClrMapping/>
  </p:clrMapOvr>
</p:sld>
</file>

<file path=ppt/theme/theme1.xml><?xml version="1.0" encoding="utf-8"?>
<a:theme xmlns:a="http://schemas.openxmlformats.org/drawingml/2006/main" name="2_ScheikundeEng">
  <a:themeElements>
    <a:clrScheme name="">
      <a:dk1>
        <a:srgbClr val="000000"/>
      </a:dk1>
      <a:lt1>
        <a:srgbClr val="FFFFFF"/>
      </a:lt1>
      <a:dk2>
        <a:srgbClr val="000000"/>
      </a:dk2>
      <a:lt2>
        <a:srgbClr val="89014C"/>
      </a:lt2>
      <a:accent1>
        <a:srgbClr val="008AA3"/>
      </a:accent1>
      <a:accent2>
        <a:srgbClr val="B2131C"/>
      </a:accent2>
      <a:accent3>
        <a:srgbClr val="FFFFFF"/>
      </a:accent3>
      <a:accent4>
        <a:srgbClr val="000000"/>
      </a:accent4>
      <a:accent5>
        <a:srgbClr val="AAC4CE"/>
      </a:accent5>
      <a:accent6>
        <a:srgbClr val="A11018"/>
      </a:accent6>
      <a:hlink>
        <a:srgbClr val="3A66AE"/>
      </a:hlink>
      <a:folHlink>
        <a:srgbClr val="7F7F7F"/>
      </a:folHlink>
    </a:clrScheme>
    <a:fontScheme name="Office Them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20007</TotalTime>
  <Words>448</Words>
  <Application>Microsoft Macintosh PowerPoint</Application>
  <PresentationFormat>Widescreen</PresentationFormat>
  <Paragraphs>87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Cambria Math</vt:lpstr>
      <vt:lpstr>Times</vt:lpstr>
      <vt:lpstr>Verdana</vt:lpstr>
      <vt:lpstr>Webdings</vt:lpstr>
      <vt:lpstr>Wingdings</vt:lpstr>
      <vt:lpstr>2_ScheikundeEng</vt:lpstr>
      <vt:lpstr>Office Theme</vt:lpstr>
      <vt:lpstr>Protein – small molecule docking in HADDOCK</vt:lpstr>
      <vt:lpstr>Docking – HADDOCK</vt:lpstr>
      <vt:lpstr>Docking – HADDOCK</vt:lpstr>
      <vt:lpstr>PowerPoint Presentation</vt:lpstr>
      <vt:lpstr>D3R Grand Challenge</vt:lpstr>
      <vt:lpstr>GC2 Protocol</vt:lpstr>
      <vt:lpstr>GC2 Results</vt:lpstr>
      <vt:lpstr>GC2 Updated Protocol</vt:lpstr>
      <vt:lpstr>GC2 Updated Protocol</vt:lpstr>
      <vt:lpstr>GC2 Results</vt:lpstr>
      <vt:lpstr>GC2 Updated Results</vt:lpstr>
      <vt:lpstr>Lessons</vt:lpstr>
      <vt:lpstr>Small molecule docking</vt:lpstr>
      <vt:lpstr>GC2 Updated Protocol</vt:lpstr>
      <vt:lpstr>GC3 Protocol</vt:lpstr>
      <vt:lpstr>GC3 Protocol</vt:lpstr>
      <vt:lpstr>GC3 Protocol</vt:lpstr>
      <vt:lpstr>GC3 Results</vt:lpstr>
      <vt:lpstr>GC3 Results – Cross docking</vt:lpstr>
      <vt:lpstr>GC3 Results – Self docking</vt:lpstr>
      <vt:lpstr>GC4 Results</vt:lpstr>
      <vt:lpstr>GC4 Results – Cross docking</vt:lpstr>
      <vt:lpstr>GC4 Results – Self docking</vt:lpstr>
      <vt:lpstr>Lessons</vt:lpstr>
      <vt:lpstr>Acknowledgments:   the CSB group @ UU</vt:lpstr>
      <vt:lpstr>PowerPoint Presentation</vt:lpstr>
    </vt:vector>
  </TitlesOfParts>
  <Company>Goethe Universität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Labor 003</dc:creator>
  <cp:lastModifiedBy>Panos Koukos</cp:lastModifiedBy>
  <cp:revision>640</cp:revision>
  <cp:lastPrinted>2016-06-22T10:46:50Z</cp:lastPrinted>
  <dcterms:created xsi:type="dcterms:W3CDTF">2010-08-29T23:55:38Z</dcterms:created>
  <dcterms:modified xsi:type="dcterms:W3CDTF">2019-08-20T09:45:52Z</dcterms:modified>
</cp:coreProperties>
</file>