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7" r:id="rId4"/>
  </p:sldMasterIdLst>
  <p:notesMasterIdLst>
    <p:notesMasterId r:id="rId31"/>
  </p:notesMasterIdLst>
  <p:sldIdLst>
    <p:sldId id="404" r:id="rId5"/>
    <p:sldId id="359" r:id="rId6"/>
    <p:sldId id="406" r:id="rId7"/>
    <p:sldId id="261" r:id="rId8"/>
    <p:sldId id="262" r:id="rId9"/>
    <p:sldId id="408" r:id="rId10"/>
    <p:sldId id="382" r:id="rId11"/>
    <p:sldId id="267" r:id="rId12"/>
    <p:sldId id="396" r:id="rId13"/>
    <p:sldId id="419" r:id="rId14"/>
    <p:sldId id="257" r:id="rId15"/>
    <p:sldId id="269" r:id="rId16"/>
    <p:sldId id="270" r:id="rId17"/>
    <p:sldId id="258" r:id="rId18"/>
    <p:sldId id="259" r:id="rId19"/>
    <p:sldId id="386" r:id="rId20"/>
    <p:sldId id="415" r:id="rId21"/>
    <p:sldId id="412" r:id="rId22"/>
    <p:sldId id="388" r:id="rId23"/>
    <p:sldId id="422" r:id="rId24"/>
    <p:sldId id="424" r:id="rId25"/>
    <p:sldId id="425" r:id="rId26"/>
    <p:sldId id="423" r:id="rId27"/>
    <p:sldId id="421" r:id="rId28"/>
    <p:sldId id="410" r:id="rId29"/>
    <p:sldId id="31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1"/>
    <p:restoredTop sz="94814"/>
  </p:normalViewPr>
  <p:slideViewPr>
    <p:cSldViewPr snapToGrid="0" snapToObjects="1">
      <p:cViewPr varScale="1">
        <p:scale>
          <a:sx n="97" d="100"/>
          <a:sy n="97"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1983E-5CAD-564A-A324-752CFF5FB5E3}" type="datetimeFigureOut">
              <a:rPr lang="en-US" smtClean="0"/>
              <a:t>8/21/19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8FAA1-9A84-0442-9FB6-46F67E58AC8C}" type="slidenum">
              <a:rPr lang="en-US" smtClean="0"/>
              <a:t>‹#›</a:t>
            </a:fld>
            <a:endParaRPr lang="en-US"/>
          </a:p>
        </p:txBody>
      </p:sp>
    </p:spTree>
    <p:extLst>
      <p:ext uri="{BB962C8B-B14F-4D97-AF65-F5344CB8AC3E}">
        <p14:creationId xmlns:p14="http://schemas.microsoft.com/office/powerpoint/2010/main" val="353219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B7057-3BBF-4466-A960-8A13D3A593AF}" type="slidenum">
              <a:rPr lang="en-US" smtClean="0"/>
              <a:t>1</a:t>
            </a:fld>
            <a:endParaRPr lang="en-US"/>
          </a:p>
        </p:txBody>
      </p:sp>
    </p:spTree>
    <p:extLst>
      <p:ext uri="{BB962C8B-B14F-4D97-AF65-F5344CB8AC3E}">
        <p14:creationId xmlns:p14="http://schemas.microsoft.com/office/powerpoint/2010/main" val="2468912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is animated</a:t>
            </a:r>
            <a:r>
              <a:rPr lang="en-US" baseline="0" dirty="0"/>
              <a:t>, just to cue us to walk through some features of our website.</a:t>
            </a:r>
          </a:p>
          <a:p>
            <a:endParaRPr lang="en-US" baseline="0" dirty="0"/>
          </a:p>
          <a:p>
            <a:pPr marL="171450" indent="-171450">
              <a:buFontTx/>
              <a:buChar char="-"/>
            </a:pPr>
            <a:r>
              <a:rPr lang="en-US" baseline="0" dirty="0"/>
              <a:t>We have an information-rich web portal for all activities</a:t>
            </a:r>
          </a:p>
          <a:p>
            <a:pPr marL="171450" indent="-171450">
              <a:buFontTx/>
              <a:buChar char="-"/>
            </a:pPr>
            <a:r>
              <a:rPr lang="en-US" baseline="0" dirty="0"/>
              <a:t>We run the challenges through the web portal, including validation of submissions, communications and FAQs about challenges</a:t>
            </a:r>
          </a:p>
          <a:p>
            <a:pPr marL="171450" indent="-171450">
              <a:buFontTx/>
              <a:buChar char="-"/>
            </a:pPr>
            <a:r>
              <a:rPr lang="en-US" baseline="0" dirty="0"/>
              <a:t>We maintain curated datasets developed through this initiative</a:t>
            </a:r>
          </a:p>
          <a:p>
            <a:pPr marL="171450" indent="-171450">
              <a:buFontTx/>
              <a:buChar char="-"/>
            </a:pPr>
            <a:r>
              <a:rPr lang="en-US" baseline="0" dirty="0"/>
              <a:t>We have added new evaluations pages</a:t>
            </a:r>
          </a:p>
          <a:p>
            <a:pPr marL="171450" indent="-171450">
              <a:buFontTx/>
              <a:buChar char="-"/>
            </a:pPr>
            <a:r>
              <a:rPr lang="en-US" baseline="0" dirty="0"/>
              <a:t>We have a landing page for ‘what we have learned’ that attempts to summarize what we know for the state of the </a:t>
            </a:r>
            <a:r>
              <a:rPr lang="en-US" baseline="0" dirty="0" err="1"/>
              <a:t>fiel</a:t>
            </a: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462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more data for statistical solidity</a:t>
            </a:r>
          </a:p>
          <a:p>
            <a:br>
              <a:rPr lang="en-US" dirty="0"/>
            </a:br>
            <a:r>
              <a:rPr lang="en-US" dirty="0"/>
              <a:t>What</a:t>
            </a:r>
            <a:r>
              <a:rPr lang="en-US" baseline="0" dirty="0"/>
              <a:t> is apparent to us and many others, and what we expect will be an underlying theme in the evaluators talks and community discussion is the need to develop automated workflows in order to best test and develop our methods</a:t>
            </a:r>
            <a:endParaRPr lang="en-US" dirty="0"/>
          </a:p>
        </p:txBody>
      </p:sp>
      <p:sp>
        <p:nvSpPr>
          <p:cNvPr id="4" name="Slide Number Placeholder 3"/>
          <p:cNvSpPr>
            <a:spLocks noGrp="1"/>
          </p:cNvSpPr>
          <p:nvPr>
            <p:ph type="sldNum" sz="quarter" idx="10"/>
          </p:nvPr>
        </p:nvSpPr>
        <p:spPr/>
        <p:txBody>
          <a:bodyPr/>
          <a:lstStyle/>
          <a:p>
            <a:fld id="{B30B7057-3BBF-4466-A960-8A13D3A593AF}" type="slidenum">
              <a:rPr lang="en-US" smtClean="0"/>
              <a:t>19</a:t>
            </a:fld>
            <a:endParaRPr lang="en-US"/>
          </a:p>
        </p:txBody>
      </p:sp>
    </p:spTree>
    <p:extLst>
      <p:ext uri="{BB962C8B-B14F-4D97-AF65-F5344CB8AC3E}">
        <p14:creationId xmlns:p14="http://schemas.microsoft.com/office/powerpoint/2010/main" val="22892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of proposal and </a:t>
            </a:r>
            <a:r>
              <a:rPr lang="en-US"/>
              <a:t>next steps</a:t>
            </a:r>
          </a:p>
        </p:txBody>
      </p:sp>
      <p:sp>
        <p:nvSpPr>
          <p:cNvPr id="4" name="Slide Number Placeholder 3"/>
          <p:cNvSpPr>
            <a:spLocks noGrp="1"/>
          </p:cNvSpPr>
          <p:nvPr>
            <p:ph type="sldNum" sz="quarter" idx="5"/>
          </p:nvPr>
        </p:nvSpPr>
        <p:spPr/>
        <p:txBody>
          <a:bodyPr/>
          <a:lstStyle/>
          <a:p>
            <a:fld id="{7988FAA1-9A84-0442-9FB6-46F67E58AC8C}" type="slidenum">
              <a:rPr lang="en-US" smtClean="0"/>
              <a:t>20</a:t>
            </a:fld>
            <a:endParaRPr lang="en-US"/>
          </a:p>
        </p:txBody>
      </p:sp>
    </p:spTree>
    <p:extLst>
      <p:ext uri="{BB962C8B-B14F-4D97-AF65-F5344CB8AC3E}">
        <p14:creationId xmlns:p14="http://schemas.microsoft.com/office/powerpoint/2010/main" val="315251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walk</a:t>
            </a:r>
            <a:r>
              <a:rPr lang="en-US" baseline="0" dirty="0"/>
              <a:t> through of the agenda.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3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 things to know on site.  ** Please let us know by show of hands right now</a:t>
            </a:r>
          </a:p>
          <a:p>
            <a:endParaRPr lang="en-US" dirty="0"/>
          </a:p>
          <a:p>
            <a:r>
              <a:rPr lang="en-US" dirty="0"/>
              <a:t>add Iris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25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thank you for data contributors</a:t>
            </a:r>
            <a:r>
              <a:rPr lang="en-US" baseline="0" dirty="0"/>
              <a:t> for SAMPL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09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24037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1b is a</a:t>
            </a:r>
            <a:r>
              <a:rPr lang="en-US" baseline="0" dirty="0"/>
              <a:t> new feature of the GCs that we added in GC3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86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7057-3BBF-4466-A960-8A13D3A593A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0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 unique participants!</a:t>
            </a:r>
          </a:p>
        </p:txBody>
      </p:sp>
      <p:sp>
        <p:nvSpPr>
          <p:cNvPr id="4" name="Slide Number Placeholder 3"/>
          <p:cNvSpPr>
            <a:spLocks noGrp="1"/>
          </p:cNvSpPr>
          <p:nvPr>
            <p:ph type="sldNum" sz="quarter" idx="5"/>
          </p:nvPr>
        </p:nvSpPr>
        <p:spPr/>
        <p:txBody>
          <a:bodyPr/>
          <a:lstStyle/>
          <a:p>
            <a:fld id="{7988FAA1-9A84-0442-9FB6-46F67E58AC8C}" type="slidenum">
              <a:rPr lang="en-US" smtClean="0"/>
              <a:t>11</a:t>
            </a:fld>
            <a:endParaRPr lang="en-US"/>
          </a:p>
        </p:txBody>
      </p:sp>
    </p:spTree>
    <p:extLst>
      <p:ext uri="{BB962C8B-B14F-4D97-AF65-F5344CB8AC3E}">
        <p14:creationId xmlns:p14="http://schemas.microsoft.com/office/powerpoint/2010/main" val="293236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90’s </a:t>
            </a:r>
            <a:r>
              <a:rPr lang="mr-IN" dirty="0"/>
              <a:t>–</a:t>
            </a:r>
            <a:r>
              <a:rPr lang="en-US" dirty="0"/>
              <a:t> biomedical</a:t>
            </a:r>
            <a:r>
              <a:rPr lang="en-US" baseline="0" dirty="0"/>
              <a:t> research funding rose from $48 B to $94 B. Curve of submissions of new drugs shows opposite trend. Approximately half of phase III molecules pass, where as historical norm was 85%. Trends are not not sustainable over the long term</a:t>
            </a:r>
            <a:endParaRPr lang="en-US" dirty="0"/>
          </a:p>
        </p:txBody>
      </p:sp>
      <p:sp>
        <p:nvSpPr>
          <p:cNvPr id="4" name="Slide Number Placeholder 3"/>
          <p:cNvSpPr>
            <a:spLocks noGrp="1"/>
          </p:cNvSpPr>
          <p:nvPr>
            <p:ph type="sldNum" sz="quarter" idx="10"/>
          </p:nvPr>
        </p:nvSpPr>
        <p:spPr/>
        <p:txBody>
          <a:bodyPr/>
          <a:lstStyle/>
          <a:p>
            <a:fld id="{80451B4F-D87E-45B9-A4FF-155094D28DEB}" type="slidenum">
              <a:rPr lang="en-US" smtClean="0"/>
              <a:pPr/>
              <a:t>12</a:t>
            </a:fld>
            <a:endParaRPr lang="en-US"/>
          </a:p>
        </p:txBody>
      </p:sp>
    </p:spTree>
    <p:extLst>
      <p:ext uri="{BB962C8B-B14F-4D97-AF65-F5344CB8AC3E}">
        <p14:creationId xmlns:p14="http://schemas.microsoft.com/office/powerpoint/2010/main" val="213830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90’s </a:t>
            </a:r>
            <a:r>
              <a:rPr lang="mr-IN" dirty="0"/>
              <a:t>–</a:t>
            </a:r>
            <a:r>
              <a:rPr lang="en-US" dirty="0"/>
              <a:t> biomedical</a:t>
            </a:r>
            <a:r>
              <a:rPr lang="en-US" baseline="0" dirty="0"/>
              <a:t> research funding rose from $48 B to $94 B. Curve of submissions of new drugs shows opposite trend. Approximately half of phase III molecules pass, where as historical norm was 85%. Trends are not not sustainable over the long term</a:t>
            </a:r>
            <a:endParaRPr lang="en-US" dirty="0"/>
          </a:p>
        </p:txBody>
      </p:sp>
      <p:sp>
        <p:nvSpPr>
          <p:cNvPr id="4" name="Slide Number Placeholder 3"/>
          <p:cNvSpPr>
            <a:spLocks noGrp="1"/>
          </p:cNvSpPr>
          <p:nvPr>
            <p:ph type="sldNum" sz="quarter" idx="10"/>
          </p:nvPr>
        </p:nvSpPr>
        <p:spPr/>
        <p:txBody>
          <a:bodyPr/>
          <a:lstStyle/>
          <a:p>
            <a:fld id="{80451B4F-D87E-45B9-A4FF-155094D28DEB}" type="slidenum">
              <a:rPr lang="en-US" smtClean="0"/>
              <a:pPr/>
              <a:t>13</a:t>
            </a:fld>
            <a:endParaRPr lang="en-US"/>
          </a:p>
        </p:txBody>
      </p:sp>
    </p:spTree>
    <p:extLst>
      <p:ext uri="{BB962C8B-B14F-4D97-AF65-F5344CB8AC3E}">
        <p14:creationId xmlns:p14="http://schemas.microsoft.com/office/powerpoint/2010/main" val="131558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SAMPL6, part II for octanol water partition coefficients, or </a:t>
            </a:r>
            <a:r>
              <a:rPr lang="en-US" dirty="0" err="1"/>
              <a:t>logP</a:t>
            </a:r>
            <a:endParaRPr lang="en-US" dirty="0"/>
          </a:p>
        </p:txBody>
      </p:sp>
      <p:sp>
        <p:nvSpPr>
          <p:cNvPr id="4" name="Slide Number Placeholder 3"/>
          <p:cNvSpPr>
            <a:spLocks noGrp="1"/>
          </p:cNvSpPr>
          <p:nvPr>
            <p:ph type="sldNum" sz="quarter" idx="10"/>
          </p:nvPr>
        </p:nvSpPr>
        <p:spPr/>
        <p:txBody>
          <a:bodyPr/>
          <a:lstStyle/>
          <a:p>
            <a:fld id="{B30B7057-3BBF-4466-A960-8A13D3A593AF}" type="slidenum">
              <a:rPr lang="en-US" smtClean="0"/>
              <a:t>16</a:t>
            </a:fld>
            <a:endParaRPr lang="en-US"/>
          </a:p>
        </p:txBody>
      </p:sp>
    </p:spTree>
    <p:extLst>
      <p:ext uri="{BB962C8B-B14F-4D97-AF65-F5344CB8AC3E}">
        <p14:creationId xmlns:p14="http://schemas.microsoft.com/office/powerpoint/2010/main" val="369907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efforts are systematically</a:t>
            </a:r>
            <a:r>
              <a:rPr lang="en-US" baseline="0" dirty="0"/>
              <a:t> entered into the original literature </a:t>
            </a:r>
          </a:p>
          <a:p>
            <a:endParaRPr lang="en-US" baseline="0" dirty="0"/>
          </a:p>
          <a:p>
            <a:r>
              <a:rPr lang="en-US" baseline="0" dirty="0"/>
              <a:t>14 articles in GC2015</a:t>
            </a:r>
          </a:p>
          <a:p>
            <a:r>
              <a:rPr lang="en-US" baseline="0" dirty="0"/>
              <a:t>23 papers in GC2 issue</a:t>
            </a:r>
          </a:p>
          <a:p>
            <a:endParaRPr lang="en-US" baseline="0" dirty="0"/>
          </a:p>
          <a:p>
            <a:r>
              <a:rPr lang="en-US" baseline="0" dirty="0"/>
              <a:t>SAMPL5 12 articles and 17 articles </a:t>
            </a:r>
            <a:r>
              <a:rPr lang="mr-IN" baseline="0" dirty="0"/>
              <a:t>–</a:t>
            </a:r>
            <a:r>
              <a:rPr lang="en-US" baseline="0" dirty="0"/>
              <a:t> 2 covers</a:t>
            </a:r>
          </a:p>
          <a:p>
            <a:endParaRPr lang="en-US" baseline="0" dirty="0"/>
          </a:p>
          <a:p>
            <a:r>
              <a:rPr lang="en-US" baseline="0" dirty="0"/>
              <a:t>**add years**</a:t>
            </a:r>
          </a:p>
          <a:p>
            <a:endParaRPr lang="en-US" dirty="0"/>
          </a:p>
        </p:txBody>
      </p:sp>
      <p:sp>
        <p:nvSpPr>
          <p:cNvPr id="4" name="Slide Number Placeholder 3"/>
          <p:cNvSpPr>
            <a:spLocks noGrp="1"/>
          </p:cNvSpPr>
          <p:nvPr>
            <p:ph type="sldNum" sz="quarter" idx="10"/>
          </p:nvPr>
        </p:nvSpPr>
        <p:spPr/>
        <p:txBody>
          <a:bodyPr/>
          <a:lstStyle/>
          <a:p>
            <a:fld id="{B30B7057-3BBF-4466-A960-8A13D3A593AF}" type="slidenum">
              <a:rPr lang="en-US" smtClean="0"/>
              <a:t>17</a:t>
            </a:fld>
            <a:endParaRPr lang="en-US"/>
          </a:p>
        </p:txBody>
      </p:sp>
    </p:spTree>
    <p:extLst>
      <p:ext uri="{BB962C8B-B14F-4D97-AF65-F5344CB8AC3E}">
        <p14:creationId xmlns:p14="http://schemas.microsoft.com/office/powerpoint/2010/main" val="3700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7D84E7-5D24-B74C-9DB7-E0B0B6CC9B7F}"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52225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D84E7-5D24-B74C-9DB7-E0B0B6CC9B7F}"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154559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D84E7-5D24-B74C-9DB7-E0B0B6CC9B7F}"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150362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941D45-CCCE-48B9-8CA0-F44060D8E9E3}"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4917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941D45-CCCE-48B9-8CA0-F44060D8E9E3}"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387939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41D45-CCCE-48B9-8CA0-F44060D8E9E3}"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81114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41D45-CCCE-48B9-8CA0-F44060D8E9E3}"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13590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41D45-CCCE-48B9-8CA0-F44060D8E9E3}"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255120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941D45-CCCE-48B9-8CA0-F44060D8E9E3}"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2225885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41D45-CCCE-48B9-8CA0-F44060D8E9E3}"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791310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941D45-CCCE-48B9-8CA0-F44060D8E9E3}"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74818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D84E7-5D24-B74C-9DB7-E0B0B6CC9B7F}"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4075337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941D45-CCCE-48B9-8CA0-F44060D8E9E3}"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1072299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941D45-CCCE-48B9-8CA0-F44060D8E9E3}"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3973357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941D45-CCCE-48B9-8CA0-F44060D8E9E3}"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A55531-D0B2-4C61-9D0A-B8BFBEA6D27F}" type="slidenum">
              <a:rPr lang="en-US" smtClean="0"/>
              <a:t>‹#›</a:t>
            </a:fld>
            <a:endParaRPr lang="en-US"/>
          </a:p>
        </p:txBody>
      </p:sp>
    </p:spTree>
    <p:extLst>
      <p:ext uri="{BB962C8B-B14F-4D97-AF65-F5344CB8AC3E}">
        <p14:creationId xmlns:p14="http://schemas.microsoft.com/office/powerpoint/2010/main" val="879411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6F2908-8769-1948-AA6A-81B3A834E29E}"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1939247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F2908-8769-1948-AA6A-81B3A834E29E}"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2932514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F2908-8769-1948-AA6A-81B3A834E29E}"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3183045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6F2908-8769-1948-AA6A-81B3A834E29E}"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404308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6F2908-8769-1948-AA6A-81B3A834E29E}"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4046361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6F2908-8769-1948-AA6A-81B3A834E29E}"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3740096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F2908-8769-1948-AA6A-81B3A834E29E}"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368371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D84E7-5D24-B74C-9DB7-E0B0B6CC9B7F}"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1102658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6F2908-8769-1948-AA6A-81B3A834E29E}"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911457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6F2908-8769-1948-AA6A-81B3A834E29E}"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1310250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F2908-8769-1948-AA6A-81B3A834E29E}"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2551623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F2908-8769-1948-AA6A-81B3A834E29E}"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93C69-B976-BF4A-AB07-C44B5341433D}" type="slidenum">
              <a:rPr lang="en-US" smtClean="0"/>
              <a:t>‹#›</a:t>
            </a:fld>
            <a:endParaRPr lang="en-US"/>
          </a:p>
        </p:txBody>
      </p:sp>
    </p:spTree>
    <p:extLst>
      <p:ext uri="{BB962C8B-B14F-4D97-AF65-F5344CB8AC3E}">
        <p14:creationId xmlns:p14="http://schemas.microsoft.com/office/powerpoint/2010/main" val="2148196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73964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CCBF01-74C2-436C-A764-773A1884A77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759098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CBF01-74C2-436C-A764-773A1884A77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2236234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CBF01-74C2-436C-A764-773A1884A77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2933355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CCBF01-74C2-436C-A764-773A1884A77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1432135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CCBF01-74C2-436C-A764-773A1884A77D}"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4095140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7D84E7-5D24-B74C-9DB7-E0B0B6CC9B7F}"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2526392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CCBF01-74C2-436C-A764-773A1884A77D}"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4013229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CBF01-74C2-436C-A764-773A1884A77D}"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2406975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CBF01-74C2-436C-A764-773A1884A77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1851468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CBF01-74C2-436C-A764-773A1884A77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4178006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CBF01-74C2-436C-A764-773A1884A77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3883642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CBF01-74C2-436C-A764-773A1884A77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0CBB0-3FF5-415D-BB32-8F1D48C92516}" type="slidenum">
              <a:rPr lang="en-US" smtClean="0"/>
              <a:t>‹#›</a:t>
            </a:fld>
            <a:endParaRPr lang="en-US"/>
          </a:p>
        </p:txBody>
      </p:sp>
    </p:spTree>
    <p:extLst>
      <p:ext uri="{BB962C8B-B14F-4D97-AF65-F5344CB8AC3E}">
        <p14:creationId xmlns:p14="http://schemas.microsoft.com/office/powerpoint/2010/main" val="251455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2">
    <p:spTree>
      <p:nvGrpSpPr>
        <p:cNvPr id="1" name=""/>
        <p:cNvGrpSpPr/>
        <p:nvPr/>
      </p:nvGrpSpPr>
      <p:grpSpPr>
        <a:xfrm>
          <a:off x="0" y="0"/>
          <a:ext cx="0" cy="0"/>
          <a:chOff x="0" y="0"/>
          <a:chExt cx="0" cy="0"/>
        </a:xfrm>
      </p:grpSpPr>
      <p:sp>
        <p:nvSpPr>
          <p:cNvPr id="12" name="Line 19"/>
          <p:cNvSpPr>
            <a:spLocks noChangeShapeType="1"/>
          </p:cNvSpPr>
          <p:nvPr userDrawn="1"/>
        </p:nvSpPr>
        <p:spPr bwMode="auto">
          <a:xfrm>
            <a:off x="609600" y="4495800"/>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2400" dirty="0">
              <a:ln>
                <a:solidFill>
                  <a:schemeClr val="tx1">
                    <a:lumMod val="75000"/>
                    <a:lumOff val="25000"/>
                  </a:schemeClr>
                </a:solidFill>
              </a:ln>
              <a:ea typeface="+mn-ea"/>
            </a:endParaRPr>
          </a:p>
        </p:txBody>
      </p:sp>
      <p:sp>
        <p:nvSpPr>
          <p:cNvPr id="7" name="Title 1"/>
          <p:cNvSpPr>
            <a:spLocks noGrp="1"/>
          </p:cNvSpPr>
          <p:nvPr>
            <p:ph type="ctrTitle" hasCustomPrompt="1"/>
          </p:nvPr>
        </p:nvSpPr>
        <p:spPr>
          <a:xfrm>
            <a:off x="609600" y="3341325"/>
            <a:ext cx="10972800" cy="914579"/>
          </a:xfrm>
          <a:prstGeom prst="rect">
            <a:avLst/>
          </a:prstGeom>
        </p:spPr>
        <p:txBody>
          <a:bodyPr/>
          <a:lstStyle>
            <a:lvl1pPr>
              <a:lnSpc>
                <a:spcPct val="100000"/>
              </a:lnSpc>
              <a:defRPr/>
            </a:lvl1pPr>
          </a:lstStyle>
          <a:p>
            <a:r>
              <a:rPr lang="en-US" dirty="0"/>
              <a:t>Click to Edit the Master Title Style</a:t>
            </a:r>
          </a:p>
        </p:txBody>
      </p:sp>
      <p:sp>
        <p:nvSpPr>
          <p:cNvPr id="8" name="Subtitle 2"/>
          <p:cNvSpPr>
            <a:spLocks noGrp="1"/>
          </p:cNvSpPr>
          <p:nvPr>
            <p:ph type="subTitle" idx="1" hasCustomPrompt="1"/>
          </p:nvPr>
        </p:nvSpPr>
        <p:spPr>
          <a:xfrm>
            <a:off x="609600" y="4648200"/>
            <a:ext cx="10972800" cy="1136476"/>
          </a:xfrm>
          <a:prstGeom prst="rect">
            <a:avLst/>
          </a:prstGeom>
        </p:spPr>
        <p:txBody>
          <a:bodyPr/>
          <a:lstStyle>
            <a:lvl1pPr marL="0" indent="0" algn="l">
              <a:buNone/>
              <a:defRPr>
                <a:solidFill>
                  <a:schemeClr val="bg2">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499" y="450857"/>
            <a:ext cx="10923519" cy="2739983"/>
          </a:xfrm>
          <a:prstGeom prst="rect">
            <a:avLst/>
          </a:prstGeom>
        </p:spPr>
      </p:pic>
      <p:pic>
        <p:nvPicPr>
          <p:cNvPr id="9" name="Picture 8" descr="logo-sop-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9059" y="5924745"/>
            <a:ext cx="2193341" cy="601065"/>
          </a:xfrm>
          <a:prstGeom prst="rect">
            <a:avLst/>
          </a:prstGeom>
        </p:spPr>
      </p:pic>
    </p:spTree>
    <p:extLst>
      <p:ext uri="{BB962C8B-B14F-4D97-AF65-F5344CB8AC3E}">
        <p14:creationId xmlns:p14="http://schemas.microsoft.com/office/powerpoint/2010/main" val="333679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7D84E7-5D24-B74C-9DB7-E0B0B6CC9B7F}"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370290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7D84E7-5D24-B74C-9DB7-E0B0B6CC9B7F}"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10700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D84E7-5D24-B74C-9DB7-E0B0B6CC9B7F}"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211198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7D84E7-5D24-B74C-9DB7-E0B0B6CC9B7F}"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328683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7D84E7-5D24-B74C-9DB7-E0B0B6CC9B7F}"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74E6F-0306-FE43-A6C3-3BB855332656}" type="slidenum">
              <a:rPr lang="en-US" smtClean="0"/>
              <a:t>‹#›</a:t>
            </a:fld>
            <a:endParaRPr lang="en-US"/>
          </a:p>
        </p:txBody>
      </p:sp>
    </p:spTree>
    <p:extLst>
      <p:ext uri="{BB962C8B-B14F-4D97-AF65-F5344CB8AC3E}">
        <p14:creationId xmlns:p14="http://schemas.microsoft.com/office/powerpoint/2010/main" val="16335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D84E7-5D24-B74C-9DB7-E0B0B6CC9B7F}" type="datetimeFigureOut">
              <a:rPr lang="en-US" smtClean="0"/>
              <a:t>8/21/19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74E6F-0306-FE43-A6C3-3BB855332656}" type="slidenum">
              <a:rPr lang="en-US" smtClean="0"/>
              <a:t>‹#›</a:t>
            </a:fld>
            <a:endParaRPr lang="en-US"/>
          </a:p>
        </p:txBody>
      </p:sp>
    </p:spTree>
    <p:extLst>
      <p:ext uri="{BB962C8B-B14F-4D97-AF65-F5344CB8AC3E}">
        <p14:creationId xmlns:p14="http://schemas.microsoft.com/office/powerpoint/2010/main" val="1891764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41D45-CCCE-48B9-8CA0-F44060D8E9E3}" type="datetimeFigureOut">
              <a:rPr lang="en-US" smtClean="0"/>
              <a:t>8/21/19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5531-D0B2-4C61-9D0A-B8BFBEA6D27F}" type="slidenum">
              <a:rPr lang="en-US" smtClean="0"/>
              <a:t>‹#›</a:t>
            </a:fld>
            <a:endParaRPr lang="en-US"/>
          </a:p>
        </p:txBody>
      </p:sp>
    </p:spTree>
    <p:extLst>
      <p:ext uri="{BB962C8B-B14F-4D97-AF65-F5344CB8AC3E}">
        <p14:creationId xmlns:p14="http://schemas.microsoft.com/office/powerpoint/2010/main" val="3922568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66F2908-8769-1948-AA6A-81B3A834E29E}" type="datetimeFigureOut">
              <a:rPr lang="en-US" smtClean="0"/>
              <a:t>8/21/19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3D93C69-B976-BF4A-AB07-C44B5341433D}" type="slidenum">
              <a:rPr lang="en-US" smtClean="0"/>
              <a:t>‹#›</a:t>
            </a:fld>
            <a:endParaRPr lang="en-US"/>
          </a:p>
        </p:txBody>
      </p:sp>
    </p:spTree>
    <p:extLst>
      <p:ext uri="{BB962C8B-B14F-4D97-AF65-F5344CB8AC3E}">
        <p14:creationId xmlns:p14="http://schemas.microsoft.com/office/powerpoint/2010/main" val="21267916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CBF01-74C2-436C-A764-773A1884A77D}" type="datetimeFigureOut">
              <a:rPr lang="en-US" smtClean="0"/>
              <a:t>8/21/19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0CBB0-3FF5-415D-BB32-8F1D48C92516}" type="slidenum">
              <a:rPr lang="en-US" smtClean="0"/>
              <a:t>‹#›</a:t>
            </a:fld>
            <a:endParaRPr lang="en-US"/>
          </a:p>
        </p:txBody>
      </p:sp>
    </p:spTree>
    <p:extLst>
      <p:ext uri="{BB962C8B-B14F-4D97-AF65-F5344CB8AC3E}">
        <p14:creationId xmlns:p14="http://schemas.microsoft.com/office/powerpoint/2010/main" val="23380204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6" Type="http://schemas.openxmlformats.org/officeDocument/2006/relationships/image" Target="../media/image19.tiff"/><Relationship Id="rId1" Type="http://schemas.openxmlformats.org/officeDocument/2006/relationships/slideLayout" Target="../slideLayouts/slideLayout3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815600" y="5844482"/>
            <a:ext cx="8229600" cy="9284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rgbClr val="0070C0"/>
                </a:solidFill>
              </a:rPr>
              <a:t>Welcome to the 2019 D3R workshop!</a:t>
            </a:r>
          </a:p>
        </p:txBody>
      </p:sp>
      <p:pic>
        <p:nvPicPr>
          <p:cNvPr id="3" name="Picture 2"/>
          <p:cNvPicPr>
            <a:picLocks noChangeAspect="1"/>
          </p:cNvPicPr>
          <p:nvPr/>
        </p:nvPicPr>
        <p:blipFill rotWithShape="1">
          <a:blip r:embed="rId3"/>
          <a:srcRect b="24914"/>
          <a:stretch/>
        </p:blipFill>
        <p:spPr>
          <a:xfrm>
            <a:off x="0" y="-1"/>
            <a:ext cx="12192000" cy="5551715"/>
          </a:xfrm>
          <a:prstGeom prst="rect">
            <a:avLst/>
          </a:prstGeom>
        </p:spPr>
      </p:pic>
    </p:spTree>
    <p:extLst>
      <p:ext uri="{BB962C8B-B14F-4D97-AF65-F5344CB8AC3E}">
        <p14:creationId xmlns:p14="http://schemas.microsoft.com/office/powerpoint/2010/main" val="966538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4" y="134837"/>
            <a:ext cx="1202650" cy="1570126"/>
          </a:xfrm>
          <a:prstGeom prst="rect">
            <a:avLst/>
          </a:prstGeom>
        </p:spPr>
      </p:pic>
      <p:sp>
        <p:nvSpPr>
          <p:cNvPr id="2" name="TextBox 1"/>
          <p:cNvSpPr txBox="1"/>
          <p:nvPr/>
        </p:nvSpPr>
        <p:spPr>
          <a:xfrm>
            <a:off x="3963230" y="94017"/>
            <a:ext cx="437998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a:ea typeface="+mn-ea"/>
                <a:cs typeface="+mn-cs"/>
              </a:rPr>
              <a:t>Grand Challenge 3</a:t>
            </a:r>
          </a:p>
        </p:txBody>
      </p:sp>
      <p:sp>
        <p:nvSpPr>
          <p:cNvPr id="3" name="TextBox 2"/>
          <p:cNvSpPr txBox="1"/>
          <p:nvPr/>
        </p:nvSpPr>
        <p:spPr>
          <a:xfrm>
            <a:off x="70834" y="2504161"/>
            <a:ext cx="3472088"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Cathepsin S poses &amp; IC50s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Janssen Pharmaceuticals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24 cocrystal structures, 3.0 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136 IC50s, 3 – 8500 nM</a:t>
            </a:r>
          </a:p>
        </p:txBody>
      </p:sp>
      <p:cxnSp>
        <p:nvCxnSpPr>
          <p:cNvPr id="5" name="Straight Connector 4"/>
          <p:cNvCxnSpPr>
            <a:cxnSpLocks/>
          </p:cNvCxnSpPr>
          <p:nvPr/>
        </p:nvCxnSpPr>
        <p:spPr>
          <a:xfrm flipH="1">
            <a:off x="3664472" y="2047741"/>
            <a:ext cx="14869" cy="4810258"/>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52661" y="5958310"/>
            <a:ext cx="172515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27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303 submissions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479" y="70834"/>
            <a:ext cx="1153431" cy="1569423"/>
          </a:xfrm>
          <a:prstGeom prst="rect">
            <a:avLst/>
          </a:prstGeom>
        </p:spPr>
      </p:pic>
      <p:sp>
        <p:nvSpPr>
          <p:cNvPr id="10" name="Rectangle 9"/>
          <p:cNvSpPr/>
          <p:nvPr/>
        </p:nvSpPr>
        <p:spPr>
          <a:xfrm>
            <a:off x="3725857" y="1482630"/>
            <a:ext cx="846614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Kinase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K</a:t>
            </a:r>
            <a:r>
              <a:rPr kumimoji="0" lang="en-US" sz="2800" b="1" i="0" u="none" strike="noStrike" kern="1200" cap="none" spc="0" normalizeH="0" baseline="-25000" noProof="0" dirty="0" err="1">
                <a:ln>
                  <a:noFill/>
                </a:ln>
                <a:solidFill>
                  <a:prstClr val="black"/>
                </a:solidFill>
                <a:effectLst/>
                <a:uLnTx/>
                <a:uFillTx/>
                <a:latin typeface="Calibri"/>
                <a:ea typeface="+mn-ea"/>
                <a:cs typeface="+mn-cs"/>
              </a:rPr>
              <a:t>d</a:t>
            </a:r>
            <a:r>
              <a:rPr kumimoji="0" lang="en-US" sz="2800" b="1" i="0" u="none" strike="noStrike" kern="1200" cap="none" spc="0" normalizeH="0" baseline="0" noProof="0" dirty="0" err="1">
                <a:ln>
                  <a:noFill/>
                </a:ln>
                <a:solidFill>
                  <a:prstClr val="black"/>
                </a:solidFill>
                <a:effectLst/>
                <a:uLnTx/>
                <a:uFillTx/>
                <a:latin typeface="Calibri"/>
                <a:ea typeface="+mn-ea"/>
                <a:cs typeface="+mn-cs"/>
              </a:rPr>
              <a:t>s</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SGC-UNC/</a:t>
            </a:r>
            <a:r>
              <a:rPr kumimoji="0" lang="en-US" sz="2000" b="0" i="0" u="none" strike="noStrike" kern="1200" cap="none" spc="0" normalizeH="0" baseline="0" noProof="0" dirty="0" err="1">
                <a:ln>
                  <a:noFill/>
                </a:ln>
                <a:solidFill>
                  <a:prstClr val="black"/>
                </a:solidFill>
                <a:effectLst/>
                <a:uLnTx/>
                <a:uFillTx/>
                <a:latin typeface="Calibri"/>
                <a:ea typeface="+mn-ea"/>
                <a:cs typeface="+mn-cs"/>
              </a:rPr>
              <a:t>DiscoverX</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3725857" y="2482393"/>
            <a:ext cx="2154148" cy="298543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Selectivity</a:t>
            </a:r>
            <a:br>
              <a:rPr kumimoji="0" lang="en-US" sz="2000" b="0" i="0" u="none" strike="noStrike" kern="1200" cap="none" spc="0" normalizeH="0" baseline="0" noProof="0" dirty="0">
                <a:ln>
                  <a:noFill/>
                </a:ln>
                <a:solidFill>
                  <a:prstClr val="black"/>
                </a:solidFill>
                <a:effectLst/>
                <a:uLnTx/>
                <a:uFillTx/>
                <a:latin typeface="Calibri"/>
                <a:ea typeface="+mn-ea"/>
                <a:cs typeface="+mn-cs"/>
              </a:rPr>
            </a:b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VEGFR2</a:t>
            </a:r>
            <a:br>
              <a:rPr kumimoji="0" lang="en-US" sz="1800" b="1" i="0" u="none" strike="noStrike" kern="1200" cap="none" spc="0" normalizeH="0" baseline="0" noProof="0" dirty="0">
                <a:ln>
                  <a:noFill/>
                </a:ln>
                <a:solidFill>
                  <a:srgbClr val="0070C0"/>
                </a:solidFill>
                <a:effectLst/>
                <a:uLnTx/>
                <a:uFillTx/>
                <a:latin typeface="Calibri"/>
                <a:ea typeface="+mn-ea"/>
                <a:cs typeface="+mn-cs"/>
              </a:rPr>
            </a:br>
            <a:r>
              <a:rPr kumimoji="0" lang="en-US" sz="1800" b="0" i="0" u="none" strike="noStrike" kern="1200" cap="none" spc="0" normalizeH="0" baseline="0" noProof="0" dirty="0">
                <a:ln>
                  <a:noFill/>
                </a:ln>
                <a:solidFill>
                  <a:srgbClr val="0070C0"/>
                </a:solidFill>
                <a:effectLst/>
                <a:uLnTx/>
                <a:uFillTx/>
                <a:latin typeface="Calibri"/>
                <a:ea typeface="+mn-ea"/>
                <a:cs typeface="+mn-cs"/>
              </a:rPr>
              <a:t>85 (0.62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a:t>
            </a:r>
            <a:r>
              <a:rPr kumimoji="0" lang="en-US" sz="1800" b="0" i="0" u="none" strike="noStrike" kern="1200" cap="none" spc="0" normalizeH="0" baseline="0" noProof="0" dirty="0">
                <a:ln>
                  <a:noFill/>
                </a:ln>
                <a:solidFill>
                  <a:srgbClr val="0070C0"/>
                </a:solidFill>
                <a:effectLst/>
                <a:uLnTx/>
                <a:uFillTx/>
                <a:latin typeface="Calibri"/>
                <a:ea typeface="+mn-ea"/>
                <a:cs typeface="+mn-cs"/>
              </a:rPr>
              <a:t> nM)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JAK2</a:t>
            </a:r>
            <a:br>
              <a:rPr kumimoji="0" lang="en-US" sz="1800" b="1" i="0" u="none" strike="noStrike" kern="1200" cap="none" spc="0" normalizeH="0" baseline="0" noProof="0" dirty="0">
                <a:ln>
                  <a:noFill/>
                </a:ln>
                <a:solidFill>
                  <a:srgbClr val="0070C0"/>
                </a:solidFill>
                <a:effectLst/>
                <a:uLnTx/>
                <a:uFillTx/>
                <a:latin typeface="Calibri"/>
                <a:ea typeface="+mn-ea"/>
                <a:cs typeface="+mn-cs"/>
              </a:rPr>
            </a:br>
            <a:r>
              <a:rPr kumimoji="0" lang="en-US" sz="1800" b="0" i="0" u="none" strike="noStrike" kern="1200" cap="none" spc="0" normalizeH="0" baseline="0" noProof="0" dirty="0">
                <a:ln>
                  <a:noFill/>
                </a:ln>
                <a:solidFill>
                  <a:srgbClr val="0070C0"/>
                </a:solidFill>
                <a:effectLst/>
                <a:uLnTx/>
                <a:uFillTx/>
                <a:latin typeface="Calibri"/>
                <a:ea typeface="+mn-ea"/>
                <a:cs typeface="+mn-cs"/>
              </a:rPr>
              <a:t>89 (0.66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a:t>
            </a:r>
            <a:r>
              <a:rPr kumimoji="0" lang="en-US" sz="1800" b="0" i="0" u="none" strike="noStrike" kern="1200" cap="none" spc="0" normalizeH="0" baseline="0" noProof="0" dirty="0">
                <a:ln>
                  <a:noFill/>
                </a:ln>
                <a:solidFill>
                  <a:srgbClr val="0070C0"/>
                </a:solidFill>
                <a:effectLst/>
                <a:uLnTx/>
                <a:uFillTx/>
                <a:latin typeface="Calibri"/>
                <a:ea typeface="+mn-ea"/>
                <a:cs typeface="+mn-cs"/>
              </a:rPr>
              <a:t> nM)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p38-⍺</a:t>
            </a:r>
            <a:br>
              <a:rPr kumimoji="0" lang="en-US" sz="1800" b="1" i="0" u="none" strike="noStrike" kern="1200" cap="none" spc="0" normalizeH="0" baseline="0" noProof="0" dirty="0">
                <a:ln>
                  <a:noFill/>
                </a:ln>
                <a:solidFill>
                  <a:srgbClr val="0070C0"/>
                </a:solidFill>
                <a:effectLst/>
                <a:uLnTx/>
                <a:uFillTx/>
                <a:latin typeface="Calibri"/>
                <a:ea typeface="+mn-ea"/>
                <a:cs typeface="+mn-cs"/>
              </a:rPr>
            </a:br>
            <a:r>
              <a:rPr kumimoji="0" lang="en-US" sz="1800" b="0" i="0" u="none" strike="noStrike" kern="1200" cap="none" spc="0" normalizeH="0" baseline="0" noProof="0" dirty="0">
                <a:ln>
                  <a:noFill/>
                </a:ln>
                <a:solidFill>
                  <a:srgbClr val="0070C0"/>
                </a:solidFill>
                <a:effectLst/>
                <a:uLnTx/>
                <a:uFillTx/>
                <a:latin typeface="Calibri"/>
                <a:ea typeface="+mn-ea"/>
                <a:cs typeface="+mn-cs"/>
              </a:rPr>
              <a:t>72 (0.28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 </a:t>
            </a:r>
            <a:r>
              <a:rPr kumimoji="0" lang="en-US" sz="1800" b="0" i="0" u="none" strike="noStrike" kern="1200" cap="none" spc="0" normalizeH="0" baseline="0" noProof="0" dirty="0">
                <a:ln>
                  <a:noFill/>
                </a:ln>
                <a:solidFill>
                  <a:srgbClr val="0070C0"/>
                </a:solidFill>
                <a:effectLst/>
                <a:uLnTx/>
                <a:uFillTx/>
                <a:latin typeface="Calibri"/>
                <a:ea typeface="+mn-ea"/>
                <a:cs typeface="+mn-cs"/>
              </a:rPr>
              <a:t>nM)</a:t>
            </a:r>
          </a:p>
        </p:txBody>
      </p:sp>
      <p:sp>
        <p:nvSpPr>
          <p:cNvPr id="12" name="Rectangle 11"/>
          <p:cNvSpPr/>
          <p:nvPr/>
        </p:nvSpPr>
        <p:spPr>
          <a:xfrm>
            <a:off x="5910551" y="2482393"/>
            <a:ext cx="200982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Activity Cliffs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JAK2</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17 (53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a:t>
            </a:r>
            <a:r>
              <a:rPr kumimoji="0" lang="en-US" sz="1800" b="0" i="0" u="none" strike="noStrike" kern="1200" cap="none" spc="0" normalizeH="0" baseline="0" noProof="0" dirty="0">
                <a:ln>
                  <a:noFill/>
                </a:ln>
                <a:solidFill>
                  <a:srgbClr val="0070C0"/>
                </a:solidFill>
                <a:effectLst/>
                <a:uLnTx/>
                <a:uFillTx/>
                <a:latin typeface="Calibri"/>
                <a:ea typeface="+mn-ea"/>
                <a:cs typeface="+mn-cs"/>
              </a:rPr>
              <a:t> nM)</a:t>
            </a:r>
          </a:p>
        </p:txBody>
      </p:sp>
      <p:sp>
        <p:nvSpPr>
          <p:cNvPr id="13" name="Rectangle 12"/>
          <p:cNvSpPr/>
          <p:nvPr/>
        </p:nvSpPr>
        <p:spPr>
          <a:xfrm>
            <a:off x="8043853" y="2482393"/>
            <a:ext cx="200982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Activity Cliffs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TIE2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18 (3.4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a:t>
            </a:r>
            <a:r>
              <a:rPr kumimoji="0" lang="en-US" sz="1800" b="0" i="0" u="none" strike="noStrike" kern="1200" cap="none" spc="0" normalizeH="0" baseline="0" noProof="0" dirty="0">
                <a:ln>
                  <a:noFill/>
                </a:ln>
                <a:solidFill>
                  <a:srgbClr val="0070C0"/>
                </a:solidFill>
                <a:effectLst/>
                <a:uLnTx/>
                <a:uFillTx/>
                <a:latin typeface="Calibri"/>
                <a:ea typeface="+mn-ea"/>
                <a:cs typeface="+mn-cs"/>
              </a:rPr>
              <a:t> nM)</a:t>
            </a:r>
          </a:p>
        </p:txBody>
      </p:sp>
      <p:sp>
        <p:nvSpPr>
          <p:cNvPr id="14" name="Rectangle 13"/>
          <p:cNvSpPr/>
          <p:nvPr/>
        </p:nvSpPr>
        <p:spPr>
          <a:xfrm>
            <a:off x="10077203" y="2482393"/>
            <a:ext cx="209853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Mutations</a:t>
            </a:r>
            <a:br>
              <a:rPr kumimoji="0" lang="en-US" sz="2000" b="0" i="0" u="none" strike="noStrike" kern="1200" cap="none" spc="0" normalizeH="0" baseline="0" noProof="0" dirty="0">
                <a:ln>
                  <a:noFill/>
                </a:ln>
                <a:solidFill>
                  <a:prstClr val="black"/>
                </a:solidFill>
                <a:effectLst/>
                <a:uLnTx/>
                <a:uFillTx/>
                <a:latin typeface="Calibri"/>
                <a:ea typeface="+mn-ea"/>
                <a:cs typeface="+mn-cs"/>
              </a:rPr>
            </a:b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ABL1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12 (49 to &gt;10</a:t>
            </a:r>
            <a:r>
              <a:rPr kumimoji="0" lang="en-US" sz="1800" b="0" i="0" u="none" strike="noStrike" kern="1200" cap="none" spc="0" normalizeH="0" baseline="30000" noProof="0" dirty="0">
                <a:ln>
                  <a:noFill/>
                </a:ln>
                <a:solidFill>
                  <a:srgbClr val="0070C0"/>
                </a:solidFill>
                <a:effectLst/>
                <a:uLnTx/>
                <a:uFillTx/>
                <a:latin typeface="Calibri"/>
                <a:ea typeface="+mn-ea"/>
                <a:cs typeface="+mn-cs"/>
              </a:rPr>
              <a:t>4 </a:t>
            </a:r>
            <a:r>
              <a:rPr kumimoji="0" lang="en-US" sz="1800" b="0" i="0" u="none" strike="noStrike" kern="1200" cap="none" spc="0" normalizeH="0" baseline="0" noProof="0" dirty="0">
                <a:ln>
                  <a:noFill/>
                </a:ln>
                <a:solidFill>
                  <a:srgbClr val="0070C0"/>
                </a:solidFill>
                <a:effectLst/>
                <a:uLnTx/>
                <a:uFillTx/>
                <a:latin typeface="Calibri"/>
                <a:ea typeface="+mn-ea"/>
                <a:cs typeface="+mn-cs"/>
              </a:rPr>
              <a:t>nM)</a:t>
            </a:r>
          </a:p>
        </p:txBody>
      </p:sp>
      <p:cxnSp>
        <p:nvCxnSpPr>
          <p:cNvPr id="15" name="Straight Connector 14"/>
          <p:cNvCxnSpPr/>
          <p:nvPr/>
        </p:nvCxnSpPr>
        <p:spPr>
          <a:xfrm>
            <a:off x="5874781" y="2519464"/>
            <a:ext cx="18102" cy="43385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997321" y="2521424"/>
            <a:ext cx="18102" cy="43385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040317" y="2527821"/>
            <a:ext cx="18102" cy="4338536"/>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24BCF5F-83AA-CE4B-AB9B-9A7B2F774E31}"/>
              </a:ext>
            </a:extLst>
          </p:cNvPr>
          <p:cNvSpPr/>
          <p:nvPr/>
        </p:nvSpPr>
        <p:spPr>
          <a:xfrm>
            <a:off x="3920148" y="5958309"/>
            <a:ext cx="160813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11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94 submissions</a:t>
            </a:r>
          </a:p>
        </p:txBody>
      </p:sp>
      <p:sp>
        <p:nvSpPr>
          <p:cNvPr id="19" name="Rectangle 18">
            <a:extLst>
              <a:ext uri="{FF2B5EF4-FFF2-40B4-BE49-F238E27FC236}">
                <a16:creationId xmlns:a16="http://schemas.microsoft.com/office/drawing/2014/main" id="{F8268B91-8F8C-3540-B440-800F891C1E9F}"/>
              </a:ext>
            </a:extLst>
          </p:cNvPr>
          <p:cNvSpPr/>
          <p:nvPr/>
        </p:nvSpPr>
        <p:spPr>
          <a:xfrm>
            <a:off x="6113517" y="5958308"/>
            <a:ext cx="160813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25 submissions</a:t>
            </a:r>
          </a:p>
        </p:txBody>
      </p:sp>
      <p:sp>
        <p:nvSpPr>
          <p:cNvPr id="20" name="Rectangle 19">
            <a:extLst>
              <a:ext uri="{FF2B5EF4-FFF2-40B4-BE49-F238E27FC236}">
                <a16:creationId xmlns:a16="http://schemas.microsoft.com/office/drawing/2014/main" id="{CEC1BF35-9F99-574B-83E5-3964C320405A}"/>
              </a:ext>
            </a:extLst>
          </p:cNvPr>
          <p:cNvSpPr/>
          <p:nvPr/>
        </p:nvSpPr>
        <p:spPr>
          <a:xfrm>
            <a:off x="8244700" y="5958307"/>
            <a:ext cx="160813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32 submissions</a:t>
            </a:r>
          </a:p>
        </p:txBody>
      </p:sp>
      <p:sp>
        <p:nvSpPr>
          <p:cNvPr id="21" name="Rectangle 20">
            <a:extLst>
              <a:ext uri="{FF2B5EF4-FFF2-40B4-BE49-F238E27FC236}">
                <a16:creationId xmlns:a16="http://schemas.microsoft.com/office/drawing/2014/main" id="{82140252-B27D-2541-9310-4A01CA6BAE94}"/>
              </a:ext>
            </a:extLst>
          </p:cNvPr>
          <p:cNvSpPr/>
          <p:nvPr/>
        </p:nvSpPr>
        <p:spPr>
          <a:xfrm>
            <a:off x="10322402" y="5958306"/>
            <a:ext cx="160813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 participants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11 submissions</a:t>
            </a:r>
          </a:p>
        </p:txBody>
      </p:sp>
    </p:spTree>
    <p:extLst>
      <p:ext uri="{BB962C8B-B14F-4D97-AF65-F5344CB8AC3E}">
        <p14:creationId xmlns:p14="http://schemas.microsoft.com/office/powerpoint/2010/main" val="427635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3">
            <a:extLst>
              <a:ext uri="{FF2B5EF4-FFF2-40B4-BE49-F238E27FC236}">
                <a16:creationId xmlns:a16="http://schemas.microsoft.com/office/drawing/2014/main" id="{61515063-803C-7744-BBE8-54E89A3F4821}"/>
              </a:ext>
            </a:extLst>
          </p:cNvPr>
          <p:cNvSpPr txBox="1">
            <a:spLocks noChangeArrowheads="1"/>
          </p:cNvSpPr>
          <p:nvPr/>
        </p:nvSpPr>
        <p:spPr bwMode="auto">
          <a:xfrm>
            <a:off x="9236421" y="238899"/>
            <a:ext cx="184731" cy="420564"/>
          </a:xfrm>
          <a:prstGeom prst="rect">
            <a:avLst/>
          </a:prstGeom>
          <a:noFill/>
          <a:ln w="9525">
            <a:noFill/>
            <a:miter lim="800000"/>
            <a:headEnd/>
            <a:tailEnd/>
          </a:ln>
        </p:spPr>
        <p:txBody>
          <a:bodyPr wrap="none">
            <a:prstTxWarp prst="textNoShape">
              <a:avLst/>
            </a:prstTxWarp>
            <a:spAutoFit/>
          </a:bodyPr>
          <a:lstStyle/>
          <a:p>
            <a:endParaRPr lang="en-US" sz="2133">
              <a:latin typeface="Arial" pitchFamily="34" charset="0"/>
              <a:cs typeface="Arial" pitchFamily="34" charset="0"/>
            </a:endParaRPr>
          </a:p>
        </p:txBody>
      </p:sp>
      <p:sp>
        <p:nvSpPr>
          <p:cNvPr id="5" name="TextBox 4">
            <a:extLst>
              <a:ext uri="{FF2B5EF4-FFF2-40B4-BE49-F238E27FC236}">
                <a16:creationId xmlns:a16="http://schemas.microsoft.com/office/drawing/2014/main" id="{890D7483-F3D7-4F4C-80D8-C2D1849092F7}"/>
              </a:ext>
            </a:extLst>
          </p:cNvPr>
          <p:cNvSpPr txBox="1"/>
          <p:nvPr/>
        </p:nvSpPr>
        <p:spPr>
          <a:xfrm>
            <a:off x="1382071" y="784990"/>
            <a:ext cx="3449080" cy="1138773"/>
          </a:xfrm>
          <a:prstGeom prst="rect">
            <a:avLst/>
          </a:prstGeom>
          <a:noFill/>
        </p:spPr>
        <p:txBody>
          <a:bodyPr wrap="square" rtlCol="0">
            <a:spAutoFit/>
          </a:bodyPr>
          <a:lstStyle/>
          <a:p>
            <a:pPr algn="ctr" defTabSz="3291881"/>
            <a:r>
              <a:rPr lang="en-US" sz="2800" b="1" dirty="0">
                <a:solidFill>
                  <a:prstClr val="black"/>
                </a:solidFill>
                <a:latin typeface="Calibri" panose="020F0502020204030204"/>
              </a:rPr>
              <a:t>BACE1 poses &amp; IC50s</a:t>
            </a:r>
          </a:p>
          <a:p>
            <a:pPr algn="ctr" defTabSz="3291881"/>
            <a:r>
              <a:rPr lang="en-US" sz="2000" dirty="0">
                <a:solidFill>
                  <a:prstClr val="black"/>
                </a:solidFill>
                <a:latin typeface="Calibri" panose="020F0502020204030204"/>
              </a:rPr>
              <a:t>Novartis</a:t>
            </a:r>
          </a:p>
          <a:p>
            <a:pPr algn="ctr" defTabSz="3291881"/>
            <a:endParaRPr lang="en-US" sz="2000" dirty="0">
              <a:solidFill>
                <a:srgbClr val="0070C0"/>
              </a:solidFill>
              <a:latin typeface="Calibri" panose="020F0502020204030204"/>
            </a:endParaRPr>
          </a:p>
        </p:txBody>
      </p:sp>
      <p:cxnSp>
        <p:nvCxnSpPr>
          <p:cNvPr id="6" name="Straight Connector 5">
            <a:extLst>
              <a:ext uri="{FF2B5EF4-FFF2-40B4-BE49-F238E27FC236}">
                <a16:creationId xmlns:a16="http://schemas.microsoft.com/office/drawing/2014/main" id="{373CB351-33EF-B840-AD10-A682000E7F83}"/>
              </a:ext>
            </a:extLst>
          </p:cNvPr>
          <p:cNvCxnSpPr>
            <a:cxnSpLocks/>
          </p:cNvCxnSpPr>
          <p:nvPr/>
        </p:nvCxnSpPr>
        <p:spPr>
          <a:xfrm flipH="1">
            <a:off x="6090703" y="873866"/>
            <a:ext cx="10597" cy="3054251"/>
          </a:xfrm>
          <a:prstGeom prst="line">
            <a:avLst/>
          </a:prstGeom>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289315B9-F161-074E-A8A9-3DF9ED1D80F6}"/>
              </a:ext>
            </a:extLst>
          </p:cNvPr>
          <p:cNvGrpSpPr/>
          <p:nvPr/>
        </p:nvGrpSpPr>
        <p:grpSpPr>
          <a:xfrm>
            <a:off x="855783" y="1361801"/>
            <a:ext cx="4501659" cy="2070385"/>
            <a:chOff x="0" y="1878636"/>
            <a:chExt cx="4501659" cy="2070385"/>
          </a:xfrm>
        </p:grpSpPr>
        <p:sp>
          <p:nvSpPr>
            <p:cNvPr id="13" name="Rectangle 12">
              <a:extLst>
                <a:ext uri="{FF2B5EF4-FFF2-40B4-BE49-F238E27FC236}">
                  <a16:creationId xmlns:a16="http://schemas.microsoft.com/office/drawing/2014/main" id="{AC67A508-4A88-9B4F-92E8-35363CAB4786}"/>
                </a:ext>
              </a:extLst>
            </p:cNvPr>
            <p:cNvSpPr/>
            <p:nvPr/>
          </p:nvSpPr>
          <p:spPr>
            <a:xfrm>
              <a:off x="1876797" y="3087247"/>
              <a:ext cx="2392001" cy="861774"/>
            </a:xfrm>
            <a:prstGeom prst="rect">
              <a:avLst/>
            </a:prstGeom>
          </p:spPr>
          <p:txBody>
            <a:bodyPr wrap="none">
              <a:spAutoFit/>
            </a:bodyPr>
            <a:lstStyle/>
            <a:p>
              <a:pPr algn="ctr" defTabSz="3291881"/>
              <a:r>
                <a:rPr lang="en-US" sz="2500" dirty="0">
                  <a:solidFill>
                    <a:prstClr val="black"/>
                  </a:solidFill>
                  <a:latin typeface="Calibri" panose="020F0502020204030204"/>
                </a:rPr>
                <a:t>45 participants</a:t>
              </a:r>
            </a:p>
            <a:p>
              <a:pPr algn="ctr" defTabSz="3291881"/>
              <a:r>
                <a:rPr lang="en-US" sz="2500" dirty="0">
                  <a:solidFill>
                    <a:prstClr val="black"/>
                  </a:solidFill>
                  <a:latin typeface="Calibri" panose="020F0502020204030204"/>
                </a:rPr>
                <a:t>311  submissions</a:t>
              </a:r>
            </a:p>
          </p:txBody>
        </p:sp>
        <p:pic>
          <p:nvPicPr>
            <p:cNvPr id="14" name="Picture 13">
              <a:extLst>
                <a:ext uri="{FF2B5EF4-FFF2-40B4-BE49-F238E27FC236}">
                  <a16:creationId xmlns:a16="http://schemas.microsoft.com/office/drawing/2014/main" id="{499403CE-9BB4-0743-863B-BA15CD47C416}"/>
                </a:ext>
              </a:extLst>
            </p:cNvPr>
            <p:cNvPicPr>
              <a:picLocks noChangeAspect="1"/>
            </p:cNvPicPr>
            <p:nvPr/>
          </p:nvPicPr>
          <p:blipFill rotWithShape="1">
            <a:blip r:embed="rId3"/>
            <a:srcRect l="10968" r="24820"/>
            <a:stretch/>
          </p:blipFill>
          <p:spPr>
            <a:xfrm>
              <a:off x="0" y="1878636"/>
              <a:ext cx="1700772" cy="2062466"/>
            </a:xfrm>
            <a:prstGeom prst="rect">
              <a:avLst/>
            </a:prstGeom>
          </p:spPr>
        </p:pic>
        <p:sp>
          <p:nvSpPr>
            <p:cNvPr id="15" name="Rectangle 14">
              <a:extLst>
                <a:ext uri="{FF2B5EF4-FFF2-40B4-BE49-F238E27FC236}">
                  <a16:creationId xmlns:a16="http://schemas.microsoft.com/office/drawing/2014/main" id="{B0E2D819-4CBA-0C4A-BB83-BAFFD4324D82}"/>
                </a:ext>
              </a:extLst>
            </p:cNvPr>
            <p:cNvSpPr/>
            <p:nvPr/>
          </p:nvSpPr>
          <p:spPr>
            <a:xfrm>
              <a:off x="1643936" y="2413774"/>
              <a:ext cx="2857723" cy="646331"/>
            </a:xfrm>
            <a:prstGeom prst="rect">
              <a:avLst/>
            </a:prstGeom>
          </p:spPr>
          <p:txBody>
            <a:bodyPr wrap="square">
              <a:spAutoFit/>
            </a:bodyPr>
            <a:lstStyle/>
            <a:p>
              <a:pPr algn="ctr" defTabSz="3291881"/>
              <a:r>
                <a:rPr lang="en-US" dirty="0">
                  <a:solidFill>
                    <a:srgbClr val="0070C0"/>
                  </a:solidFill>
                  <a:latin typeface="Calibri" panose="020F0502020204030204"/>
                </a:rPr>
                <a:t>20 cocrystal structures, 3.0 </a:t>
              </a:r>
              <a:r>
                <a:rPr lang="en-US" dirty="0" err="1">
                  <a:solidFill>
                    <a:srgbClr val="0070C0"/>
                  </a:solidFill>
                  <a:latin typeface="Calibri" panose="020F0502020204030204"/>
                </a:rPr>
                <a:t>Å</a:t>
              </a:r>
              <a:endParaRPr lang="en-US" dirty="0">
                <a:solidFill>
                  <a:srgbClr val="0070C0"/>
                </a:solidFill>
                <a:latin typeface="Calibri" panose="020F0502020204030204"/>
              </a:endParaRPr>
            </a:p>
            <a:p>
              <a:pPr algn="ctr" defTabSz="3291881"/>
              <a:r>
                <a:rPr lang="en-US" dirty="0">
                  <a:solidFill>
                    <a:srgbClr val="0070C0"/>
                  </a:solidFill>
                  <a:latin typeface="Calibri" panose="020F0502020204030204"/>
                </a:rPr>
                <a:t>154 IC50s, 0.5 </a:t>
              </a:r>
              <a:r>
                <a:rPr lang="en-US" dirty="0" err="1">
                  <a:solidFill>
                    <a:srgbClr val="0070C0"/>
                  </a:solidFill>
                  <a:latin typeface="Calibri" panose="020F0502020204030204"/>
                </a:rPr>
                <a:t>nM</a:t>
              </a:r>
              <a:r>
                <a:rPr lang="en-US" dirty="0">
                  <a:solidFill>
                    <a:srgbClr val="0070C0"/>
                  </a:solidFill>
                  <a:latin typeface="Calibri" panose="020F0502020204030204"/>
                </a:rPr>
                <a:t> – 61 µM</a:t>
              </a:r>
            </a:p>
          </p:txBody>
        </p:sp>
      </p:grpSp>
      <p:sp>
        <p:nvSpPr>
          <p:cNvPr id="8" name="TextBox 7">
            <a:extLst>
              <a:ext uri="{FF2B5EF4-FFF2-40B4-BE49-F238E27FC236}">
                <a16:creationId xmlns:a16="http://schemas.microsoft.com/office/drawing/2014/main" id="{35B67A15-4531-7D4C-8CF8-44913796498E}"/>
              </a:ext>
            </a:extLst>
          </p:cNvPr>
          <p:cNvSpPr txBox="1"/>
          <p:nvPr/>
        </p:nvSpPr>
        <p:spPr>
          <a:xfrm>
            <a:off x="7651581" y="784990"/>
            <a:ext cx="3005414" cy="1138773"/>
          </a:xfrm>
          <a:prstGeom prst="rect">
            <a:avLst/>
          </a:prstGeom>
          <a:noFill/>
        </p:spPr>
        <p:txBody>
          <a:bodyPr wrap="square" rtlCol="0">
            <a:spAutoFit/>
          </a:bodyPr>
          <a:lstStyle/>
          <a:p>
            <a:pPr algn="ctr" defTabSz="3291881"/>
            <a:r>
              <a:rPr lang="en-US" sz="2800" b="1" dirty="0" err="1">
                <a:solidFill>
                  <a:prstClr val="black"/>
                </a:solidFill>
                <a:latin typeface="Calibri" panose="020F0502020204030204"/>
              </a:rPr>
              <a:t>CatS</a:t>
            </a:r>
            <a:r>
              <a:rPr lang="en-US" sz="2800" b="1" dirty="0">
                <a:solidFill>
                  <a:prstClr val="black"/>
                </a:solidFill>
                <a:latin typeface="Calibri" panose="020F0502020204030204"/>
              </a:rPr>
              <a:t> IC50s</a:t>
            </a:r>
          </a:p>
          <a:p>
            <a:pPr algn="ctr" defTabSz="3291881"/>
            <a:r>
              <a:rPr lang="en-US" sz="2000" dirty="0">
                <a:solidFill>
                  <a:prstClr val="black"/>
                </a:solidFill>
                <a:latin typeface="Calibri" panose="020F0502020204030204"/>
              </a:rPr>
              <a:t>Janssen Pharmaceuticals</a:t>
            </a:r>
          </a:p>
          <a:p>
            <a:pPr algn="ctr" defTabSz="3291881"/>
            <a:endParaRPr lang="en-US" sz="2000" dirty="0">
              <a:solidFill>
                <a:srgbClr val="0070C0"/>
              </a:solidFill>
              <a:latin typeface="Calibri" panose="020F0502020204030204"/>
            </a:endParaRPr>
          </a:p>
        </p:txBody>
      </p:sp>
      <p:grpSp>
        <p:nvGrpSpPr>
          <p:cNvPr id="20" name="Group 19">
            <a:extLst>
              <a:ext uri="{FF2B5EF4-FFF2-40B4-BE49-F238E27FC236}">
                <a16:creationId xmlns:a16="http://schemas.microsoft.com/office/drawing/2014/main" id="{5605E405-CBAF-3A48-B161-A2531F14C3CB}"/>
              </a:ext>
            </a:extLst>
          </p:cNvPr>
          <p:cNvGrpSpPr/>
          <p:nvPr/>
        </p:nvGrpSpPr>
        <p:grpSpPr>
          <a:xfrm>
            <a:off x="7084900" y="1520482"/>
            <a:ext cx="4138779" cy="2065705"/>
            <a:chOff x="4822341" y="2037317"/>
            <a:chExt cx="4138779" cy="2065705"/>
          </a:xfrm>
        </p:grpSpPr>
        <p:sp>
          <p:nvSpPr>
            <p:cNvPr id="10" name="Rectangle 9">
              <a:extLst>
                <a:ext uri="{FF2B5EF4-FFF2-40B4-BE49-F238E27FC236}">
                  <a16:creationId xmlns:a16="http://schemas.microsoft.com/office/drawing/2014/main" id="{50B2F34B-4EA4-8249-B17B-F11E346AB6F9}"/>
                </a:ext>
              </a:extLst>
            </p:cNvPr>
            <p:cNvSpPr/>
            <p:nvPr/>
          </p:nvSpPr>
          <p:spPr>
            <a:xfrm>
              <a:off x="6553311" y="3087247"/>
              <a:ext cx="2157963" cy="861774"/>
            </a:xfrm>
            <a:prstGeom prst="rect">
              <a:avLst/>
            </a:prstGeom>
          </p:spPr>
          <p:txBody>
            <a:bodyPr wrap="none">
              <a:spAutoFit/>
            </a:bodyPr>
            <a:lstStyle/>
            <a:p>
              <a:pPr algn="ctr" defTabSz="3291881"/>
              <a:r>
                <a:rPr lang="en-US" sz="2500" dirty="0">
                  <a:solidFill>
                    <a:prstClr val="black"/>
                  </a:solidFill>
                  <a:latin typeface="Calibri" panose="020F0502020204030204"/>
                </a:rPr>
                <a:t>49 participants</a:t>
              </a:r>
            </a:p>
            <a:p>
              <a:pPr algn="ctr" defTabSz="3291881"/>
              <a:r>
                <a:rPr lang="en-US" sz="2500" dirty="0">
                  <a:solidFill>
                    <a:prstClr val="black"/>
                  </a:solidFill>
                  <a:latin typeface="Calibri" panose="020F0502020204030204"/>
                </a:rPr>
                <a:t>93 submissions</a:t>
              </a:r>
            </a:p>
          </p:txBody>
        </p:sp>
        <p:sp>
          <p:nvSpPr>
            <p:cNvPr id="11" name="Rectangle 10">
              <a:extLst>
                <a:ext uri="{FF2B5EF4-FFF2-40B4-BE49-F238E27FC236}">
                  <a16:creationId xmlns:a16="http://schemas.microsoft.com/office/drawing/2014/main" id="{DDFBF8D8-DEC8-A544-AE6C-75955BDD861A}"/>
                </a:ext>
              </a:extLst>
            </p:cNvPr>
            <p:cNvSpPr/>
            <p:nvPr/>
          </p:nvSpPr>
          <p:spPr>
            <a:xfrm>
              <a:off x="6303464" y="2413774"/>
              <a:ext cx="2657656" cy="646331"/>
            </a:xfrm>
            <a:prstGeom prst="rect">
              <a:avLst/>
            </a:prstGeom>
          </p:spPr>
          <p:txBody>
            <a:bodyPr wrap="square">
              <a:spAutoFit/>
            </a:bodyPr>
            <a:lstStyle/>
            <a:p>
              <a:pPr algn="ctr" defTabSz="3291881"/>
              <a:r>
                <a:rPr lang="en-US" dirty="0">
                  <a:solidFill>
                    <a:srgbClr val="0070C0"/>
                  </a:solidFill>
                  <a:latin typeface="Calibri" panose="020F0502020204030204"/>
                </a:rPr>
                <a:t>459 IC50s, </a:t>
              </a:r>
            </a:p>
            <a:p>
              <a:pPr algn="ctr" defTabSz="3291881"/>
              <a:r>
                <a:rPr lang="en-US" dirty="0">
                  <a:solidFill>
                    <a:srgbClr val="0070C0"/>
                  </a:solidFill>
                  <a:latin typeface="Calibri" panose="020F0502020204030204"/>
                </a:rPr>
                <a:t>6.5 </a:t>
              </a:r>
              <a:r>
                <a:rPr lang="en-US" dirty="0" err="1">
                  <a:solidFill>
                    <a:srgbClr val="0070C0"/>
                  </a:solidFill>
                  <a:latin typeface="Calibri" panose="020F0502020204030204"/>
                </a:rPr>
                <a:t>nM</a:t>
              </a:r>
              <a:r>
                <a:rPr lang="en-US" dirty="0">
                  <a:solidFill>
                    <a:srgbClr val="0070C0"/>
                  </a:solidFill>
                  <a:latin typeface="Calibri" panose="020F0502020204030204"/>
                </a:rPr>
                <a:t> – 10 µM</a:t>
              </a:r>
            </a:p>
          </p:txBody>
        </p:sp>
        <p:pic>
          <p:nvPicPr>
            <p:cNvPr id="12" name="Picture 11">
              <a:extLst>
                <a:ext uri="{FF2B5EF4-FFF2-40B4-BE49-F238E27FC236}">
                  <a16:creationId xmlns:a16="http://schemas.microsoft.com/office/drawing/2014/main" id="{BB93ED37-5ACE-F149-898A-A9AEEB5DE3CA}"/>
                </a:ext>
              </a:extLst>
            </p:cNvPr>
            <p:cNvPicPr>
              <a:picLocks noChangeAspect="1"/>
            </p:cNvPicPr>
            <p:nvPr/>
          </p:nvPicPr>
          <p:blipFill rotWithShape="1">
            <a:blip r:embed="rId4">
              <a:extLst>
                <a:ext uri="{28A0092B-C50C-407E-A947-70E740481C1C}">
                  <a14:useLocalDpi xmlns:a14="http://schemas.microsoft.com/office/drawing/2010/main" val="0"/>
                </a:ext>
              </a:extLst>
            </a:blip>
            <a:srcRect l="27381" t="7790" r="28544" b="11761"/>
            <a:stretch/>
          </p:blipFill>
          <p:spPr>
            <a:xfrm>
              <a:off x="4822341" y="2037317"/>
              <a:ext cx="1575558" cy="2065705"/>
            </a:xfrm>
            <a:prstGeom prst="rect">
              <a:avLst/>
            </a:prstGeom>
          </p:spPr>
        </p:pic>
      </p:grpSp>
      <p:pic>
        <p:nvPicPr>
          <p:cNvPr id="7" name="Picture 6">
            <a:extLst>
              <a:ext uri="{FF2B5EF4-FFF2-40B4-BE49-F238E27FC236}">
                <a16:creationId xmlns:a16="http://schemas.microsoft.com/office/drawing/2014/main" id="{F2760891-2E6E-E145-A9D0-D437BFB929B9}"/>
              </a:ext>
            </a:extLst>
          </p:cNvPr>
          <p:cNvPicPr>
            <a:picLocks noChangeAspect="1"/>
          </p:cNvPicPr>
          <p:nvPr/>
        </p:nvPicPr>
        <p:blipFill rotWithShape="1">
          <a:blip r:embed="rId5"/>
          <a:srcRect l="8166" t="25785" r="8549" b="14190"/>
          <a:stretch/>
        </p:blipFill>
        <p:spPr>
          <a:xfrm>
            <a:off x="2242268" y="3691677"/>
            <a:ext cx="7347006" cy="3448498"/>
          </a:xfrm>
          <a:prstGeom prst="rect">
            <a:avLst/>
          </a:prstGeom>
        </p:spPr>
      </p:pic>
      <p:sp>
        <p:nvSpPr>
          <p:cNvPr id="19" name="TextBox 18">
            <a:extLst>
              <a:ext uri="{FF2B5EF4-FFF2-40B4-BE49-F238E27FC236}">
                <a16:creationId xmlns:a16="http://schemas.microsoft.com/office/drawing/2014/main" id="{10FC4679-AF8C-5C41-93BA-1375D4BC71C7}"/>
              </a:ext>
            </a:extLst>
          </p:cNvPr>
          <p:cNvSpPr txBox="1"/>
          <p:nvPr/>
        </p:nvSpPr>
        <p:spPr>
          <a:xfrm>
            <a:off x="3911533" y="-1425"/>
            <a:ext cx="43795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a:ea typeface="+mn-ea"/>
                <a:cs typeface="+mn-cs"/>
              </a:rPr>
              <a:t>Grand Challenge 4</a:t>
            </a:r>
          </a:p>
        </p:txBody>
      </p:sp>
    </p:spTree>
    <p:extLst>
      <p:ext uri="{BB962C8B-B14F-4D97-AF65-F5344CB8AC3E}">
        <p14:creationId xmlns:p14="http://schemas.microsoft.com/office/powerpoint/2010/main" val="84436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124636-C21B-F34D-8AED-D63DA3B40AB3}"/>
              </a:ext>
            </a:extLst>
          </p:cNvPr>
          <p:cNvSpPr/>
          <p:nvPr/>
        </p:nvSpPr>
        <p:spPr>
          <a:xfrm>
            <a:off x="1255094" y="1143985"/>
            <a:ext cx="9184326" cy="198251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a:extLst>
              <a:ext uri="{FF2B5EF4-FFF2-40B4-BE49-F238E27FC236}">
                <a16:creationId xmlns:a16="http://schemas.microsoft.com/office/drawing/2014/main" id="{242164BE-53FD-9F4F-A946-40985FD5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915" y="1417253"/>
            <a:ext cx="2644650" cy="1623614"/>
          </a:xfrm>
          <a:prstGeom prst="rect">
            <a:avLst/>
          </a:prstGeom>
        </p:spPr>
      </p:pic>
      <p:pic>
        <p:nvPicPr>
          <p:cNvPr id="14" name="Picture 13">
            <a:extLst>
              <a:ext uri="{FF2B5EF4-FFF2-40B4-BE49-F238E27FC236}">
                <a16:creationId xmlns:a16="http://schemas.microsoft.com/office/drawing/2014/main" id="{E707CFC8-2757-3647-9AD0-2C0B785C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737" y="1285361"/>
            <a:ext cx="3753141" cy="1742529"/>
          </a:xfrm>
          <a:prstGeom prst="rect">
            <a:avLst/>
          </a:prstGeom>
        </p:spPr>
      </p:pic>
      <p:pic>
        <p:nvPicPr>
          <p:cNvPr id="16" name="Picture 15">
            <a:extLst>
              <a:ext uri="{FF2B5EF4-FFF2-40B4-BE49-F238E27FC236}">
                <a16:creationId xmlns:a16="http://schemas.microsoft.com/office/drawing/2014/main" id="{5DBA8A16-FE20-A540-B6E3-DD81ECB69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158" y="1404992"/>
            <a:ext cx="2713542" cy="1460500"/>
          </a:xfrm>
          <a:prstGeom prst="rect">
            <a:avLst/>
          </a:prstGeom>
        </p:spPr>
      </p:pic>
      <p:sp>
        <p:nvSpPr>
          <p:cNvPr id="10" name="TextBox 9">
            <a:extLst>
              <a:ext uri="{FF2B5EF4-FFF2-40B4-BE49-F238E27FC236}">
                <a16:creationId xmlns:a16="http://schemas.microsoft.com/office/drawing/2014/main" id="{B48373F7-3B77-D942-976D-83BB59C3A389}"/>
              </a:ext>
            </a:extLst>
          </p:cNvPr>
          <p:cNvSpPr txBox="1"/>
          <p:nvPr/>
        </p:nvSpPr>
        <p:spPr>
          <a:xfrm>
            <a:off x="1048972" y="71705"/>
            <a:ext cx="11019398" cy="769441"/>
          </a:xfrm>
          <a:prstGeom prst="rect">
            <a:avLst/>
          </a:prstGeom>
          <a:noFill/>
        </p:spPr>
        <p:txBody>
          <a:bodyPr wrap="square" rtlCol="0">
            <a:spAutoFit/>
          </a:bodyPr>
          <a:lstStyle/>
          <a:p>
            <a:pPr algn="ctr" defTabSz="3291881"/>
            <a:r>
              <a:rPr lang="en-US" sz="4400" dirty="0">
                <a:solidFill>
                  <a:schemeClr val="accent1"/>
                </a:solidFill>
                <a:cs typeface="Arial" panose="020B0604020202020204" pitchFamily="34" charset="0"/>
              </a:rPr>
              <a:t>GC4: Pose Prediction Challenge for BACE1</a:t>
            </a:r>
          </a:p>
        </p:txBody>
      </p:sp>
      <p:sp>
        <p:nvSpPr>
          <p:cNvPr id="11" name="TextBox 10">
            <a:extLst>
              <a:ext uri="{FF2B5EF4-FFF2-40B4-BE49-F238E27FC236}">
                <a16:creationId xmlns:a16="http://schemas.microsoft.com/office/drawing/2014/main" id="{61C61524-9765-6444-BD13-651DD0FB15DE}"/>
              </a:ext>
            </a:extLst>
          </p:cNvPr>
          <p:cNvSpPr txBox="1"/>
          <p:nvPr/>
        </p:nvSpPr>
        <p:spPr>
          <a:xfrm>
            <a:off x="1202085" y="3147521"/>
            <a:ext cx="9333393" cy="954107"/>
          </a:xfrm>
          <a:prstGeom prst="rect">
            <a:avLst/>
          </a:prstGeom>
          <a:noFill/>
        </p:spPr>
        <p:txBody>
          <a:bodyPr wrap="square" rtlCol="0">
            <a:spAutoFit/>
          </a:bodyPr>
          <a:lstStyle/>
          <a:p>
            <a:r>
              <a:rPr lang="en-US" sz="2800" b="1" dirty="0">
                <a:solidFill>
                  <a:srgbClr val="0070C0"/>
                </a:solidFill>
                <a:latin typeface="Calibri" panose="020F0502020204030204" pitchFamily="34" charset="0"/>
                <a:cs typeface="Calibri" panose="020F0502020204030204" pitchFamily="34" charset="0"/>
              </a:rPr>
              <a:t>Hypothesis: </a:t>
            </a:r>
            <a:r>
              <a:rPr lang="en-US" sz="2800" dirty="0">
                <a:solidFill>
                  <a:srgbClr val="0070C0"/>
                </a:solidFill>
                <a:latin typeface="Calibri" panose="020F0502020204030204" pitchFamily="34" charset="0"/>
                <a:cs typeface="Calibri" panose="020F0502020204030204" pitchFamily="34" charset="0"/>
              </a:rPr>
              <a:t>Complicated ligands, difficult docking challenge. Were anticipating a right skewed RMSD probability distribution</a:t>
            </a:r>
          </a:p>
        </p:txBody>
      </p:sp>
      <p:pic>
        <p:nvPicPr>
          <p:cNvPr id="9" name="Picture 2" descr="https://drugdesigndata.org/upload/community-logo/_177228.png">
            <a:extLst>
              <a:ext uri="{FF2B5EF4-FFF2-40B4-BE49-F238E27FC236}">
                <a16:creationId xmlns:a16="http://schemas.microsoft.com/office/drawing/2014/main" id="{8518CFBF-023A-CE47-80BE-114CB267895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4281" y="189229"/>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6089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124636-C21B-F34D-8AED-D63DA3B40AB3}"/>
              </a:ext>
            </a:extLst>
          </p:cNvPr>
          <p:cNvSpPr/>
          <p:nvPr/>
        </p:nvSpPr>
        <p:spPr>
          <a:xfrm>
            <a:off x="1255094" y="778224"/>
            <a:ext cx="9184326" cy="198251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42164BE-53FD-9F4F-A946-40985FD5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915" y="1051492"/>
            <a:ext cx="2644650" cy="1623614"/>
          </a:xfrm>
          <a:prstGeom prst="rect">
            <a:avLst/>
          </a:prstGeom>
        </p:spPr>
      </p:pic>
      <p:pic>
        <p:nvPicPr>
          <p:cNvPr id="14" name="Picture 13">
            <a:extLst>
              <a:ext uri="{FF2B5EF4-FFF2-40B4-BE49-F238E27FC236}">
                <a16:creationId xmlns:a16="http://schemas.microsoft.com/office/drawing/2014/main" id="{E707CFC8-2757-3647-9AD0-2C0B785C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737" y="919600"/>
            <a:ext cx="3753141" cy="1742529"/>
          </a:xfrm>
          <a:prstGeom prst="rect">
            <a:avLst/>
          </a:prstGeom>
        </p:spPr>
      </p:pic>
      <p:pic>
        <p:nvPicPr>
          <p:cNvPr id="16" name="Picture 15">
            <a:extLst>
              <a:ext uri="{FF2B5EF4-FFF2-40B4-BE49-F238E27FC236}">
                <a16:creationId xmlns:a16="http://schemas.microsoft.com/office/drawing/2014/main" id="{5DBA8A16-FE20-A540-B6E3-DD81ECB69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158" y="1039231"/>
            <a:ext cx="2713542" cy="1460500"/>
          </a:xfrm>
          <a:prstGeom prst="rect">
            <a:avLst/>
          </a:prstGeom>
        </p:spPr>
      </p:pic>
      <p:sp>
        <p:nvSpPr>
          <p:cNvPr id="8" name="Rectangle 7">
            <a:extLst>
              <a:ext uri="{FF2B5EF4-FFF2-40B4-BE49-F238E27FC236}">
                <a16:creationId xmlns:a16="http://schemas.microsoft.com/office/drawing/2014/main" id="{FD396572-C5FD-B947-9C7C-9C21D335A99C}"/>
              </a:ext>
            </a:extLst>
          </p:cNvPr>
          <p:cNvSpPr/>
          <p:nvPr/>
        </p:nvSpPr>
        <p:spPr>
          <a:xfrm>
            <a:off x="1255094" y="3822087"/>
            <a:ext cx="9184326" cy="296121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7E3B88D-EA97-AB4E-84ED-597B0AD462B9}"/>
              </a:ext>
            </a:extLst>
          </p:cNvPr>
          <p:cNvPicPr>
            <a:picLocks noChangeAspect="1"/>
          </p:cNvPicPr>
          <p:nvPr/>
        </p:nvPicPr>
        <p:blipFill rotWithShape="1">
          <a:blip r:embed="rId6">
            <a:extLst>
              <a:ext uri="{28A0092B-C50C-407E-A947-70E740481C1C}">
                <a14:useLocalDpi xmlns:a14="http://schemas.microsoft.com/office/drawing/2010/main" val="0"/>
              </a:ext>
            </a:extLst>
          </a:blip>
          <a:srcRect l="3541" t="9042" r="6179"/>
          <a:stretch/>
        </p:blipFill>
        <p:spPr>
          <a:xfrm>
            <a:off x="1342897" y="3881074"/>
            <a:ext cx="3810000" cy="2874707"/>
          </a:xfrm>
          <a:prstGeom prst="rect">
            <a:avLst/>
          </a:prstGeom>
        </p:spPr>
      </p:pic>
      <p:sp>
        <p:nvSpPr>
          <p:cNvPr id="11" name="TextBox 10">
            <a:extLst>
              <a:ext uri="{FF2B5EF4-FFF2-40B4-BE49-F238E27FC236}">
                <a16:creationId xmlns:a16="http://schemas.microsoft.com/office/drawing/2014/main" id="{858F9CDD-0573-C441-AF32-758898247ABD}"/>
              </a:ext>
            </a:extLst>
          </p:cNvPr>
          <p:cNvSpPr txBox="1"/>
          <p:nvPr/>
        </p:nvSpPr>
        <p:spPr>
          <a:xfrm>
            <a:off x="5565080" y="3881074"/>
            <a:ext cx="4800620" cy="3016210"/>
          </a:xfrm>
          <a:prstGeom prst="rect">
            <a:avLst/>
          </a:prstGeom>
          <a:noFill/>
        </p:spPr>
        <p:txBody>
          <a:bodyPr wrap="square" rtlCol="0">
            <a:spAutoFit/>
          </a:bodyPr>
          <a:lstStyle/>
          <a:p>
            <a:pPr algn="ctr"/>
            <a:r>
              <a:rPr lang="en-US" sz="3200" b="1" dirty="0">
                <a:solidFill>
                  <a:srgbClr val="FF0000"/>
                </a:solidFill>
              </a:rPr>
              <a:t>RESULTS:</a:t>
            </a:r>
          </a:p>
          <a:p>
            <a:pPr algn="ctr"/>
            <a:endParaRPr lang="en-US" sz="2000" b="1" dirty="0">
              <a:solidFill>
                <a:srgbClr val="FF0000"/>
              </a:solidFill>
            </a:endParaRPr>
          </a:p>
          <a:p>
            <a:r>
              <a:rPr lang="en-US" sz="2000" b="1" u="sng" dirty="0">
                <a:solidFill>
                  <a:srgbClr val="FF0000"/>
                </a:solidFill>
              </a:rPr>
              <a:t>LEFT</a:t>
            </a:r>
            <a:r>
              <a:rPr lang="en-US" sz="2000" b="1" dirty="0">
                <a:solidFill>
                  <a:srgbClr val="FF0000"/>
                </a:solidFill>
              </a:rPr>
              <a:t> skewed </a:t>
            </a:r>
            <a:r>
              <a:rPr lang="en-US" sz="2000" b="1" dirty="0"/>
              <a:t>RMSD distribution</a:t>
            </a:r>
          </a:p>
          <a:p>
            <a:endParaRPr lang="en-US" sz="2000" b="1" dirty="0"/>
          </a:p>
          <a:p>
            <a:r>
              <a:rPr lang="en-US" sz="2000" b="1" dirty="0"/>
              <a:t>Median pose 1 RMSD stats: </a:t>
            </a:r>
          </a:p>
          <a:p>
            <a:r>
              <a:rPr lang="en-US" sz="2000" b="1" dirty="0"/>
              <a:t>	&lt; 2.0 across ALL participants</a:t>
            </a:r>
          </a:p>
          <a:p>
            <a:endParaRPr lang="en-US" sz="2000" b="1" dirty="0"/>
          </a:p>
          <a:p>
            <a:r>
              <a:rPr lang="en-US" sz="2000" b="1" dirty="0"/>
              <a:t>	8/10 top submissions &lt; 1.0 !</a:t>
            </a:r>
          </a:p>
          <a:p>
            <a:endParaRPr lang="en-US" b="1" dirty="0"/>
          </a:p>
        </p:txBody>
      </p:sp>
      <p:sp>
        <p:nvSpPr>
          <p:cNvPr id="13" name="TextBox 12">
            <a:extLst>
              <a:ext uri="{FF2B5EF4-FFF2-40B4-BE49-F238E27FC236}">
                <a16:creationId xmlns:a16="http://schemas.microsoft.com/office/drawing/2014/main" id="{620A6367-01A8-BC4E-8526-422E8CDC6D34}"/>
              </a:ext>
            </a:extLst>
          </p:cNvPr>
          <p:cNvSpPr txBox="1"/>
          <p:nvPr/>
        </p:nvSpPr>
        <p:spPr>
          <a:xfrm>
            <a:off x="888093" y="-23876"/>
            <a:ext cx="11019398" cy="769441"/>
          </a:xfrm>
          <a:prstGeom prst="rect">
            <a:avLst/>
          </a:prstGeom>
          <a:noFill/>
        </p:spPr>
        <p:txBody>
          <a:bodyPr wrap="square" rtlCol="0">
            <a:spAutoFit/>
          </a:bodyPr>
          <a:lstStyle/>
          <a:p>
            <a:pPr algn="ctr" defTabSz="3291881"/>
            <a:r>
              <a:rPr lang="en-US" sz="4400" dirty="0">
                <a:solidFill>
                  <a:schemeClr val="accent1"/>
                </a:solidFill>
                <a:cs typeface="Arial" panose="020B0604020202020204" pitchFamily="34" charset="0"/>
              </a:rPr>
              <a:t>GC4: Pose Prediction Challenge for BACE1</a:t>
            </a:r>
          </a:p>
        </p:txBody>
      </p:sp>
      <p:pic>
        <p:nvPicPr>
          <p:cNvPr id="15" name="Picture 2" descr="https://drugdesigndata.org/upload/community-logo/_177228.png">
            <a:extLst>
              <a:ext uri="{FF2B5EF4-FFF2-40B4-BE49-F238E27FC236}">
                <a16:creationId xmlns:a16="http://schemas.microsoft.com/office/drawing/2014/main" id="{5D87D8EB-6A0E-9243-9CB1-A7865E10F5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4281" y="173539"/>
            <a:ext cx="844691" cy="95475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97783E5-AD43-D64D-8437-702026380C96}"/>
              </a:ext>
            </a:extLst>
          </p:cNvPr>
          <p:cNvSpPr txBox="1"/>
          <p:nvPr/>
        </p:nvSpPr>
        <p:spPr>
          <a:xfrm>
            <a:off x="1332915" y="2789216"/>
            <a:ext cx="9333393" cy="954107"/>
          </a:xfrm>
          <a:prstGeom prst="rect">
            <a:avLst/>
          </a:prstGeom>
          <a:noFill/>
        </p:spPr>
        <p:txBody>
          <a:bodyPr wrap="square" rtlCol="0">
            <a:spAutoFit/>
          </a:bodyPr>
          <a:lstStyle/>
          <a:p>
            <a:r>
              <a:rPr lang="en-US" sz="2800" b="1" dirty="0">
                <a:solidFill>
                  <a:srgbClr val="0070C0"/>
                </a:solidFill>
                <a:latin typeface="Calibri" panose="020F0502020204030204" pitchFamily="34" charset="0"/>
                <a:cs typeface="Calibri" panose="020F0502020204030204" pitchFamily="34" charset="0"/>
              </a:rPr>
              <a:t>Hypothesis: </a:t>
            </a:r>
            <a:r>
              <a:rPr lang="en-US" sz="2800" dirty="0">
                <a:solidFill>
                  <a:srgbClr val="0070C0"/>
                </a:solidFill>
                <a:latin typeface="Calibri" panose="020F0502020204030204" pitchFamily="34" charset="0"/>
                <a:cs typeface="Calibri" panose="020F0502020204030204" pitchFamily="34" charset="0"/>
              </a:rPr>
              <a:t>Complicated ligands, difficult docking challenge. Were anticipating a right skewed RMSD probability distribution</a:t>
            </a:r>
          </a:p>
        </p:txBody>
      </p:sp>
    </p:spTree>
    <p:extLst>
      <p:ext uri="{BB962C8B-B14F-4D97-AF65-F5344CB8AC3E}">
        <p14:creationId xmlns:p14="http://schemas.microsoft.com/office/powerpoint/2010/main" val="112414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EF3B98-3281-DA49-AA1F-4E30F850740E}"/>
              </a:ext>
            </a:extLst>
          </p:cNvPr>
          <p:cNvSpPr txBox="1"/>
          <p:nvPr/>
        </p:nvSpPr>
        <p:spPr>
          <a:xfrm>
            <a:off x="0" y="150575"/>
            <a:ext cx="12192000" cy="769441"/>
          </a:xfrm>
          <a:prstGeom prst="rect">
            <a:avLst/>
          </a:prstGeom>
          <a:noFill/>
        </p:spPr>
        <p:txBody>
          <a:bodyPr wrap="square" rtlCol="0">
            <a:spAutoFit/>
          </a:bodyPr>
          <a:lstStyle/>
          <a:p>
            <a:pPr algn="ctr"/>
            <a:r>
              <a:rPr lang="en-US" sz="4400" dirty="0">
                <a:solidFill>
                  <a:schemeClr val="accent1"/>
                </a:solidFill>
                <a:ea typeface="Arial" charset="0"/>
                <a:cs typeface="Arial" charset="0"/>
              </a:rPr>
              <a:t>GC4: </a:t>
            </a:r>
            <a:r>
              <a:rPr lang="en-US" sz="4400" dirty="0" err="1">
                <a:solidFill>
                  <a:schemeClr val="accent1"/>
                </a:solidFill>
                <a:ea typeface="Arial" charset="0"/>
                <a:cs typeface="Arial" charset="0"/>
              </a:rPr>
              <a:t>CatS</a:t>
            </a:r>
            <a:r>
              <a:rPr lang="en-US" sz="4400" dirty="0">
                <a:solidFill>
                  <a:schemeClr val="accent1"/>
                </a:solidFill>
                <a:ea typeface="Arial" charset="0"/>
                <a:cs typeface="Arial" charset="0"/>
              </a:rPr>
              <a:t> Binding Free Energy Prediction Evaluation</a:t>
            </a:r>
          </a:p>
        </p:txBody>
      </p:sp>
      <p:pic>
        <p:nvPicPr>
          <p:cNvPr id="3" name="Picture 2">
            <a:extLst>
              <a:ext uri="{FF2B5EF4-FFF2-40B4-BE49-F238E27FC236}">
                <a16:creationId xmlns:a16="http://schemas.microsoft.com/office/drawing/2014/main" id="{19E4A947-6272-6047-AB83-36A619C518DD}"/>
              </a:ext>
            </a:extLst>
          </p:cNvPr>
          <p:cNvPicPr>
            <a:picLocks noChangeAspect="1"/>
          </p:cNvPicPr>
          <p:nvPr/>
        </p:nvPicPr>
        <p:blipFill>
          <a:blip r:embed="rId2"/>
          <a:stretch>
            <a:fillRect/>
          </a:stretch>
        </p:blipFill>
        <p:spPr>
          <a:xfrm>
            <a:off x="208739" y="1705710"/>
            <a:ext cx="6400800" cy="2313623"/>
          </a:xfrm>
          <a:prstGeom prst="rect">
            <a:avLst/>
          </a:prstGeom>
        </p:spPr>
      </p:pic>
      <p:pic>
        <p:nvPicPr>
          <p:cNvPr id="4" name="Picture 3">
            <a:extLst>
              <a:ext uri="{FF2B5EF4-FFF2-40B4-BE49-F238E27FC236}">
                <a16:creationId xmlns:a16="http://schemas.microsoft.com/office/drawing/2014/main" id="{6418E14B-E5AC-F74A-9103-6E65CAC25E21}"/>
              </a:ext>
            </a:extLst>
          </p:cNvPr>
          <p:cNvPicPr>
            <a:picLocks noChangeAspect="1"/>
          </p:cNvPicPr>
          <p:nvPr/>
        </p:nvPicPr>
        <p:blipFill>
          <a:blip r:embed="rId3"/>
          <a:stretch>
            <a:fillRect/>
          </a:stretch>
        </p:blipFill>
        <p:spPr>
          <a:xfrm>
            <a:off x="208739" y="4019333"/>
            <a:ext cx="6400800" cy="2193095"/>
          </a:xfrm>
          <a:prstGeom prst="rect">
            <a:avLst/>
          </a:prstGeom>
        </p:spPr>
      </p:pic>
      <p:pic>
        <p:nvPicPr>
          <p:cNvPr id="9" name="Picture 8">
            <a:extLst>
              <a:ext uri="{FF2B5EF4-FFF2-40B4-BE49-F238E27FC236}">
                <a16:creationId xmlns:a16="http://schemas.microsoft.com/office/drawing/2014/main" id="{D58A6232-7D2E-1E46-8EC3-9D54380D6EA1}"/>
              </a:ext>
            </a:extLst>
          </p:cNvPr>
          <p:cNvPicPr>
            <a:picLocks noChangeAspect="1"/>
          </p:cNvPicPr>
          <p:nvPr/>
        </p:nvPicPr>
        <p:blipFill>
          <a:blip r:embed="rId4"/>
          <a:stretch>
            <a:fillRect/>
          </a:stretch>
        </p:blipFill>
        <p:spPr>
          <a:xfrm>
            <a:off x="7579553" y="2039823"/>
            <a:ext cx="3697953" cy="2313624"/>
          </a:xfrm>
          <a:prstGeom prst="rect">
            <a:avLst/>
          </a:prstGeom>
        </p:spPr>
      </p:pic>
      <p:sp>
        <p:nvSpPr>
          <p:cNvPr id="10" name="Rectangle 9">
            <a:extLst>
              <a:ext uri="{FF2B5EF4-FFF2-40B4-BE49-F238E27FC236}">
                <a16:creationId xmlns:a16="http://schemas.microsoft.com/office/drawing/2014/main" id="{AD9D07FB-F9FE-CA4F-BB68-528B5D014A10}"/>
              </a:ext>
            </a:extLst>
          </p:cNvPr>
          <p:cNvSpPr/>
          <p:nvPr/>
        </p:nvSpPr>
        <p:spPr>
          <a:xfrm>
            <a:off x="6893169" y="5011993"/>
            <a:ext cx="5070720" cy="923330"/>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MT"/>
              </a:rPr>
              <a:t>Explicit solvent free energy methods produced greater ranking accuracy than faster, less detailed scoring methods. </a:t>
            </a:r>
            <a:endParaRPr lang="en-US" dirty="0">
              <a:effectLst/>
            </a:endParaRPr>
          </a:p>
        </p:txBody>
      </p:sp>
      <p:grpSp>
        <p:nvGrpSpPr>
          <p:cNvPr id="17" name="Group 16">
            <a:extLst>
              <a:ext uri="{FF2B5EF4-FFF2-40B4-BE49-F238E27FC236}">
                <a16:creationId xmlns:a16="http://schemas.microsoft.com/office/drawing/2014/main" id="{15E13713-E176-A140-B2C8-14F1C7CA4BA2}"/>
              </a:ext>
            </a:extLst>
          </p:cNvPr>
          <p:cNvGrpSpPr/>
          <p:nvPr/>
        </p:nvGrpSpPr>
        <p:grpSpPr>
          <a:xfrm>
            <a:off x="5327499" y="6087085"/>
            <a:ext cx="1412496" cy="606121"/>
            <a:chOff x="28063442" y="15360265"/>
            <a:chExt cx="1412496" cy="606121"/>
          </a:xfrm>
        </p:grpSpPr>
        <p:pic>
          <p:nvPicPr>
            <p:cNvPr id="11" name="Picture 10">
              <a:extLst>
                <a:ext uri="{FF2B5EF4-FFF2-40B4-BE49-F238E27FC236}">
                  <a16:creationId xmlns:a16="http://schemas.microsoft.com/office/drawing/2014/main" id="{F99DBE5A-9542-1E45-90A6-127634653A71}"/>
                </a:ext>
              </a:extLst>
            </p:cNvPr>
            <p:cNvPicPr>
              <a:picLocks noChangeAspect="1"/>
            </p:cNvPicPr>
            <p:nvPr/>
          </p:nvPicPr>
          <p:blipFill rotWithShape="1">
            <a:blip r:embed="rId5">
              <a:extLst>
                <a:ext uri="{28A0092B-C50C-407E-A947-70E740481C1C}">
                  <a14:useLocalDpi xmlns:a14="http://schemas.microsoft.com/office/drawing/2010/main" val="0"/>
                </a:ext>
              </a:extLst>
            </a:blip>
            <a:srcRect l="91012" t="39125" r="7116" b="56023"/>
            <a:stretch/>
          </p:blipFill>
          <p:spPr>
            <a:xfrm>
              <a:off x="28063442" y="15384080"/>
              <a:ext cx="243840" cy="167841"/>
            </a:xfrm>
            <a:prstGeom prst="rect">
              <a:avLst/>
            </a:prstGeom>
          </p:spPr>
        </p:pic>
        <p:sp>
          <p:nvSpPr>
            <p:cNvPr id="12" name="TextBox 11">
              <a:extLst>
                <a:ext uri="{FF2B5EF4-FFF2-40B4-BE49-F238E27FC236}">
                  <a16:creationId xmlns:a16="http://schemas.microsoft.com/office/drawing/2014/main" id="{A91A9CBA-12DB-6D4A-82EC-5389324D86EC}"/>
                </a:ext>
              </a:extLst>
            </p:cNvPr>
            <p:cNvSpPr txBox="1"/>
            <p:nvPr/>
          </p:nvSpPr>
          <p:spPr>
            <a:xfrm>
              <a:off x="28167566" y="15360265"/>
              <a:ext cx="1200970" cy="215445"/>
            </a:xfrm>
            <a:prstGeom prst="rect">
              <a:avLst/>
            </a:prstGeom>
            <a:noFill/>
          </p:spPr>
          <p:txBody>
            <a:bodyPr wrap="none" rtlCol="0">
              <a:spAutoFit/>
            </a:bodyPr>
            <a:lstStyle/>
            <a:p>
              <a:r>
                <a:rPr lang="en-US" sz="800" dirty="0">
                  <a:latin typeface="Arial" charset="0"/>
                  <a:ea typeface="Arial" charset="0"/>
                  <a:cs typeface="Arial" charset="0"/>
                </a:rPr>
                <a:t>Ligand-based scoring </a:t>
              </a:r>
            </a:p>
          </p:txBody>
        </p:sp>
        <p:pic>
          <p:nvPicPr>
            <p:cNvPr id="13" name="Picture 12">
              <a:extLst>
                <a:ext uri="{FF2B5EF4-FFF2-40B4-BE49-F238E27FC236}">
                  <a16:creationId xmlns:a16="http://schemas.microsoft.com/office/drawing/2014/main" id="{0745C039-380D-5D42-91C5-A584A624AE9A}"/>
                </a:ext>
              </a:extLst>
            </p:cNvPr>
            <p:cNvPicPr>
              <a:picLocks noChangeAspect="1"/>
            </p:cNvPicPr>
            <p:nvPr/>
          </p:nvPicPr>
          <p:blipFill rotWithShape="1">
            <a:blip r:embed="rId5">
              <a:extLst>
                <a:ext uri="{28A0092B-C50C-407E-A947-70E740481C1C}">
                  <a14:useLocalDpi xmlns:a14="http://schemas.microsoft.com/office/drawing/2010/main" val="0"/>
                </a:ext>
              </a:extLst>
            </a:blip>
            <a:srcRect l="91012" t="48334" r="7116" b="46303"/>
            <a:stretch/>
          </p:blipFill>
          <p:spPr>
            <a:xfrm>
              <a:off x="28063442" y="15569929"/>
              <a:ext cx="243840" cy="185516"/>
            </a:xfrm>
            <a:prstGeom prst="rect">
              <a:avLst/>
            </a:prstGeom>
          </p:spPr>
        </p:pic>
        <p:sp>
          <p:nvSpPr>
            <p:cNvPr id="14" name="TextBox 13">
              <a:extLst>
                <a:ext uri="{FF2B5EF4-FFF2-40B4-BE49-F238E27FC236}">
                  <a16:creationId xmlns:a16="http://schemas.microsoft.com/office/drawing/2014/main" id="{80C75745-AEA4-8B44-A63D-31CF5C913137}"/>
                </a:ext>
              </a:extLst>
            </p:cNvPr>
            <p:cNvSpPr txBox="1"/>
            <p:nvPr/>
          </p:nvSpPr>
          <p:spPr>
            <a:xfrm>
              <a:off x="28167566" y="15543362"/>
              <a:ext cx="1308372" cy="215445"/>
            </a:xfrm>
            <a:prstGeom prst="rect">
              <a:avLst/>
            </a:prstGeom>
            <a:noFill/>
          </p:spPr>
          <p:txBody>
            <a:bodyPr wrap="none" rtlCol="0">
              <a:spAutoFit/>
            </a:bodyPr>
            <a:lstStyle/>
            <a:p>
              <a:r>
                <a:rPr lang="en-US" sz="800" dirty="0">
                  <a:latin typeface="Arial" charset="0"/>
                  <a:ea typeface="Arial" charset="0"/>
                  <a:cs typeface="Arial" charset="0"/>
                </a:rPr>
                <a:t>Structure-based scoring </a:t>
              </a:r>
            </a:p>
          </p:txBody>
        </p:sp>
        <p:sp>
          <p:nvSpPr>
            <p:cNvPr id="15" name="TextBox 14">
              <a:extLst>
                <a:ext uri="{FF2B5EF4-FFF2-40B4-BE49-F238E27FC236}">
                  <a16:creationId xmlns:a16="http://schemas.microsoft.com/office/drawing/2014/main" id="{F931AE7E-FAE3-9B42-A245-4186AD291167}"/>
                </a:ext>
              </a:extLst>
            </p:cNvPr>
            <p:cNvSpPr txBox="1"/>
            <p:nvPr/>
          </p:nvSpPr>
          <p:spPr>
            <a:xfrm>
              <a:off x="28167566" y="15750942"/>
              <a:ext cx="769763" cy="215444"/>
            </a:xfrm>
            <a:prstGeom prst="rect">
              <a:avLst/>
            </a:prstGeom>
            <a:noFill/>
          </p:spPr>
          <p:txBody>
            <a:bodyPr wrap="none" rtlCol="0">
              <a:spAutoFit/>
            </a:bodyPr>
            <a:lstStyle/>
            <a:p>
              <a:r>
                <a:rPr lang="en-US" sz="800" dirty="0">
                  <a:latin typeface="Arial" charset="0"/>
                  <a:ea typeface="Arial" charset="0"/>
                  <a:cs typeface="Arial" charset="0"/>
                </a:rPr>
                <a:t>Free energy</a:t>
              </a:r>
            </a:p>
          </p:txBody>
        </p:sp>
        <p:sp>
          <p:nvSpPr>
            <p:cNvPr id="16" name="Oval 15">
              <a:extLst>
                <a:ext uri="{FF2B5EF4-FFF2-40B4-BE49-F238E27FC236}">
                  <a16:creationId xmlns:a16="http://schemas.microsoft.com/office/drawing/2014/main" id="{D226E0B1-9138-4E40-927D-2E00779615FA}"/>
                </a:ext>
              </a:extLst>
            </p:cNvPr>
            <p:cNvSpPr>
              <a:spLocks noChangeAspect="1"/>
            </p:cNvSpPr>
            <p:nvPr/>
          </p:nvSpPr>
          <p:spPr>
            <a:xfrm>
              <a:off x="28088719" y="15786028"/>
              <a:ext cx="137160" cy="13716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4826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27116-90F5-6A4A-A12A-D98D4E77C3D4}"/>
              </a:ext>
            </a:extLst>
          </p:cNvPr>
          <p:cNvPicPr>
            <a:picLocks noChangeAspect="1"/>
          </p:cNvPicPr>
          <p:nvPr/>
        </p:nvPicPr>
        <p:blipFill>
          <a:blip r:embed="rId2"/>
          <a:stretch>
            <a:fillRect/>
          </a:stretch>
        </p:blipFill>
        <p:spPr>
          <a:xfrm>
            <a:off x="174918" y="1142998"/>
            <a:ext cx="5486400" cy="2541815"/>
          </a:xfrm>
          <a:prstGeom prst="rect">
            <a:avLst/>
          </a:prstGeom>
        </p:spPr>
      </p:pic>
      <p:pic>
        <p:nvPicPr>
          <p:cNvPr id="4" name="Picture 3">
            <a:extLst>
              <a:ext uri="{FF2B5EF4-FFF2-40B4-BE49-F238E27FC236}">
                <a16:creationId xmlns:a16="http://schemas.microsoft.com/office/drawing/2014/main" id="{75497510-C37C-5945-8AF5-066D734F8D02}"/>
              </a:ext>
            </a:extLst>
          </p:cNvPr>
          <p:cNvPicPr>
            <a:picLocks noChangeAspect="1"/>
          </p:cNvPicPr>
          <p:nvPr/>
        </p:nvPicPr>
        <p:blipFill>
          <a:blip r:embed="rId3"/>
          <a:stretch>
            <a:fillRect/>
          </a:stretch>
        </p:blipFill>
        <p:spPr>
          <a:xfrm>
            <a:off x="174918" y="3685127"/>
            <a:ext cx="5486400" cy="2497182"/>
          </a:xfrm>
          <a:prstGeom prst="rect">
            <a:avLst/>
          </a:prstGeom>
        </p:spPr>
      </p:pic>
      <p:sp>
        <p:nvSpPr>
          <p:cNvPr id="5" name="TextBox 4">
            <a:extLst>
              <a:ext uri="{FF2B5EF4-FFF2-40B4-BE49-F238E27FC236}">
                <a16:creationId xmlns:a16="http://schemas.microsoft.com/office/drawing/2014/main" id="{F51A23DF-B3F2-114F-9DA6-FA26358EF987}"/>
              </a:ext>
            </a:extLst>
          </p:cNvPr>
          <p:cNvSpPr txBox="1"/>
          <p:nvPr/>
        </p:nvSpPr>
        <p:spPr>
          <a:xfrm>
            <a:off x="1410359" y="182379"/>
            <a:ext cx="9371284" cy="769441"/>
          </a:xfrm>
          <a:prstGeom prst="rect">
            <a:avLst/>
          </a:prstGeom>
          <a:noFill/>
        </p:spPr>
        <p:txBody>
          <a:bodyPr wrap="none" rtlCol="0">
            <a:spAutoFit/>
          </a:bodyPr>
          <a:lstStyle/>
          <a:p>
            <a:pPr algn="ctr"/>
            <a:r>
              <a:rPr lang="en-US" sz="4400" dirty="0">
                <a:solidFill>
                  <a:schemeClr val="accent1"/>
                </a:solidFill>
                <a:ea typeface="Arial" charset="0"/>
                <a:cs typeface="Arial" charset="0"/>
              </a:rPr>
              <a:t>GC4: BACE1 Affinity Rankings Evaluation</a:t>
            </a:r>
          </a:p>
        </p:txBody>
      </p:sp>
      <p:sp>
        <p:nvSpPr>
          <p:cNvPr id="6" name="Rectangle 5">
            <a:extLst>
              <a:ext uri="{FF2B5EF4-FFF2-40B4-BE49-F238E27FC236}">
                <a16:creationId xmlns:a16="http://schemas.microsoft.com/office/drawing/2014/main" id="{3815A619-D0D0-5A40-84E6-2E91F0430EC5}"/>
              </a:ext>
            </a:extLst>
          </p:cNvPr>
          <p:cNvSpPr/>
          <p:nvPr/>
        </p:nvSpPr>
        <p:spPr>
          <a:xfrm>
            <a:off x="5890845" y="2828836"/>
            <a:ext cx="6091067" cy="1200329"/>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Unlike much of we have seen in prior Grand Challenges, the availability of new structural data used in affinity rankings does improve the potency ranking accuracy for BACE1 in this challenge. </a:t>
            </a:r>
            <a:endParaRPr lang="en-US" dirty="0"/>
          </a:p>
        </p:txBody>
      </p:sp>
      <p:grpSp>
        <p:nvGrpSpPr>
          <p:cNvPr id="7" name="Group 6">
            <a:extLst>
              <a:ext uri="{FF2B5EF4-FFF2-40B4-BE49-F238E27FC236}">
                <a16:creationId xmlns:a16="http://schemas.microsoft.com/office/drawing/2014/main" id="{9DC9716A-32A2-0940-AA17-B16C014F7714}"/>
              </a:ext>
            </a:extLst>
          </p:cNvPr>
          <p:cNvGrpSpPr/>
          <p:nvPr/>
        </p:nvGrpSpPr>
        <p:grpSpPr>
          <a:xfrm>
            <a:off x="4373028" y="6182309"/>
            <a:ext cx="1412496" cy="423024"/>
            <a:chOff x="25922071" y="21702960"/>
            <a:chExt cx="1412496" cy="423024"/>
          </a:xfrm>
        </p:grpSpPr>
        <p:pic>
          <p:nvPicPr>
            <p:cNvPr id="10" name="Picture 9">
              <a:extLst>
                <a:ext uri="{FF2B5EF4-FFF2-40B4-BE49-F238E27FC236}">
                  <a16:creationId xmlns:a16="http://schemas.microsoft.com/office/drawing/2014/main" id="{3277B3CD-7D7D-7A44-9B48-1E3A7999F638}"/>
                </a:ext>
              </a:extLst>
            </p:cNvPr>
            <p:cNvPicPr>
              <a:picLocks noChangeAspect="1"/>
            </p:cNvPicPr>
            <p:nvPr/>
          </p:nvPicPr>
          <p:blipFill rotWithShape="1">
            <a:blip r:embed="rId4">
              <a:extLst>
                <a:ext uri="{28A0092B-C50C-407E-A947-70E740481C1C}">
                  <a14:useLocalDpi xmlns:a14="http://schemas.microsoft.com/office/drawing/2010/main" val="0"/>
                </a:ext>
              </a:extLst>
            </a:blip>
            <a:srcRect l="91012" t="48334" r="7116" b="46303"/>
            <a:stretch/>
          </p:blipFill>
          <p:spPr>
            <a:xfrm>
              <a:off x="25922071" y="21729527"/>
              <a:ext cx="243840" cy="185516"/>
            </a:xfrm>
            <a:prstGeom prst="rect">
              <a:avLst/>
            </a:prstGeom>
          </p:spPr>
        </p:pic>
        <p:sp>
          <p:nvSpPr>
            <p:cNvPr id="11" name="TextBox 10">
              <a:extLst>
                <a:ext uri="{FF2B5EF4-FFF2-40B4-BE49-F238E27FC236}">
                  <a16:creationId xmlns:a16="http://schemas.microsoft.com/office/drawing/2014/main" id="{D6B922BF-7FAD-F04D-9C57-8E9E689BCC23}"/>
                </a:ext>
              </a:extLst>
            </p:cNvPr>
            <p:cNvSpPr txBox="1"/>
            <p:nvPr/>
          </p:nvSpPr>
          <p:spPr>
            <a:xfrm>
              <a:off x="26026195" y="21702960"/>
              <a:ext cx="1308372" cy="215445"/>
            </a:xfrm>
            <a:prstGeom prst="rect">
              <a:avLst/>
            </a:prstGeom>
            <a:noFill/>
          </p:spPr>
          <p:txBody>
            <a:bodyPr wrap="none" rtlCol="0">
              <a:spAutoFit/>
            </a:bodyPr>
            <a:lstStyle/>
            <a:p>
              <a:r>
                <a:rPr lang="en-US" sz="800" dirty="0">
                  <a:latin typeface="Arial" charset="0"/>
                  <a:ea typeface="Arial" charset="0"/>
                  <a:cs typeface="Arial" charset="0"/>
                </a:rPr>
                <a:t>Structure-based scoring </a:t>
              </a:r>
            </a:p>
          </p:txBody>
        </p:sp>
        <p:sp>
          <p:nvSpPr>
            <p:cNvPr id="12" name="TextBox 11">
              <a:extLst>
                <a:ext uri="{FF2B5EF4-FFF2-40B4-BE49-F238E27FC236}">
                  <a16:creationId xmlns:a16="http://schemas.microsoft.com/office/drawing/2014/main" id="{728EE5C8-54B5-A142-BCD5-62983D652C46}"/>
                </a:ext>
              </a:extLst>
            </p:cNvPr>
            <p:cNvSpPr txBox="1"/>
            <p:nvPr/>
          </p:nvSpPr>
          <p:spPr>
            <a:xfrm>
              <a:off x="26026195" y="21910540"/>
              <a:ext cx="721672" cy="215444"/>
            </a:xfrm>
            <a:prstGeom prst="rect">
              <a:avLst/>
            </a:prstGeom>
            <a:noFill/>
          </p:spPr>
          <p:txBody>
            <a:bodyPr wrap="none" rtlCol="0">
              <a:spAutoFit/>
            </a:bodyPr>
            <a:lstStyle/>
            <a:p>
              <a:r>
                <a:rPr lang="en-US" sz="800" dirty="0">
                  <a:latin typeface="Arial" charset="0"/>
                  <a:ea typeface="Arial" charset="0"/>
                  <a:cs typeface="Arial" charset="0"/>
                </a:rPr>
                <a:t>Null Models</a:t>
              </a:r>
            </a:p>
          </p:txBody>
        </p:sp>
        <p:sp>
          <p:nvSpPr>
            <p:cNvPr id="13" name="Oval 12">
              <a:extLst>
                <a:ext uri="{FF2B5EF4-FFF2-40B4-BE49-F238E27FC236}">
                  <a16:creationId xmlns:a16="http://schemas.microsoft.com/office/drawing/2014/main" id="{5A93D87A-02D0-3C49-B51D-36BC9095198A}"/>
                </a:ext>
              </a:extLst>
            </p:cNvPr>
            <p:cNvSpPr>
              <a:spLocks noChangeAspect="1"/>
            </p:cNvSpPr>
            <p:nvPr/>
          </p:nvSpPr>
          <p:spPr>
            <a:xfrm>
              <a:off x="25947348" y="21945626"/>
              <a:ext cx="137160" cy="1371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E9050D7F-1F22-0143-B0B8-084030B0592D}"/>
              </a:ext>
            </a:extLst>
          </p:cNvPr>
          <p:cNvSpPr/>
          <p:nvPr/>
        </p:nvSpPr>
        <p:spPr>
          <a:xfrm>
            <a:off x="5785524" y="2121517"/>
            <a:ext cx="6487447" cy="584775"/>
          </a:xfrm>
          <a:prstGeom prst="rect">
            <a:avLst/>
          </a:prstGeom>
        </p:spPr>
        <p:txBody>
          <a:bodyPr wrap="square">
            <a:spAutoFit/>
          </a:bodyPr>
          <a:lstStyle/>
          <a:p>
            <a:pPr lvl="0" algn="ctr"/>
            <a:r>
              <a:rPr lang="en-US" sz="1600" b="1" dirty="0">
                <a:solidFill>
                  <a:prstClr val="black"/>
                </a:solidFill>
                <a:latin typeface="Arial" charset="0"/>
                <a:ea typeface="Arial" charset="0"/>
                <a:cs typeface="Arial" charset="0"/>
              </a:rPr>
              <a:t>Affinity Rankings Evaluation of Co-Crystal BACE1 Ligands: </a:t>
            </a:r>
          </a:p>
          <a:p>
            <a:pPr lvl="0" algn="ctr"/>
            <a:r>
              <a:rPr lang="en-US" sz="1600" b="1" dirty="0">
                <a:solidFill>
                  <a:prstClr val="black"/>
                </a:solidFill>
                <a:latin typeface="Arial" charset="0"/>
                <a:ea typeface="Arial" charset="0"/>
                <a:cs typeface="Arial" charset="0"/>
              </a:rPr>
              <a:t>BACE 1 and BACE 4 to 20, excluding BACE 17 and 18 </a:t>
            </a:r>
            <a:endParaRPr lang="en-US" sz="4000" b="1" dirty="0">
              <a:latin typeface="Arial" charset="0"/>
              <a:ea typeface="Arial" charset="0"/>
              <a:cs typeface="Arial" charset="0"/>
            </a:endParaRPr>
          </a:p>
        </p:txBody>
      </p:sp>
      <p:pic>
        <p:nvPicPr>
          <p:cNvPr id="14" name="Picture 2" descr="https://drugdesigndata.org/upload/community-logo/_177228.png">
            <a:extLst>
              <a:ext uri="{FF2B5EF4-FFF2-40B4-BE49-F238E27FC236}">
                <a16:creationId xmlns:a16="http://schemas.microsoft.com/office/drawing/2014/main" id="{474751DE-E5C0-3444-AE08-D7373AE8D6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131" y="218598"/>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69806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590" y="0"/>
            <a:ext cx="10637143" cy="923330"/>
          </a:xfrm>
          <a:prstGeom prst="rect">
            <a:avLst/>
          </a:prstGeom>
          <a:noFill/>
        </p:spPr>
        <p:txBody>
          <a:bodyPr wrap="none" rtlCol="0">
            <a:spAutoFit/>
          </a:bodyPr>
          <a:lstStyle/>
          <a:p>
            <a:pPr algn="ctr"/>
            <a:r>
              <a:rPr lang="en-US" sz="5400" dirty="0">
                <a:solidFill>
                  <a:srgbClr val="0070C0"/>
                </a:solidFill>
              </a:rPr>
              <a:t>SAMPL Blinded Prediction Challenges</a:t>
            </a:r>
            <a:endParaRPr lang="en-US" sz="2400" dirty="0"/>
          </a:p>
        </p:txBody>
      </p:sp>
      <p:sp>
        <p:nvSpPr>
          <p:cNvPr id="4" name="TextBox 3"/>
          <p:cNvSpPr txBox="1"/>
          <p:nvPr/>
        </p:nvSpPr>
        <p:spPr>
          <a:xfrm>
            <a:off x="5054649" y="1218434"/>
            <a:ext cx="6605336" cy="5016758"/>
          </a:xfrm>
          <a:prstGeom prst="rect">
            <a:avLst/>
          </a:prstGeom>
          <a:noFill/>
        </p:spPr>
        <p:txBody>
          <a:bodyPr wrap="square" rtlCol="0">
            <a:spAutoFit/>
          </a:bodyPr>
          <a:lstStyle/>
          <a:p>
            <a:r>
              <a:rPr lang="en-US" sz="2800" dirty="0">
                <a:solidFill>
                  <a:srgbClr val="0070C0"/>
                </a:solidFill>
              </a:rPr>
              <a:t>Started 2008</a:t>
            </a:r>
          </a:p>
          <a:p>
            <a:pPr lvl="1"/>
            <a:r>
              <a:rPr lang="en-US" sz="2000" dirty="0"/>
              <a:t>Small molecule hydration free energies</a:t>
            </a:r>
          </a:p>
          <a:p>
            <a:pPr lvl="1"/>
            <a:r>
              <a:rPr lang="en-US" sz="2000" dirty="0"/>
              <a:t>Nicholls, Mobley, Guthrie, </a:t>
            </a:r>
            <a:r>
              <a:rPr lang="en-US" sz="2000" dirty="0" err="1"/>
              <a:t>Chodera</a:t>
            </a:r>
            <a:r>
              <a:rPr lang="en-US" sz="2000" dirty="0"/>
              <a:t>, </a:t>
            </a:r>
            <a:r>
              <a:rPr lang="en-US" sz="2000" dirty="0" err="1"/>
              <a:t>Bayly</a:t>
            </a:r>
            <a:r>
              <a:rPr lang="en-US" sz="2000" dirty="0"/>
              <a:t>, Cooper, </a:t>
            </a:r>
            <a:r>
              <a:rPr lang="en-US" sz="2000" dirty="0" err="1"/>
              <a:t>Pande</a:t>
            </a:r>
            <a:endParaRPr lang="en-US" sz="2000" dirty="0"/>
          </a:p>
          <a:p>
            <a:endParaRPr lang="en-US" sz="2800" dirty="0">
              <a:solidFill>
                <a:srgbClr val="0070C0"/>
              </a:solidFill>
            </a:endParaRPr>
          </a:p>
          <a:p>
            <a:r>
              <a:rPr lang="en-US" sz="2800" dirty="0">
                <a:solidFill>
                  <a:srgbClr val="0070C0"/>
                </a:solidFill>
              </a:rPr>
              <a:t>Simple model systems, e.g.,</a:t>
            </a:r>
          </a:p>
          <a:p>
            <a:pPr lvl="1"/>
            <a:r>
              <a:rPr lang="en-US" sz="2000" dirty="0"/>
              <a:t>Host-guest binding affinities</a:t>
            </a:r>
          </a:p>
          <a:p>
            <a:pPr lvl="1"/>
            <a:r>
              <a:rPr lang="en-US" sz="2000" dirty="0"/>
              <a:t>Water-organic phase partition coefficients</a:t>
            </a:r>
          </a:p>
          <a:p>
            <a:pPr lvl="1"/>
            <a:r>
              <a:rPr lang="en-US" sz="2000" dirty="0"/>
              <a:t>Small molecule pKa values </a:t>
            </a:r>
          </a:p>
          <a:p>
            <a:pPr lvl="1"/>
            <a:r>
              <a:rPr lang="en-US" sz="2000" dirty="0"/>
              <a:t>Small molecule hydration free energies</a:t>
            </a:r>
          </a:p>
          <a:p>
            <a:endParaRPr lang="en-US" sz="2800" dirty="0">
              <a:solidFill>
                <a:srgbClr val="0070C0"/>
              </a:solidFill>
            </a:endParaRPr>
          </a:p>
          <a:p>
            <a:r>
              <a:rPr lang="en-US" sz="2800" dirty="0">
                <a:solidFill>
                  <a:srgbClr val="0070C0"/>
                </a:solidFill>
              </a:rPr>
              <a:t>Advantages vs. protein-ligand challenges</a:t>
            </a:r>
          </a:p>
          <a:p>
            <a:pPr lvl="1"/>
            <a:r>
              <a:rPr lang="en-US" sz="2000" dirty="0"/>
              <a:t>Calculations far easier to converge</a:t>
            </a:r>
          </a:p>
          <a:p>
            <a:pPr lvl="1"/>
            <a:r>
              <a:rPr lang="en-US" sz="2000" dirty="0"/>
              <a:t>Troubleshooting by isolation of specific issues</a:t>
            </a:r>
          </a:p>
          <a:p>
            <a:pPr lvl="1"/>
            <a:r>
              <a:rPr lang="en-US" sz="2000" dirty="0"/>
              <a:t>Reduced ambiguity (</a:t>
            </a:r>
            <a:r>
              <a:rPr lang="en-US" dirty="0"/>
              <a:t>protonation states, missing residues…)</a:t>
            </a:r>
            <a:endParaRPr lang="en-US" sz="2000" dirty="0">
              <a:solidFill>
                <a:srgbClr val="0070C0"/>
              </a:solidFill>
            </a:endParaRPr>
          </a:p>
        </p:txBody>
      </p:sp>
      <p:pic>
        <p:nvPicPr>
          <p:cNvPr id="5" name="Picture 4"/>
          <p:cNvPicPr>
            <a:picLocks noChangeAspect="1"/>
          </p:cNvPicPr>
          <p:nvPr/>
        </p:nvPicPr>
        <p:blipFill>
          <a:blip r:embed="rId3"/>
          <a:stretch>
            <a:fillRect/>
          </a:stretch>
        </p:blipFill>
        <p:spPr>
          <a:xfrm>
            <a:off x="268625" y="2019838"/>
            <a:ext cx="4113741" cy="3006195"/>
          </a:xfrm>
          <a:prstGeom prst="rect">
            <a:avLst/>
          </a:prstGeom>
        </p:spPr>
      </p:pic>
      <p:sp>
        <p:nvSpPr>
          <p:cNvPr id="3" name="Rectangle 2">
            <a:extLst>
              <a:ext uri="{FF2B5EF4-FFF2-40B4-BE49-F238E27FC236}">
                <a16:creationId xmlns:a16="http://schemas.microsoft.com/office/drawing/2014/main" id="{87F82981-6217-48DB-9C0D-E0AAB55472B0}"/>
              </a:ext>
            </a:extLst>
          </p:cNvPr>
          <p:cNvSpPr/>
          <p:nvPr/>
        </p:nvSpPr>
        <p:spPr>
          <a:xfrm>
            <a:off x="47644" y="6438294"/>
            <a:ext cx="4704237" cy="369332"/>
          </a:xfrm>
          <a:prstGeom prst="rect">
            <a:avLst/>
          </a:prstGeom>
        </p:spPr>
        <p:txBody>
          <a:bodyPr wrap="none">
            <a:spAutoFit/>
          </a:bodyPr>
          <a:lstStyle/>
          <a:p>
            <a:r>
              <a:rPr lang="en-US" dirty="0"/>
              <a:t>https://en.wikipedia.org/wiki/SAMPL_Challenge</a:t>
            </a:r>
          </a:p>
        </p:txBody>
      </p:sp>
    </p:spTree>
    <p:extLst>
      <p:ext uri="{BB962C8B-B14F-4D97-AF65-F5344CB8AC3E}">
        <p14:creationId xmlns:p14="http://schemas.microsoft.com/office/powerpoint/2010/main" val="857267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4085"/>
            <a:ext cx="12191999" cy="1200329"/>
          </a:xfrm>
          <a:prstGeom prst="rect">
            <a:avLst/>
          </a:prstGeom>
          <a:noFill/>
        </p:spPr>
        <p:txBody>
          <a:bodyPr wrap="square" rtlCol="0">
            <a:spAutoFit/>
          </a:bodyPr>
          <a:lstStyle/>
          <a:p>
            <a:pPr algn="ctr"/>
            <a:r>
              <a:rPr lang="en-US" sz="4400" dirty="0">
                <a:solidFill>
                  <a:srgbClr val="0070C0"/>
                </a:solidFill>
              </a:rPr>
              <a:t>Special Issues in JCAMD</a:t>
            </a:r>
            <a:br>
              <a:rPr lang="en-US" sz="4400" dirty="0">
                <a:solidFill>
                  <a:srgbClr val="0070C0"/>
                </a:solidFill>
              </a:rPr>
            </a:br>
            <a:r>
              <a:rPr lang="en-US" sz="2800" dirty="0"/>
              <a:t>thanks to Terry </a:t>
            </a:r>
            <a:r>
              <a:rPr lang="en-US" sz="2800" dirty="0" err="1"/>
              <a:t>Stouch</a:t>
            </a:r>
            <a:r>
              <a:rPr lang="en-US" sz="2800" dirty="0"/>
              <a:t>, Senior Editor-in-Chief </a:t>
            </a:r>
          </a:p>
        </p:txBody>
      </p:sp>
      <p:pic>
        <p:nvPicPr>
          <p:cNvPr id="3" name="Picture 2"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3374" y="309842"/>
            <a:ext cx="1015479" cy="114779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25" y="2172369"/>
            <a:ext cx="1917700" cy="2628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9832" y="2185069"/>
            <a:ext cx="1930400" cy="2603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3639" y="2172369"/>
            <a:ext cx="1930400" cy="26289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445" y="2185069"/>
            <a:ext cx="1892300" cy="2603500"/>
          </a:xfrm>
          <a:prstGeom prst="rect">
            <a:avLst/>
          </a:prstGeom>
        </p:spPr>
      </p:pic>
      <p:sp>
        <p:nvSpPr>
          <p:cNvPr id="8" name="TextBox 7"/>
          <p:cNvSpPr txBox="1"/>
          <p:nvPr/>
        </p:nvSpPr>
        <p:spPr>
          <a:xfrm>
            <a:off x="718725" y="4924925"/>
            <a:ext cx="1917700" cy="707886"/>
          </a:xfrm>
          <a:prstGeom prst="rect">
            <a:avLst/>
          </a:prstGeom>
          <a:noFill/>
        </p:spPr>
        <p:txBody>
          <a:bodyPr wrap="square" rtlCol="0">
            <a:spAutoFit/>
          </a:bodyPr>
          <a:lstStyle/>
          <a:p>
            <a:pPr algn="ctr"/>
            <a:r>
              <a:rPr lang="en-US" sz="2000" b="1" dirty="0">
                <a:latin typeface="Calibri Light" charset="0"/>
                <a:ea typeface="Calibri Light" charset="0"/>
                <a:cs typeface="Calibri Light" charset="0"/>
              </a:rPr>
              <a:t>GC 2015</a:t>
            </a:r>
          </a:p>
          <a:p>
            <a:pPr algn="ctr"/>
            <a:r>
              <a:rPr lang="en-US" sz="2000" dirty="0">
                <a:latin typeface="Calibri Light" charset="0"/>
                <a:ea typeface="Calibri Light" charset="0"/>
                <a:cs typeface="Calibri Light" charset="0"/>
              </a:rPr>
              <a:t>14 articles, 2016</a:t>
            </a:r>
          </a:p>
        </p:txBody>
      </p:sp>
      <p:sp>
        <p:nvSpPr>
          <p:cNvPr id="9" name="TextBox 8"/>
          <p:cNvSpPr txBox="1"/>
          <p:nvPr/>
        </p:nvSpPr>
        <p:spPr>
          <a:xfrm>
            <a:off x="3577841" y="4850411"/>
            <a:ext cx="1917700" cy="707886"/>
          </a:xfrm>
          <a:prstGeom prst="rect">
            <a:avLst/>
          </a:prstGeom>
          <a:noFill/>
        </p:spPr>
        <p:txBody>
          <a:bodyPr wrap="square" rtlCol="0">
            <a:spAutoFit/>
          </a:bodyPr>
          <a:lstStyle/>
          <a:p>
            <a:pPr algn="ctr"/>
            <a:r>
              <a:rPr lang="en-US" sz="2000" b="1" dirty="0">
                <a:latin typeface="Calibri Light" charset="0"/>
                <a:ea typeface="Calibri Light" charset="0"/>
                <a:cs typeface="Calibri Light" charset="0"/>
              </a:rPr>
              <a:t>GC2</a:t>
            </a:r>
          </a:p>
          <a:p>
            <a:pPr algn="ctr"/>
            <a:r>
              <a:rPr lang="en-US" sz="2000" dirty="0">
                <a:latin typeface="Calibri Light" charset="0"/>
                <a:ea typeface="Calibri Light" charset="0"/>
                <a:cs typeface="Calibri Light" charset="0"/>
              </a:rPr>
              <a:t>23 articles, 2017</a:t>
            </a:r>
          </a:p>
        </p:txBody>
      </p:sp>
      <p:sp>
        <p:nvSpPr>
          <p:cNvPr id="10" name="TextBox 9"/>
          <p:cNvSpPr txBox="1"/>
          <p:nvPr/>
        </p:nvSpPr>
        <p:spPr>
          <a:xfrm>
            <a:off x="6565293" y="4924925"/>
            <a:ext cx="1917700" cy="707886"/>
          </a:xfrm>
          <a:prstGeom prst="rect">
            <a:avLst/>
          </a:prstGeom>
          <a:noFill/>
        </p:spPr>
        <p:txBody>
          <a:bodyPr wrap="square" rtlCol="0">
            <a:spAutoFit/>
          </a:bodyPr>
          <a:lstStyle/>
          <a:p>
            <a:pPr algn="ctr"/>
            <a:r>
              <a:rPr lang="en-US" sz="2000" dirty="0">
                <a:latin typeface="Calibri Light" charset="0"/>
                <a:ea typeface="Calibri Light" charset="0"/>
                <a:cs typeface="Calibri Light" charset="0"/>
              </a:rPr>
              <a:t>SAMPL5 1/2</a:t>
            </a:r>
          </a:p>
          <a:p>
            <a:pPr algn="ctr"/>
            <a:r>
              <a:rPr lang="en-US" sz="2000" dirty="0">
                <a:latin typeface="Calibri Light" charset="0"/>
                <a:ea typeface="Calibri Light" charset="0"/>
                <a:cs typeface="Calibri Light" charset="0"/>
              </a:rPr>
              <a:t>12 articles, 2016 </a:t>
            </a:r>
          </a:p>
        </p:txBody>
      </p:sp>
      <p:sp>
        <p:nvSpPr>
          <p:cNvPr id="11" name="TextBox 10"/>
          <p:cNvSpPr txBox="1"/>
          <p:nvPr/>
        </p:nvSpPr>
        <p:spPr>
          <a:xfrm>
            <a:off x="9478056" y="4963721"/>
            <a:ext cx="1917700" cy="707886"/>
          </a:xfrm>
          <a:prstGeom prst="rect">
            <a:avLst/>
          </a:prstGeom>
          <a:noFill/>
        </p:spPr>
        <p:txBody>
          <a:bodyPr wrap="square" rtlCol="0">
            <a:spAutoFit/>
          </a:bodyPr>
          <a:lstStyle/>
          <a:p>
            <a:pPr algn="ctr"/>
            <a:r>
              <a:rPr lang="en-US" sz="2000" dirty="0">
                <a:latin typeface="Calibri Light" charset="0"/>
                <a:ea typeface="Calibri Light" charset="0"/>
                <a:cs typeface="Calibri Light" charset="0"/>
              </a:rPr>
              <a:t>SAMPL5 2/2</a:t>
            </a:r>
          </a:p>
          <a:p>
            <a:pPr algn="ctr"/>
            <a:r>
              <a:rPr lang="en-US" sz="2000" dirty="0">
                <a:latin typeface="Calibri Light" charset="0"/>
                <a:ea typeface="Calibri Light" charset="0"/>
                <a:cs typeface="Calibri Light" charset="0"/>
              </a:rPr>
              <a:t>17 articles, 2017</a:t>
            </a:r>
          </a:p>
        </p:txBody>
      </p:sp>
      <p:sp>
        <p:nvSpPr>
          <p:cNvPr id="12" name="TextBox 11">
            <a:extLst>
              <a:ext uri="{FF2B5EF4-FFF2-40B4-BE49-F238E27FC236}">
                <a16:creationId xmlns:a16="http://schemas.microsoft.com/office/drawing/2014/main" id="{85E5DF1F-CD61-6346-8D3D-13B3A217B69F}"/>
              </a:ext>
            </a:extLst>
          </p:cNvPr>
          <p:cNvSpPr txBox="1"/>
          <p:nvPr/>
        </p:nvSpPr>
        <p:spPr>
          <a:xfrm>
            <a:off x="1579868" y="5756467"/>
            <a:ext cx="1917700" cy="1015663"/>
          </a:xfrm>
          <a:prstGeom prst="rect">
            <a:avLst/>
          </a:prstGeom>
          <a:noFill/>
        </p:spPr>
        <p:txBody>
          <a:bodyPr wrap="square" rtlCol="0">
            <a:spAutoFit/>
          </a:bodyPr>
          <a:lstStyle/>
          <a:p>
            <a:pPr algn="ctr"/>
            <a:r>
              <a:rPr lang="en-US" sz="2000" b="1" dirty="0">
                <a:latin typeface="Calibri Light" charset="0"/>
                <a:ea typeface="Calibri Light" charset="0"/>
                <a:cs typeface="Calibri Light" charset="0"/>
              </a:rPr>
              <a:t>+ GC3</a:t>
            </a:r>
          </a:p>
          <a:p>
            <a:pPr algn="ctr"/>
            <a:r>
              <a:rPr lang="en-US" sz="2000" dirty="0">
                <a:latin typeface="Calibri Light" charset="0"/>
                <a:ea typeface="Calibri Light" charset="0"/>
                <a:cs typeface="Calibri Light" charset="0"/>
              </a:rPr>
              <a:t>~15 articles, 2018</a:t>
            </a:r>
          </a:p>
        </p:txBody>
      </p:sp>
      <p:sp>
        <p:nvSpPr>
          <p:cNvPr id="13" name="TextBox 12">
            <a:extLst>
              <a:ext uri="{FF2B5EF4-FFF2-40B4-BE49-F238E27FC236}">
                <a16:creationId xmlns:a16="http://schemas.microsoft.com/office/drawing/2014/main" id="{C153392D-4832-BA4D-AE6A-F519371EA26B}"/>
              </a:ext>
            </a:extLst>
          </p:cNvPr>
          <p:cNvSpPr txBox="1"/>
          <p:nvPr/>
        </p:nvSpPr>
        <p:spPr>
          <a:xfrm>
            <a:off x="3577841" y="5756467"/>
            <a:ext cx="1917700" cy="1015663"/>
          </a:xfrm>
          <a:prstGeom prst="rect">
            <a:avLst/>
          </a:prstGeom>
          <a:noFill/>
        </p:spPr>
        <p:txBody>
          <a:bodyPr wrap="square" rtlCol="0">
            <a:spAutoFit/>
          </a:bodyPr>
          <a:lstStyle/>
          <a:p>
            <a:pPr algn="ctr"/>
            <a:r>
              <a:rPr lang="en-US" sz="2000" b="1" dirty="0">
                <a:latin typeface="Calibri Light" charset="0"/>
                <a:ea typeface="Calibri Light" charset="0"/>
                <a:cs typeface="Calibri Light" charset="0"/>
              </a:rPr>
              <a:t>+ GC4</a:t>
            </a:r>
          </a:p>
          <a:p>
            <a:pPr algn="ctr"/>
            <a:r>
              <a:rPr lang="en-US" sz="2000" dirty="0">
                <a:latin typeface="Calibri Light" charset="0"/>
                <a:ea typeface="Calibri Light" charset="0"/>
                <a:cs typeface="Calibri Light" charset="0"/>
              </a:rPr>
              <a:t>In progress, 2019</a:t>
            </a:r>
          </a:p>
        </p:txBody>
      </p:sp>
    </p:spTree>
    <p:extLst>
      <p:ext uri="{BB962C8B-B14F-4D97-AF65-F5344CB8AC3E}">
        <p14:creationId xmlns:p14="http://schemas.microsoft.com/office/powerpoint/2010/main" val="17346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527" y="6301294"/>
            <a:ext cx="9133883" cy="44663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https://</a:t>
            </a:r>
            <a:r>
              <a:rPr kumimoji="0" lang="en-US" sz="2400" b="0" i="0" u="none" strike="noStrike" kern="1200" cap="none" spc="0" normalizeH="0" baseline="0" noProof="0" dirty="0" err="1">
                <a:ln>
                  <a:noFill/>
                </a:ln>
                <a:solidFill>
                  <a:srgbClr val="0070C0"/>
                </a:solidFill>
                <a:effectLst/>
                <a:uLnTx/>
                <a:uFillTx/>
                <a:latin typeface="Calibri Light" charset="0"/>
                <a:ea typeface="Calibri Light" charset="0"/>
                <a:cs typeface="Calibri Light" charset="0"/>
              </a:rPr>
              <a:t>drugdesigndata.org</a:t>
            </a:r>
            <a:endPar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endParaRPr>
          </a:p>
        </p:txBody>
      </p:sp>
      <p:sp>
        <p:nvSpPr>
          <p:cNvPr id="3" name="Title 1"/>
          <p:cNvSpPr txBox="1">
            <a:spLocks/>
          </p:cNvSpPr>
          <p:nvPr/>
        </p:nvSpPr>
        <p:spPr>
          <a:xfrm>
            <a:off x="1155032" y="421397"/>
            <a:ext cx="11036968"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Web Portal for Data, Challenges, Community Activities</a:t>
            </a:r>
          </a:p>
        </p:txBody>
      </p:sp>
      <p:pic>
        <p:nvPicPr>
          <p:cNvPr id="7" name="Picture 2"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131" y="324614"/>
            <a:ext cx="844691" cy="95475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31" y="1359407"/>
            <a:ext cx="4772294" cy="354530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50" y="2126014"/>
            <a:ext cx="4802419" cy="3512488"/>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5407" y="2743307"/>
            <a:ext cx="4848202" cy="355201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9332" y="2304559"/>
            <a:ext cx="4771893" cy="3544573"/>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9226" y="1564604"/>
            <a:ext cx="6532044" cy="2539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65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75105" y="1431137"/>
            <a:ext cx="1210588" cy="400110"/>
          </a:xfrm>
          <a:prstGeom prst="rect">
            <a:avLst/>
          </a:prstGeom>
          <a:noFill/>
        </p:spPr>
        <p:txBody>
          <a:bodyPr wrap="none" rtlCol="0">
            <a:spAutoFit/>
          </a:bodyPr>
          <a:lstStyle/>
          <a:p>
            <a:r>
              <a:rPr lang="en-US" sz="2000" dirty="0">
                <a:solidFill>
                  <a:srgbClr val="007635"/>
                </a:solidFill>
              </a:rPr>
              <a:t>Saturday</a:t>
            </a:r>
          </a:p>
        </p:txBody>
      </p:sp>
      <p:sp>
        <p:nvSpPr>
          <p:cNvPr id="6" name="TextBox 5"/>
          <p:cNvSpPr txBox="1"/>
          <p:nvPr/>
        </p:nvSpPr>
        <p:spPr>
          <a:xfrm>
            <a:off x="8805226" y="3289959"/>
            <a:ext cx="1055097" cy="400110"/>
          </a:xfrm>
          <a:prstGeom prst="rect">
            <a:avLst/>
          </a:prstGeom>
          <a:noFill/>
        </p:spPr>
        <p:txBody>
          <a:bodyPr wrap="none" rtlCol="0">
            <a:spAutoFit/>
          </a:bodyPr>
          <a:lstStyle/>
          <a:p>
            <a:r>
              <a:rPr lang="en-US" sz="2000" dirty="0">
                <a:solidFill>
                  <a:srgbClr val="007635"/>
                </a:solidFill>
              </a:rPr>
              <a:t>Sunday</a:t>
            </a:r>
          </a:p>
        </p:txBody>
      </p:sp>
      <p:sp>
        <p:nvSpPr>
          <p:cNvPr id="8" name="TextBox 7"/>
          <p:cNvSpPr txBox="1"/>
          <p:nvPr/>
        </p:nvSpPr>
        <p:spPr>
          <a:xfrm>
            <a:off x="5103978" y="5841263"/>
            <a:ext cx="1159420" cy="400110"/>
          </a:xfrm>
          <a:prstGeom prst="rect">
            <a:avLst/>
          </a:prstGeom>
          <a:noFill/>
        </p:spPr>
        <p:txBody>
          <a:bodyPr wrap="none" rtlCol="0">
            <a:spAutoFit/>
          </a:bodyPr>
          <a:lstStyle/>
          <a:p>
            <a:r>
              <a:rPr lang="en-US" sz="2000" dirty="0">
                <a:solidFill>
                  <a:srgbClr val="007635"/>
                </a:solidFill>
              </a:rPr>
              <a:t>Tuesday</a:t>
            </a:r>
          </a:p>
        </p:txBody>
      </p:sp>
      <p:sp>
        <p:nvSpPr>
          <p:cNvPr id="9" name="TextBox 8"/>
          <p:cNvSpPr txBox="1"/>
          <p:nvPr/>
        </p:nvSpPr>
        <p:spPr>
          <a:xfrm>
            <a:off x="1474858" y="3289959"/>
            <a:ext cx="1534587" cy="400110"/>
          </a:xfrm>
          <a:prstGeom prst="rect">
            <a:avLst/>
          </a:prstGeom>
          <a:noFill/>
        </p:spPr>
        <p:txBody>
          <a:bodyPr wrap="none" rtlCol="0">
            <a:spAutoFit/>
          </a:bodyPr>
          <a:lstStyle/>
          <a:p>
            <a:r>
              <a:rPr lang="en-US" sz="2000" dirty="0">
                <a:solidFill>
                  <a:srgbClr val="007635"/>
                </a:solidFill>
              </a:rPr>
              <a:t>Wednesday</a:t>
            </a:r>
          </a:p>
        </p:txBody>
      </p:sp>
      <p:sp>
        <p:nvSpPr>
          <p:cNvPr id="12" name="TextBox 11"/>
          <p:cNvSpPr txBox="1"/>
          <p:nvPr/>
        </p:nvSpPr>
        <p:spPr>
          <a:xfrm>
            <a:off x="3526636" y="1787034"/>
            <a:ext cx="4902882" cy="984885"/>
          </a:xfrm>
          <a:prstGeom prst="rect">
            <a:avLst/>
          </a:prstGeom>
          <a:noFill/>
        </p:spPr>
        <p:txBody>
          <a:bodyPr wrap="square" rtlCol="0">
            <a:spAutoFit/>
          </a:bodyPr>
          <a:lstStyle/>
          <a:p>
            <a:r>
              <a:rPr lang="en-US" sz="1600" dirty="0"/>
              <a:t>PDB pre-release</a:t>
            </a:r>
          </a:p>
          <a:p>
            <a:pPr indent="-287337"/>
            <a:r>
              <a:rPr lang="en-US" sz="1400" dirty="0"/>
              <a:t>InChIs</a:t>
            </a:r>
          </a:p>
          <a:p>
            <a:pPr indent="-285750" defTabSz="227013"/>
            <a:r>
              <a:rPr lang="en-US" sz="1400" dirty="0"/>
              <a:t>Protein sequences</a:t>
            </a:r>
          </a:p>
          <a:p>
            <a:pPr indent="-285750" defTabSz="227013"/>
            <a:r>
              <a:rPr lang="en-US" sz="1400" dirty="0"/>
              <a:t>Forthcoming IDs</a:t>
            </a:r>
          </a:p>
        </p:txBody>
      </p:sp>
      <p:sp>
        <p:nvSpPr>
          <p:cNvPr id="13" name="TextBox 12"/>
          <p:cNvSpPr txBox="1"/>
          <p:nvPr/>
        </p:nvSpPr>
        <p:spPr>
          <a:xfrm>
            <a:off x="8005782" y="3647032"/>
            <a:ext cx="3304993" cy="1077218"/>
          </a:xfrm>
          <a:prstGeom prst="rect">
            <a:avLst/>
          </a:prstGeom>
          <a:noFill/>
        </p:spPr>
        <p:txBody>
          <a:bodyPr wrap="square" rtlCol="0">
            <a:spAutoFit/>
          </a:bodyPr>
          <a:lstStyle/>
          <a:p>
            <a:r>
              <a:rPr lang="en-US" sz="1600" dirty="0"/>
              <a:t>D3R releases InChIs and protein structures for docking</a:t>
            </a:r>
          </a:p>
          <a:p>
            <a:endParaRPr lang="en-US" sz="1600" dirty="0"/>
          </a:p>
          <a:p>
            <a:r>
              <a:rPr lang="en-US" sz="1600" dirty="0"/>
              <a:t>D3R opens for submissions</a:t>
            </a:r>
          </a:p>
        </p:txBody>
      </p:sp>
      <p:sp>
        <p:nvSpPr>
          <p:cNvPr id="14" name="TextBox 13"/>
          <p:cNvSpPr txBox="1"/>
          <p:nvPr/>
        </p:nvSpPr>
        <p:spPr>
          <a:xfrm>
            <a:off x="4308313" y="6210595"/>
            <a:ext cx="3110677" cy="584775"/>
          </a:xfrm>
          <a:prstGeom prst="rect">
            <a:avLst/>
          </a:prstGeom>
          <a:noFill/>
        </p:spPr>
        <p:txBody>
          <a:bodyPr wrap="square" rtlCol="0">
            <a:spAutoFit/>
          </a:bodyPr>
          <a:lstStyle/>
          <a:p>
            <a:r>
              <a:rPr lang="en-US" sz="1600" dirty="0"/>
              <a:t>D3R submission window closes</a:t>
            </a:r>
          </a:p>
          <a:p>
            <a:r>
              <a:rPr lang="en-US" sz="1600" dirty="0"/>
              <a:t>PDB releases structures</a:t>
            </a:r>
          </a:p>
        </p:txBody>
      </p:sp>
      <p:sp>
        <p:nvSpPr>
          <p:cNvPr id="15" name="TextBox 14"/>
          <p:cNvSpPr txBox="1"/>
          <p:nvPr/>
        </p:nvSpPr>
        <p:spPr>
          <a:xfrm>
            <a:off x="970432" y="3647032"/>
            <a:ext cx="2624155" cy="584775"/>
          </a:xfrm>
          <a:prstGeom prst="rect">
            <a:avLst/>
          </a:prstGeom>
          <a:noFill/>
        </p:spPr>
        <p:txBody>
          <a:bodyPr wrap="square" rtlCol="0">
            <a:spAutoFit/>
          </a:bodyPr>
          <a:lstStyle/>
          <a:p>
            <a:r>
              <a:rPr lang="en-US" sz="1600" dirty="0"/>
              <a:t>D3R evaluates predictions against released structures</a:t>
            </a:r>
          </a:p>
        </p:txBody>
      </p:sp>
      <p:sp>
        <p:nvSpPr>
          <p:cNvPr id="17" name="TextBox 16"/>
          <p:cNvSpPr txBox="1"/>
          <p:nvPr/>
        </p:nvSpPr>
        <p:spPr>
          <a:xfrm>
            <a:off x="5625735" y="1802423"/>
            <a:ext cx="3016810" cy="769441"/>
          </a:xfrm>
          <a:prstGeom prst="rect">
            <a:avLst/>
          </a:prstGeom>
          <a:noFill/>
        </p:spPr>
        <p:txBody>
          <a:bodyPr wrap="square" rtlCol="0">
            <a:spAutoFit/>
          </a:bodyPr>
          <a:lstStyle/>
          <a:p>
            <a:r>
              <a:rPr lang="en-US" sz="1600" dirty="0"/>
              <a:t>D3R scripts</a:t>
            </a:r>
            <a:br>
              <a:rPr lang="en-US" sz="1600" dirty="0"/>
            </a:br>
            <a:r>
              <a:rPr lang="en-US" sz="1400" dirty="0"/>
              <a:t>Eliminate trivial ligands</a:t>
            </a:r>
          </a:p>
          <a:p>
            <a:r>
              <a:rPr lang="en-US" sz="1400" dirty="0"/>
              <a:t>Pick protein structures</a:t>
            </a:r>
          </a:p>
        </p:txBody>
      </p:sp>
      <p:sp>
        <p:nvSpPr>
          <p:cNvPr id="18" name="Arc 17"/>
          <p:cNvSpPr/>
          <p:nvPr/>
        </p:nvSpPr>
        <p:spPr>
          <a:xfrm>
            <a:off x="7562616" y="1957336"/>
            <a:ext cx="1869231" cy="2145188"/>
          </a:xfrm>
          <a:prstGeom prst="arc">
            <a:avLst>
              <a:gd name="adj1" fmla="val 16200000"/>
              <a:gd name="adj2" fmla="val 516384"/>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070408" y="4234684"/>
            <a:ext cx="2361439" cy="2145188"/>
          </a:xfrm>
          <a:prstGeom prst="arc">
            <a:avLst>
              <a:gd name="adj1" fmla="val 200526"/>
              <a:gd name="adj2" fmla="val 5644484"/>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flipV="1">
            <a:off x="2164839" y="4234684"/>
            <a:ext cx="2678530" cy="2145188"/>
          </a:xfrm>
          <a:prstGeom prst="arc">
            <a:avLst>
              <a:gd name="adj1" fmla="val 16075536"/>
              <a:gd name="adj2" fmla="val 21564524"/>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2164839" y="1957336"/>
            <a:ext cx="1869231" cy="2145188"/>
          </a:xfrm>
          <a:prstGeom prst="arc">
            <a:avLst>
              <a:gd name="adj1" fmla="val 10826407"/>
              <a:gd name="adj2" fmla="val 16537185"/>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Crystal structure of MCL-1 in complex with a BIM competitive inhibito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32864" y="2955922"/>
            <a:ext cx="1352829" cy="1352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ystal structure of EED [G255D] in complex with EZH2 peptide and EED226 compound"/>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2024" y="3908848"/>
            <a:ext cx="1470592" cy="1470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ucture of a Mcl-1 Inhibitor Binding to Site 3 of Human Serum Albumin"/>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5897" y="4264138"/>
            <a:ext cx="1323375" cy="1323375"/>
          </a:xfrm>
          <a:prstGeom prst="rect">
            <a:avLst/>
          </a:prstGeom>
          <a:noFill/>
          <a:extLst>
            <a:ext uri="{909E8E84-426E-40DD-AFC4-6F175D3DCCD1}">
              <a14:hiddenFill xmlns:a14="http://schemas.microsoft.com/office/drawing/2010/main">
                <a:solidFill>
                  <a:srgbClr val="FFFFFF"/>
                </a:solidFill>
              </a14:hiddenFill>
            </a:ext>
          </a:extLst>
        </p:spPr>
      </p:pic>
      <p:sp>
        <p:nvSpPr>
          <p:cNvPr id="23" name="Shape 185"/>
          <p:cNvSpPr txBox="1">
            <a:spLocks/>
          </p:cNvSpPr>
          <p:nvPr/>
        </p:nvSpPr>
        <p:spPr>
          <a:xfrm>
            <a:off x="279111" y="38873"/>
            <a:ext cx="11808819" cy="1266176"/>
          </a:xfrm>
          <a:prstGeom prst="rect">
            <a:avLst/>
          </a:prstGeom>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defTabSz="1219170"/>
            <a:r>
              <a:rPr lang="en-US" sz="4000" kern="0" dirty="0">
                <a:solidFill>
                  <a:srgbClr val="0070C0"/>
                </a:solidFill>
                <a:latin typeface="Calibri" panose="020F0502020204030204" pitchFamily="34" charset="0"/>
                <a:cs typeface="Calibri" panose="020F0502020204030204" pitchFamily="34" charset="0"/>
              </a:rPr>
              <a:t>Toward Greater Statistical Power</a:t>
            </a:r>
          </a:p>
          <a:p>
            <a:pPr algn="ctr" defTabSz="1219170"/>
            <a:r>
              <a:rPr lang="en-US" sz="2400" kern="0" dirty="0">
                <a:solidFill>
                  <a:schemeClr val="tx1"/>
                </a:solidFill>
                <a:latin typeface="Calibri" panose="020F0502020204030204" pitchFamily="34" charset="0"/>
                <a:cs typeface="Calibri" panose="020F0502020204030204" pitchFamily="34" charset="0"/>
              </a:rPr>
              <a:t>Continuous Evaluation of Ligand Pose Predictions (CELPP)</a:t>
            </a:r>
          </a:p>
        </p:txBody>
      </p:sp>
      <p:pic>
        <p:nvPicPr>
          <p:cNvPr id="22" name="Picture 2" descr="https://drugdesigndata.org/upload/community-logo/_177228.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805" y="338837"/>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0519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899" y="171292"/>
            <a:ext cx="11717247"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Workshop on Challenges in Docking and 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US National Institutes of Health, 2005</a:t>
            </a:r>
          </a:p>
        </p:txBody>
      </p:sp>
      <p:sp>
        <p:nvSpPr>
          <p:cNvPr id="3" name="TextBox 2"/>
          <p:cNvSpPr txBox="1"/>
          <p:nvPr/>
        </p:nvSpPr>
        <p:spPr>
          <a:xfrm>
            <a:off x="384385" y="1607598"/>
            <a:ext cx="1005025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Participants from pharma, academia, US government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Academic</a:t>
            </a: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Mike Gilson, Art Olson, Brian Shoichet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Government</a:t>
            </a: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Chris Austin, Anne Chaka, Jayne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Kapur</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Janna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Wehrle</a:t>
            </a:r>
            <a:endPar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Pharma</a:t>
            </a: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Jeff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Blaney</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Wendy Cornell, Debbie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Loughney</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Cathy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Peishoff</a:t>
            </a:r>
            <a:r>
              <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 Emanuele </a:t>
            </a:r>
            <a:r>
              <a:rPr kumimoji="0" lang="en-US" sz="2000" b="0" i="0" u="none" strike="noStrike" kern="1200" cap="none" spc="0" normalizeH="0" baseline="0" noProof="0" dirty="0" err="1">
                <a:ln>
                  <a:noFill/>
                </a:ln>
                <a:solidFill>
                  <a:prstClr val="black"/>
                </a:solidFill>
                <a:effectLst/>
                <a:uLnTx/>
                <a:uFillTx/>
                <a:latin typeface="Calibri Light" charset="0"/>
                <a:ea typeface="Calibri Light" charset="0"/>
                <a:cs typeface="Calibri Light" charset="0"/>
              </a:rPr>
              <a:t>Perola</a:t>
            </a:r>
            <a:endParaRPr kumimoji="0" lang="en-US" sz="20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Computational predictions of poses and affinities need to improve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Light" charset="0"/>
                <a:ea typeface="Calibri Light" charset="0"/>
                <a:cs typeface="Calibri Light" charset="0"/>
              </a:rPr>
              <a:t>Datasets from pharma could help</a:t>
            </a:r>
          </a:p>
        </p:txBody>
      </p:sp>
      <p:sp>
        <p:nvSpPr>
          <p:cNvPr id="4" name="Rectangle 3"/>
          <p:cNvSpPr/>
          <p:nvPr/>
        </p:nvSpPr>
        <p:spPr>
          <a:xfrm>
            <a:off x="7924799" y="6483727"/>
            <a:ext cx="408634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Workshop report: http://bit.ly/2pLpy8C</a:t>
            </a:r>
          </a:p>
        </p:txBody>
      </p:sp>
      <p:pic>
        <p:nvPicPr>
          <p:cNvPr id="5" name="Picture 4"/>
          <p:cNvPicPr>
            <a:picLocks noChangeAspect="1"/>
          </p:cNvPicPr>
          <p:nvPr/>
        </p:nvPicPr>
        <p:blipFill>
          <a:blip r:embed="rId2"/>
          <a:stretch>
            <a:fillRect/>
          </a:stretch>
        </p:blipFill>
        <p:spPr>
          <a:xfrm>
            <a:off x="177798" y="5928446"/>
            <a:ext cx="3097742" cy="739947"/>
          </a:xfrm>
          <a:prstGeom prst="rect">
            <a:avLst/>
          </a:prstGeom>
        </p:spPr>
      </p:pic>
      <p:sp>
        <p:nvSpPr>
          <p:cNvPr id="6" name="TextBox 5">
            <a:extLst>
              <a:ext uri="{FF2B5EF4-FFF2-40B4-BE49-F238E27FC236}">
                <a16:creationId xmlns:a16="http://schemas.microsoft.com/office/drawing/2014/main" id="{82984F62-F4DC-774E-BE3E-8649AB11FDCB}"/>
              </a:ext>
            </a:extLst>
          </p:cNvPr>
          <p:cNvSpPr txBox="1"/>
          <p:nvPr/>
        </p:nvSpPr>
        <p:spPr>
          <a:xfrm>
            <a:off x="5043462" y="5045092"/>
            <a:ext cx="598785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NIH-funded initiative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CSAR 2010-2014 (Carlson, U. Michigan)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D3R 2014-present (Amaro &amp; Gilson, UC San Diego)</a:t>
            </a:r>
          </a:p>
        </p:txBody>
      </p:sp>
    </p:spTree>
    <p:extLst>
      <p:ext uri="{BB962C8B-B14F-4D97-AF65-F5344CB8AC3E}">
        <p14:creationId xmlns:p14="http://schemas.microsoft.com/office/powerpoint/2010/main" val="333203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E876-B9B9-D249-84BD-87215B002990}"/>
              </a:ext>
            </a:extLst>
          </p:cNvPr>
          <p:cNvSpPr txBox="1">
            <a:spLocks/>
          </p:cNvSpPr>
          <p:nvPr/>
        </p:nvSpPr>
        <p:spPr>
          <a:xfrm>
            <a:off x="1155032" y="143102"/>
            <a:ext cx="11036968"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Updates to CELPP Challenge: Web and Publication</a:t>
            </a:r>
          </a:p>
        </p:txBody>
      </p:sp>
      <p:pic>
        <p:nvPicPr>
          <p:cNvPr id="5" name="Picture 4">
            <a:extLst>
              <a:ext uri="{FF2B5EF4-FFF2-40B4-BE49-F238E27FC236}">
                <a16:creationId xmlns:a16="http://schemas.microsoft.com/office/drawing/2014/main" id="{D094FFD2-C722-D045-9264-298AD456C012}"/>
              </a:ext>
            </a:extLst>
          </p:cNvPr>
          <p:cNvPicPr>
            <a:picLocks noChangeAspect="1"/>
          </p:cNvPicPr>
          <p:nvPr/>
        </p:nvPicPr>
        <p:blipFill rotWithShape="1">
          <a:blip r:embed="rId3"/>
          <a:srcRect t="-333" b="16391"/>
          <a:stretch/>
        </p:blipFill>
        <p:spPr>
          <a:xfrm>
            <a:off x="111448" y="1055258"/>
            <a:ext cx="7802798" cy="5456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CF9CA76-CF08-0840-B400-006D7724D3D6}"/>
              </a:ext>
            </a:extLst>
          </p:cNvPr>
          <p:cNvPicPr>
            <a:picLocks noChangeAspect="1"/>
          </p:cNvPicPr>
          <p:nvPr/>
        </p:nvPicPr>
        <p:blipFill>
          <a:blip r:embed="rId4"/>
          <a:stretch>
            <a:fillRect/>
          </a:stretch>
        </p:blipFill>
        <p:spPr>
          <a:xfrm>
            <a:off x="6464887" y="1286102"/>
            <a:ext cx="5309903" cy="5382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https://drugdesigndata.org/upload/community-logo/_177228.png">
            <a:extLst>
              <a:ext uri="{FF2B5EF4-FFF2-40B4-BE49-F238E27FC236}">
                <a16:creationId xmlns:a16="http://schemas.microsoft.com/office/drawing/2014/main" id="{E03BD835-D7B5-A84A-8F71-7D929832D5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4281" y="173539"/>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411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DD96-760E-1C40-B35A-4E8907241E70}"/>
              </a:ext>
            </a:extLst>
          </p:cNvPr>
          <p:cNvSpPr txBox="1">
            <a:spLocks/>
          </p:cNvSpPr>
          <p:nvPr/>
        </p:nvSpPr>
        <p:spPr>
          <a:xfrm>
            <a:off x="829523" y="410823"/>
            <a:ext cx="11036968"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So. Ten years in…. What have we learned?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3" name="Picture 2" descr="https://drugdesigndata.org/upload/community-logo/_177228.png">
            <a:extLst>
              <a:ext uri="{FF2B5EF4-FFF2-40B4-BE49-F238E27FC236}">
                <a16:creationId xmlns:a16="http://schemas.microsoft.com/office/drawing/2014/main" id="{71EC8B0F-951A-9D41-B1D8-F88C676388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7505" y="331307"/>
            <a:ext cx="844691" cy="95475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8FD44AB3-FCFF-8F4C-A521-3D2FB408213F}"/>
              </a:ext>
            </a:extLst>
          </p:cNvPr>
          <p:cNvSpPr>
            <a:spLocks noChangeArrowheads="1"/>
          </p:cNvSpPr>
          <p:nvPr/>
        </p:nvSpPr>
        <p:spPr bwMode="auto">
          <a:xfrm>
            <a:off x="536754" y="1448903"/>
            <a:ext cx="11329737" cy="460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0" rIns="91440" bIns="76176" numCol="1" anchor="ctr" anchorCtr="0" compatLnSpc="1">
            <a:prstTxWarp prst="textNoShape">
              <a:avLst/>
            </a:prstTxWarp>
            <a:spAutoFit/>
          </a:bodyPr>
          <a:lstStyle/>
          <a:p>
            <a:pPr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Accuracy o</a:t>
            </a:r>
            <a:r>
              <a:rPr lang="x-none" altLang="x-none" sz="2000" dirty="0">
                <a:solidFill>
                  <a:srgbClr val="0070C0"/>
                </a:solidFill>
                <a:latin typeface="Calibri" panose="020F0502020204030204" pitchFamily="34" charset="0"/>
                <a:ea typeface="Helvetica Neue" charset="0"/>
                <a:cs typeface="Calibri" panose="020F0502020204030204" pitchFamily="34" charset="0"/>
              </a:rPr>
              <a:t>f docking and scoring correlate</a:t>
            </a:r>
            <a:r>
              <a:rPr lang="en-US" altLang="x-none" sz="2000" dirty="0">
                <a:solidFill>
                  <a:srgbClr val="0070C0"/>
                </a:solidFill>
                <a:latin typeface="Calibri" panose="020F0502020204030204" pitchFamily="34" charset="0"/>
                <a:ea typeface="Helvetica Neue" charset="0"/>
                <a:cs typeface="Calibri" panose="020F0502020204030204" pitchFamily="34" charset="0"/>
              </a:rPr>
              <a:t>s poorly with </a:t>
            </a:r>
            <a:r>
              <a:rPr lang="x-none" altLang="x-none" sz="2000" dirty="0">
                <a:solidFill>
                  <a:srgbClr val="0070C0"/>
                </a:solidFill>
                <a:latin typeface="Calibri" panose="020F0502020204030204" pitchFamily="34" charset="0"/>
                <a:ea typeface="Helvetica Neue" charset="0"/>
                <a:cs typeface="Calibri" panose="020F0502020204030204" pitchFamily="34" charset="0"/>
              </a:rPr>
              <a:t>software</a:t>
            </a:r>
            <a:r>
              <a:rPr lang="en-US" altLang="x-none" sz="2000" dirty="0">
                <a:solidFill>
                  <a:srgbClr val="0070C0"/>
                </a:solidFill>
                <a:latin typeface="Calibri" panose="020F0502020204030204" pitchFamily="34" charset="0"/>
                <a:ea typeface="Helvetica Neue" charset="0"/>
                <a:cs typeface="Calibri" panose="020F0502020204030204" pitchFamily="34" charset="0"/>
              </a:rPr>
              <a:t> choice, and s</a:t>
            </a:r>
            <a:r>
              <a:rPr kumimoji="0" lang="x-none"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uccessful </a:t>
            </a:r>
            <a:r>
              <a:rPr kumimoji="0" lang="en-US"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pose </a:t>
            </a:r>
            <a:r>
              <a:rPr kumimoji="0" lang="x-none"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prediction</a:t>
            </a:r>
            <a:r>
              <a:rPr kumimoji="0" lang="en-US"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 depends on other methodological factors</a:t>
            </a:r>
            <a:r>
              <a:rPr kumimoji="0" lang="x-none"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a:t>
            </a:r>
            <a:r>
              <a:rPr kumimoji="0" lang="en-US"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rPr>
              <a:t> e.g., </a:t>
            </a:r>
            <a:r>
              <a:rPr lang="en-US" altLang="x-none" dirty="0" err="1">
                <a:latin typeface="Calibri" panose="020F0502020204030204" pitchFamily="34" charset="0"/>
                <a:ea typeface="Helvetica Neue" charset="0"/>
                <a:cs typeface="Calibri" panose="020F0502020204030204" pitchFamily="34" charset="0"/>
              </a:rPr>
              <a:t>lig</a:t>
            </a:r>
            <a:r>
              <a:rPr kumimoji="0" lang="x-none"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and and </a:t>
            </a:r>
            <a:r>
              <a:rPr kumimoji="0" lang="x-none" altLang="x-none" b="0" i="0" strike="noStrike" cap="none" normalizeH="0" baseline="0">
                <a:ln>
                  <a:noFill/>
                </a:ln>
                <a:effectLst/>
                <a:latin typeface="Calibri" panose="020F0502020204030204" pitchFamily="34" charset="0"/>
                <a:ea typeface="Helvetica Neue" charset="0"/>
                <a:cs typeface="Calibri" panose="020F0502020204030204" pitchFamily="34" charset="0"/>
              </a:rPr>
              <a:t>protein prep</a:t>
            </a:r>
            <a:r>
              <a:rPr kumimoji="0" lang="en-US"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 </a:t>
            </a:r>
            <a:r>
              <a:rPr lang="en-US" altLang="x-none" dirty="0">
                <a:latin typeface="Calibri" panose="020F0502020204030204" pitchFamily="34" charset="0"/>
                <a:ea typeface="Helvetica Neue" charset="0"/>
                <a:cs typeface="Calibri" panose="020F0502020204030204" pitchFamily="34" charset="0"/>
              </a:rPr>
              <a:t>choice of p</a:t>
            </a:r>
            <a:r>
              <a:rPr kumimoji="0" lang="en-US"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rotein </a:t>
            </a:r>
            <a:r>
              <a:rPr kumimoji="0" lang="x-none" altLang="x-none" b="0" i="0" strike="noStrike" cap="none" normalizeH="0" baseline="0">
                <a:ln>
                  <a:noFill/>
                </a:ln>
                <a:effectLst/>
                <a:latin typeface="Calibri" panose="020F0502020204030204" pitchFamily="34" charset="0"/>
                <a:ea typeface="Helvetica Neue" charset="0"/>
                <a:cs typeface="Calibri" panose="020F0502020204030204" pitchFamily="34" charset="0"/>
              </a:rPr>
              <a:t>conf</a:t>
            </a:r>
            <a:r>
              <a:rPr kumimoji="0" lang="en-US"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s</a:t>
            </a:r>
            <a:r>
              <a:rPr lang="en-US" altLang="x-none" dirty="0">
                <a:latin typeface="Calibri" panose="020F0502020204030204" pitchFamily="34" charset="0"/>
                <a:ea typeface="Helvetica Neue" charset="0"/>
                <a:cs typeface="Calibri" panose="020F0502020204030204" pitchFamily="34" charset="0"/>
              </a:rPr>
              <a:t>, &amp; </a:t>
            </a:r>
            <a:r>
              <a:rPr kumimoji="0" lang="x-none" altLang="x-none" b="0" i="0" strike="noStrike" cap="none" normalizeH="0" baseline="0">
                <a:ln>
                  <a:noFill/>
                </a:ln>
                <a:effectLst/>
                <a:latin typeface="Calibri" panose="020F0502020204030204" pitchFamily="34" charset="0"/>
                <a:ea typeface="Helvetica Neue" charset="0"/>
                <a:cs typeface="Calibri" panose="020F0502020204030204" pitchFamily="34" charset="0"/>
              </a:rPr>
              <a:t>treatment </a:t>
            </a:r>
            <a:r>
              <a:rPr kumimoji="0" lang="x-none"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of </a:t>
            </a:r>
            <a:r>
              <a:rPr kumimoji="0" lang="en-US" altLang="x-none" b="0" i="0" strike="noStrike" cap="none" normalizeH="0" baseline="0" dirty="0" err="1">
                <a:ln>
                  <a:noFill/>
                </a:ln>
                <a:effectLst/>
                <a:latin typeface="Calibri" panose="020F0502020204030204" pitchFamily="34" charset="0"/>
                <a:ea typeface="Helvetica Neue" charset="0"/>
                <a:cs typeface="Calibri" panose="020F0502020204030204" pitchFamily="34" charset="0"/>
              </a:rPr>
              <a:t>xtal</a:t>
            </a:r>
            <a:r>
              <a:rPr kumimoji="0" lang="x-none" altLang="x-none" b="0" i="0" strike="noStrike" cap="none" normalizeH="0" baseline="0" dirty="0">
                <a:ln>
                  <a:noFill/>
                </a:ln>
                <a:effectLst/>
                <a:latin typeface="Calibri" panose="020F0502020204030204" pitchFamily="34" charset="0"/>
                <a:ea typeface="Helvetica Neue" charset="0"/>
                <a:cs typeface="Calibri" panose="020F0502020204030204" pitchFamily="34" charset="0"/>
              </a:rPr>
              <a:t> waters.</a:t>
            </a:r>
            <a:endParaRPr kumimoji="0" lang="en-US" altLang="x-none" b="0" i="0" strike="noStrike" cap="none" normalizeH="0" baseline="0" dirty="0">
              <a:ln>
                <a:noFill/>
              </a:ln>
              <a:effectLst/>
              <a:latin typeface="Calibri" panose="020F0502020204030204" pitchFamily="34" charset="0"/>
              <a:ea typeface="Helvetica Neue" charset="0"/>
              <a:cs typeface="Calibri" panose="020F0502020204030204" pitchFamily="34" charset="0"/>
            </a:endParaRPr>
          </a:p>
          <a:p>
            <a:pPr lvl="1" eaLnBrk="0" fontAlgn="base" hangingPunct="0">
              <a:spcBef>
                <a:spcPct val="0"/>
              </a:spcBef>
              <a:spcAft>
                <a:spcPct val="0"/>
              </a:spcAft>
            </a:pPr>
            <a:endParaRPr kumimoji="0" lang="en-US" altLang="x-none" sz="16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Pose prediction benefits from use of</a:t>
            </a:r>
            <a:r>
              <a:rPr lang="x-none" altLang="x-none" sz="2000" dirty="0">
                <a:solidFill>
                  <a:srgbClr val="0070C0"/>
                </a:solidFill>
                <a:latin typeface="Calibri" panose="020F0502020204030204" pitchFamily="34" charset="0"/>
                <a:ea typeface="Helvetica Neue" charset="0"/>
                <a:cs typeface="Calibri" panose="020F0502020204030204" pitchFamily="34" charset="0"/>
              </a:rPr>
              <a:t> </a:t>
            </a:r>
            <a:r>
              <a:rPr lang="en-US" altLang="x-none" sz="2000" dirty="0">
                <a:solidFill>
                  <a:srgbClr val="0070C0"/>
                </a:solidFill>
                <a:latin typeface="Calibri" panose="020F0502020204030204" pitchFamily="34" charset="0"/>
                <a:ea typeface="Helvetica Neue" charset="0"/>
                <a:cs typeface="Calibri" panose="020F0502020204030204" pitchFamily="34" charset="0"/>
              </a:rPr>
              <a:t>known</a:t>
            </a:r>
            <a:r>
              <a:rPr lang="x-none" altLang="x-none" sz="2000" dirty="0">
                <a:solidFill>
                  <a:srgbClr val="0070C0"/>
                </a:solidFill>
                <a:latin typeface="Calibri" panose="020F0502020204030204" pitchFamily="34" charset="0"/>
                <a:ea typeface="Helvetica Neue" charset="0"/>
                <a:cs typeface="Calibri" panose="020F0502020204030204" pitchFamily="34" charset="0"/>
              </a:rPr>
              <a:t> </a:t>
            </a:r>
            <a:r>
              <a:rPr lang="en-US" altLang="x-none" sz="2000" dirty="0">
                <a:solidFill>
                  <a:srgbClr val="0070C0"/>
                </a:solidFill>
                <a:latin typeface="Calibri" panose="020F0502020204030204" pitchFamily="34" charset="0"/>
                <a:ea typeface="Helvetica Neue" charset="0"/>
                <a:cs typeface="Calibri" panose="020F0502020204030204" pitchFamily="34" charset="0"/>
              </a:rPr>
              <a:t>ligand-protein </a:t>
            </a:r>
            <a:r>
              <a:rPr lang="x-none" altLang="x-none" sz="2000" dirty="0">
                <a:solidFill>
                  <a:srgbClr val="0070C0"/>
                </a:solidFill>
                <a:latin typeface="Calibri" panose="020F0502020204030204" pitchFamily="34" charset="0"/>
                <a:ea typeface="Helvetica Neue" charset="0"/>
                <a:cs typeface="Calibri" panose="020F0502020204030204" pitchFamily="34" charset="0"/>
              </a:rPr>
              <a:t>cocrystal structures</a:t>
            </a:r>
            <a:r>
              <a:rPr lang="en-US" altLang="x-none" sz="2000" dirty="0">
                <a:solidFill>
                  <a:srgbClr val="0070C0"/>
                </a:solidFill>
                <a:latin typeface="Calibri" panose="020F0502020204030204" pitchFamily="34" charset="0"/>
                <a:ea typeface="Helvetica Neue" charset="0"/>
                <a:cs typeface="Calibri" panose="020F0502020204030204" pitchFamily="34" charset="0"/>
              </a:rPr>
              <a:t>; e.g., by ligand overlay</a:t>
            </a:r>
          </a:p>
          <a:p>
            <a:pPr lvl="0" eaLnBrk="0" fontAlgn="base" hangingPunct="0">
              <a:spcBef>
                <a:spcPct val="0"/>
              </a:spcBef>
              <a:spcAft>
                <a:spcPct val="0"/>
              </a:spcAft>
            </a:pPr>
            <a:endParaRPr lang="x-none" altLang="x-none" sz="2000" dirty="0">
              <a:solidFill>
                <a:srgbClr val="0070C0"/>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H</a:t>
            </a:r>
            <a:r>
              <a:rPr lang="x-none" altLang="x-none" sz="2000" dirty="0">
                <a:solidFill>
                  <a:srgbClr val="0070C0"/>
                </a:solidFill>
                <a:latin typeface="Calibri" panose="020F0502020204030204" pitchFamily="34" charset="0"/>
                <a:ea typeface="Helvetica Neue" charset="0"/>
                <a:cs typeface="Calibri" panose="020F0502020204030204" pitchFamily="34" charset="0"/>
              </a:rPr>
              <a:t>uman inspection and intervention</a:t>
            </a:r>
            <a:r>
              <a:rPr lang="en-US" altLang="x-none" sz="2000" dirty="0">
                <a:solidFill>
                  <a:srgbClr val="0070C0"/>
                </a:solidFill>
                <a:latin typeface="Calibri" panose="020F0502020204030204" pitchFamily="34" charset="0"/>
                <a:ea typeface="Helvetica Neue" charset="0"/>
                <a:cs typeface="Calibri" panose="020F0502020204030204" pitchFamily="34" charset="0"/>
              </a:rPr>
              <a:t> do not consistently improve results</a:t>
            </a:r>
          </a:p>
          <a:p>
            <a:pPr lvl="0" eaLnBrk="0" fontAlgn="base" hangingPunct="0">
              <a:spcBef>
                <a:spcPct val="0"/>
              </a:spcBef>
              <a:spcAft>
                <a:spcPct val="0"/>
              </a:spcAft>
            </a:pPr>
            <a:endParaRPr lang="x-none" altLang="x-none" sz="2000" dirty="0">
              <a:solidFill>
                <a:srgbClr val="0070C0"/>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Accuracy of poses used correlates poorly with scoring accuracy</a:t>
            </a:r>
          </a:p>
          <a:p>
            <a:pPr lvl="0" eaLnBrk="0" fontAlgn="base" hangingPunct="0">
              <a:spcBef>
                <a:spcPct val="0"/>
              </a:spcBef>
              <a:spcAft>
                <a:spcPct val="0"/>
              </a:spcAft>
            </a:pPr>
            <a:endParaRPr lang="en-US" altLang="x-none" sz="2000" dirty="0">
              <a:solidFill>
                <a:srgbClr val="0070C0"/>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Application of free energy methods to host-guest systems points to need for better force fields</a:t>
            </a:r>
          </a:p>
          <a:p>
            <a:pPr lvl="0" eaLnBrk="0" fontAlgn="base" hangingPunct="0">
              <a:spcBef>
                <a:spcPct val="0"/>
              </a:spcBef>
              <a:spcAft>
                <a:spcPct val="0"/>
              </a:spcAft>
            </a:pPr>
            <a:endParaRPr lang="x-none" altLang="x-none" sz="2000" dirty="0">
              <a:solidFill>
                <a:srgbClr val="0070C0"/>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x-none" altLang="x-none" sz="2000" i="1" dirty="0">
                <a:solidFill>
                  <a:srgbClr val="C00000"/>
                </a:solidFill>
                <a:latin typeface="Calibri" panose="020F0502020204030204" pitchFamily="34" charset="0"/>
                <a:ea typeface="Helvetica Neue" charset="0"/>
                <a:cs typeface="Calibri" panose="020F0502020204030204" pitchFamily="34" charset="0"/>
              </a:rPr>
              <a:t>Explicit solvent free energy </a:t>
            </a:r>
            <a:r>
              <a:rPr lang="x-none" altLang="x-none" sz="2000" i="1">
                <a:solidFill>
                  <a:srgbClr val="C00000"/>
                </a:solidFill>
                <a:latin typeface="Calibri" panose="020F0502020204030204" pitchFamily="34" charset="0"/>
                <a:ea typeface="Helvetica Neue" charset="0"/>
                <a:cs typeface="Calibri" panose="020F0502020204030204" pitchFamily="34" charset="0"/>
              </a:rPr>
              <a:t>methods </a:t>
            </a:r>
            <a:r>
              <a:rPr lang="en-US" altLang="x-none" sz="2000" i="1" dirty="0">
                <a:solidFill>
                  <a:srgbClr val="C00000"/>
                </a:solidFill>
                <a:latin typeface="Calibri" panose="020F0502020204030204" pitchFamily="34" charset="0"/>
                <a:ea typeface="Helvetica Neue" charset="0"/>
                <a:cs typeface="Calibri" panose="020F0502020204030204" pitchFamily="34" charset="0"/>
              </a:rPr>
              <a:t>may be starting to </a:t>
            </a:r>
            <a:r>
              <a:rPr lang="x-none" altLang="x-none" sz="2000" i="1">
                <a:solidFill>
                  <a:srgbClr val="C00000"/>
                </a:solidFill>
                <a:latin typeface="Calibri" panose="020F0502020204030204" pitchFamily="34" charset="0"/>
                <a:ea typeface="Helvetica Neue" charset="0"/>
                <a:cs typeface="Calibri" panose="020F0502020204030204" pitchFamily="34" charset="0"/>
              </a:rPr>
              <a:t>outperform </a:t>
            </a:r>
            <a:r>
              <a:rPr lang="x-none" altLang="x-none" sz="2000" i="1" dirty="0">
                <a:solidFill>
                  <a:srgbClr val="C00000"/>
                </a:solidFill>
                <a:latin typeface="Calibri" panose="020F0502020204030204" pitchFamily="34" charset="0"/>
                <a:ea typeface="Helvetica Neue" charset="0"/>
                <a:cs typeface="Calibri" panose="020F0502020204030204" pitchFamily="34" charset="0"/>
              </a:rPr>
              <a:t>faster </a:t>
            </a:r>
            <a:r>
              <a:rPr lang="x-none" altLang="x-none" sz="2000" i="1">
                <a:solidFill>
                  <a:srgbClr val="C00000"/>
                </a:solidFill>
                <a:latin typeface="Calibri" panose="020F0502020204030204" pitchFamily="34" charset="0"/>
                <a:ea typeface="Helvetica Neue" charset="0"/>
                <a:cs typeface="Calibri" panose="020F0502020204030204" pitchFamily="34" charset="0"/>
              </a:rPr>
              <a:t>scoring methods</a:t>
            </a:r>
            <a:r>
              <a:rPr lang="en-US" altLang="x-none" sz="2000" i="1" dirty="0">
                <a:solidFill>
                  <a:srgbClr val="C00000"/>
                </a:solidFill>
                <a:latin typeface="Calibri" panose="020F0502020204030204" pitchFamily="34" charset="0"/>
                <a:ea typeface="Helvetica Neue" charset="0"/>
                <a:cs typeface="Calibri" panose="020F0502020204030204" pitchFamily="34" charset="0"/>
              </a:rPr>
              <a:t>* </a:t>
            </a:r>
          </a:p>
          <a:p>
            <a:pPr lvl="0" eaLnBrk="0" fontAlgn="base" hangingPunct="0">
              <a:spcBef>
                <a:spcPct val="0"/>
              </a:spcBef>
              <a:spcAft>
                <a:spcPct val="0"/>
              </a:spcAft>
            </a:pPr>
            <a:endParaRPr kumimoji="0" lang="en-US" altLang="x-none" sz="2000" b="0" i="0" strike="noStrike" cap="none" normalizeH="0" baseline="0" dirty="0">
              <a:ln>
                <a:noFill/>
              </a:ln>
              <a:solidFill>
                <a:srgbClr val="0070C0"/>
              </a:solidFill>
              <a:effectLst/>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000" dirty="0">
                <a:solidFill>
                  <a:srgbClr val="0070C0"/>
                </a:solidFill>
                <a:latin typeface="Calibri" panose="020F0502020204030204" pitchFamily="34" charset="0"/>
                <a:ea typeface="Helvetica Neue" charset="0"/>
                <a:cs typeface="Calibri" panose="020F0502020204030204" pitchFamily="34" charset="0"/>
              </a:rPr>
              <a:t>Rigorous evaluation of predictions is non-trivial and can be controversial</a:t>
            </a:r>
          </a:p>
        </p:txBody>
      </p:sp>
    </p:spTree>
    <p:extLst>
      <p:ext uri="{BB962C8B-B14F-4D97-AF65-F5344CB8AC3E}">
        <p14:creationId xmlns:p14="http://schemas.microsoft.com/office/powerpoint/2010/main" val="591577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FE3302-7028-6641-A3D5-E53ABE397DF1}"/>
              </a:ext>
            </a:extLst>
          </p:cNvPr>
          <p:cNvSpPr/>
          <p:nvPr/>
        </p:nvSpPr>
        <p:spPr>
          <a:xfrm>
            <a:off x="988549" y="1633339"/>
            <a:ext cx="10877941" cy="440120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ctr" eaLnBrk="0" fontAlgn="base" hangingPunct="0">
              <a:spcBef>
                <a:spcPct val="0"/>
              </a:spcBef>
              <a:spcAft>
                <a:spcPct val="0"/>
              </a:spcAft>
            </a:pPr>
            <a:endParaRPr lang="en-US" altLang="x-none" sz="2800" i="1" dirty="0">
              <a:solidFill>
                <a:schemeClr val="bg1"/>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800" i="1" dirty="0">
                <a:solidFill>
                  <a:schemeClr val="bg1"/>
                </a:solidFill>
                <a:latin typeface="Calibri" panose="020F0502020204030204" pitchFamily="34" charset="0"/>
                <a:ea typeface="Helvetica Neue" charset="0"/>
                <a:cs typeface="Calibri" panose="020F0502020204030204" pitchFamily="34" charset="0"/>
              </a:rPr>
              <a:t>Current written descriptions of methods do not support</a:t>
            </a:r>
          </a:p>
          <a:p>
            <a:pPr marL="457200" lvl="0" indent="-457200" eaLnBrk="0" fontAlgn="base" hangingPunct="0">
              <a:spcBef>
                <a:spcPct val="0"/>
              </a:spcBef>
              <a:spcAft>
                <a:spcPct val="0"/>
              </a:spcAft>
              <a:buFont typeface="Arial" panose="020B0604020202020204" pitchFamily="34" charset="0"/>
              <a:buChar char="•"/>
            </a:pPr>
            <a:r>
              <a:rPr lang="en-US" altLang="x-none" sz="2800" i="1" dirty="0">
                <a:solidFill>
                  <a:schemeClr val="bg1"/>
                </a:solidFill>
                <a:latin typeface="Calibri" panose="020F0502020204030204" pitchFamily="34" charset="0"/>
                <a:ea typeface="Helvetica Neue" charset="0"/>
                <a:cs typeface="Calibri" panose="020F0502020204030204" pitchFamily="34" charset="0"/>
              </a:rPr>
              <a:t>Rigorous replication</a:t>
            </a:r>
          </a:p>
          <a:p>
            <a:pPr marL="457200" lvl="0" indent="-457200" eaLnBrk="0" fontAlgn="base" hangingPunct="0">
              <a:spcBef>
                <a:spcPct val="0"/>
              </a:spcBef>
              <a:spcAft>
                <a:spcPct val="0"/>
              </a:spcAft>
              <a:buFont typeface="Arial" panose="020B0604020202020204" pitchFamily="34" charset="0"/>
              <a:buChar char="•"/>
            </a:pPr>
            <a:r>
              <a:rPr lang="en-US" altLang="x-none" sz="2800" i="1" dirty="0">
                <a:solidFill>
                  <a:schemeClr val="bg1"/>
                </a:solidFill>
                <a:latin typeface="Calibri" panose="020F0502020204030204" pitchFamily="34" charset="0"/>
                <a:ea typeface="Helvetica Neue" charset="0"/>
                <a:cs typeface="Calibri" panose="020F0502020204030204" pitchFamily="34" charset="0"/>
              </a:rPr>
              <a:t>Ongoing interrogation of datasets across datasets and years</a:t>
            </a:r>
          </a:p>
          <a:p>
            <a:pPr marL="457200" lvl="0" indent="-457200" eaLnBrk="0" fontAlgn="base" hangingPunct="0">
              <a:spcBef>
                <a:spcPct val="0"/>
              </a:spcBef>
              <a:spcAft>
                <a:spcPct val="0"/>
              </a:spcAft>
              <a:buFont typeface="Arial" panose="020B0604020202020204" pitchFamily="34" charset="0"/>
              <a:buChar char="•"/>
            </a:pPr>
            <a:r>
              <a:rPr lang="en-US" altLang="x-none" sz="2800" i="1" dirty="0">
                <a:solidFill>
                  <a:schemeClr val="bg1"/>
                </a:solidFill>
                <a:latin typeface="Calibri" panose="020F0502020204030204" pitchFamily="34" charset="0"/>
                <a:ea typeface="Helvetica Neue" charset="0"/>
                <a:cs typeface="Calibri" panose="020F0502020204030204" pitchFamily="34" charset="0"/>
              </a:rPr>
              <a:t>Dissemination of promising workflows</a:t>
            </a:r>
          </a:p>
          <a:p>
            <a:pPr lvl="0" eaLnBrk="0" fontAlgn="base" hangingPunct="0">
              <a:spcBef>
                <a:spcPct val="0"/>
              </a:spcBef>
              <a:spcAft>
                <a:spcPct val="0"/>
              </a:spcAft>
            </a:pPr>
            <a:endParaRPr lang="en-US" altLang="x-none" sz="2800" i="1" dirty="0">
              <a:solidFill>
                <a:schemeClr val="bg1"/>
              </a:solidFill>
              <a:latin typeface="Calibri" panose="020F0502020204030204" pitchFamily="34" charset="0"/>
              <a:ea typeface="Helvetica Neue" charset="0"/>
              <a:cs typeface="Calibri" panose="020F0502020204030204" pitchFamily="34" charset="0"/>
            </a:endParaRPr>
          </a:p>
          <a:p>
            <a:pPr lvl="0" eaLnBrk="0" fontAlgn="base" hangingPunct="0">
              <a:spcBef>
                <a:spcPct val="0"/>
              </a:spcBef>
              <a:spcAft>
                <a:spcPct val="0"/>
              </a:spcAft>
            </a:pPr>
            <a:r>
              <a:rPr lang="en-US" altLang="x-none" sz="2800" i="1" dirty="0">
                <a:solidFill>
                  <a:schemeClr val="bg1"/>
                </a:solidFill>
                <a:latin typeface="Calibri" panose="020F0502020204030204" pitchFamily="34" charset="0"/>
                <a:ea typeface="Helvetica Neue" charset="0"/>
                <a:cs typeface="Calibri" panose="020F0502020204030204" pitchFamily="34" charset="0"/>
              </a:rPr>
              <a:t>Current data throughput (~2-4 high quality data sets / </a:t>
            </a:r>
            <a:r>
              <a:rPr lang="en-US" altLang="x-none" sz="2800" i="1" dirty="0" err="1">
                <a:solidFill>
                  <a:schemeClr val="bg1"/>
                </a:solidFill>
                <a:latin typeface="Calibri" panose="020F0502020204030204" pitchFamily="34" charset="0"/>
                <a:ea typeface="Helvetica Neue" charset="0"/>
                <a:cs typeface="Calibri" panose="020F0502020204030204" pitchFamily="34" charset="0"/>
              </a:rPr>
              <a:t>yr</a:t>
            </a:r>
            <a:r>
              <a:rPr lang="en-US" altLang="x-none" sz="2800" i="1" dirty="0">
                <a:solidFill>
                  <a:schemeClr val="bg1"/>
                </a:solidFill>
                <a:latin typeface="Calibri" panose="020F0502020204030204" pitchFamily="34" charset="0"/>
                <a:ea typeface="Helvetica Neue" charset="0"/>
                <a:cs typeface="Calibri" panose="020F0502020204030204" pitchFamily="34" charset="0"/>
              </a:rPr>
              <a:t>) too low for</a:t>
            </a:r>
          </a:p>
          <a:p>
            <a:pPr marL="457200" lvl="0" indent="-457200" eaLnBrk="0" fontAlgn="base" hangingPunct="0">
              <a:spcBef>
                <a:spcPct val="0"/>
              </a:spcBef>
              <a:spcAft>
                <a:spcPct val="0"/>
              </a:spcAft>
              <a:buFont typeface="Arial" panose="020B0604020202020204" pitchFamily="34" charset="0"/>
              <a:buChar char="•"/>
            </a:pPr>
            <a:r>
              <a:rPr lang="en-US" altLang="x-none" sz="2800" i="1" dirty="0">
                <a:solidFill>
                  <a:schemeClr val="bg1"/>
                </a:solidFill>
                <a:latin typeface="Calibri" panose="020F0502020204030204" pitchFamily="34" charset="0"/>
                <a:ea typeface="Helvetica Neue" charset="0"/>
                <a:cs typeface="Calibri" panose="020F0502020204030204" pitchFamily="34" charset="0"/>
              </a:rPr>
              <a:t>Statistically strong method comparisons</a:t>
            </a:r>
          </a:p>
          <a:p>
            <a:pPr marL="457200" lvl="0" indent="-457200" eaLnBrk="0" fontAlgn="base" hangingPunct="0">
              <a:spcBef>
                <a:spcPct val="0"/>
              </a:spcBef>
              <a:spcAft>
                <a:spcPct val="0"/>
              </a:spcAft>
              <a:buFont typeface="Arial" panose="020B0604020202020204" pitchFamily="34" charset="0"/>
              <a:buChar char="•"/>
            </a:pPr>
            <a:r>
              <a:rPr lang="en-US" altLang="x-none" sz="2800" i="1" dirty="0">
                <a:solidFill>
                  <a:schemeClr val="bg1"/>
                </a:solidFill>
                <a:latin typeface="Calibri" panose="020F0502020204030204" pitchFamily="34" charset="0"/>
                <a:ea typeface="Helvetica Neue" charset="0"/>
                <a:cs typeface="Calibri" panose="020F0502020204030204" pitchFamily="34" charset="0"/>
              </a:rPr>
              <a:t>Interactive method optimization</a:t>
            </a:r>
          </a:p>
          <a:p>
            <a:pPr lvl="0" algn="ctr" eaLnBrk="0" fontAlgn="base" hangingPunct="0">
              <a:spcBef>
                <a:spcPct val="0"/>
              </a:spcBef>
              <a:spcAft>
                <a:spcPct val="0"/>
              </a:spcAft>
            </a:pPr>
            <a:endParaRPr lang="x-none" altLang="x-none" sz="2800" i="1" dirty="0">
              <a:solidFill>
                <a:schemeClr val="bg1"/>
              </a:solidFill>
              <a:latin typeface="Calibri" panose="020F0502020204030204" pitchFamily="34" charset="0"/>
              <a:ea typeface="Helvetica Neue" charset="0"/>
              <a:cs typeface="Calibri" panose="020F0502020204030204" pitchFamily="34" charset="0"/>
            </a:endParaRPr>
          </a:p>
        </p:txBody>
      </p:sp>
      <p:sp>
        <p:nvSpPr>
          <p:cNvPr id="4" name="Title 1">
            <a:extLst>
              <a:ext uri="{FF2B5EF4-FFF2-40B4-BE49-F238E27FC236}">
                <a16:creationId xmlns:a16="http://schemas.microsoft.com/office/drawing/2014/main" id="{73C8C641-DD6E-CE48-A5B7-71752EC3E894}"/>
              </a:ext>
            </a:extLst>
          </p:cNvPr>
          <p:cNvSpPr txBox="1">
            <a:spLocks/>
          </p:cNvSpPr>
          <p:nvPr/>
        </p:nvSpPr>
        <p:spPr>
          <a:xfrm>
            <a:off x="829523" y="410823"/>
            <a:ext cx="11036968"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Obstacles to progress…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5" name="Picture 4" descr="https://drugdesigndata.org/upload/community-logo/_177228.png">
            <a:extLst>
              <a:ext uri="{FF2B5EF4-FFF2-40B4-BE49-F238E27FC236}">
                <a16:creationId xmlns:a16="http://schemas.microsoft.com/office/drawing/2014/main" id="{C039C3E8-5279-E84C-999F-CE303FA23D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7505" y="331307"/>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35019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DD96-760E-1C40-B35A-4E8907241E70}"/>
              </a:ext>
            </a:extLst>
          </p:cNvPr>
          <p:cNvSpPr txBox="1">
            <a:spLocks/>
          </p:cNvSpPr>
          <p:nvPr/>
        </p:nvSpPr>
        <p:spPr>
          <a:xfrm>
            <a:off x="888476" y="300484"/>
            <a:ext cx="11036968"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Discussing the future of blinded prediction challenges….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3" name="Picture 2" descr="https://drugdesigndata.org/upload/community-logo/_177228.png">
            <a:extLst>
              <a:ext uri="{FF2B5EF4-FFF2-40B4-BE49-F238E27FC236}">
                <a16:creationId xmlns:a16="http://schemas.microsoft.com/office/drawing/2014/main" id="{71EC8B0F-951A-9D41-B1D8-F88C676388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863" y="258354"/>
            <a:ext cx="844691" cy="95475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B1331B-5D64-444D-A994-5326A51B62F6}"/>
              </a:ext>
            </a:extLst>
          </p:cNvPr>
          <p:cNvSpPr txBox="1"/>
          <p:nvPr/>
        </p:nvSpPr>
        <p:spPr>
          <a:xfrm>
            <a:off x="409377" y="1467614"/>
            <a:ext cx="11516067"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The NIH U01 funding set-aside will sunset Aug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Light" charset="0"/>
                <a:ea typeface="Calibri Light" charset="0"/>
                <a:cs typeface="Calibri Light" charset="0"/>
              </a:rPr>
              <a:t>First attempt to address what we viewed as the biggest challenges (retooled as NIH P41) did not score favorably enough to be funded in this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Light" charset="0"/>
              <a:ea typeface="Calibri Light" charset="0"/>
              <a:cs typeface="Calibri Light" charset="0"/>
            </a:endParaRPr>
          </a:p>
          <a:p>
            <a:pPr marL="285750" indent="-285750">
              <a:buFont typeface="Arial" panose="020B0604020202020204" pitchFamily="34" charset="0"/>
              <a:buChar char="•"/>
            </a:pPr>
            <a:r>
              <a:rPr lang="en-US" dirty="0">
                <a:solidFill>
                  <a:schemeClr val="accent1">
                    <a:lumMod val="50000"/>
                  </a:schemeClr>
                </a:solidFill>
              </a:rPr>
              <a:t>Proposal Goals:</a:t>
            </a:r>
          </a:p>
          <a:p>
            <a:pPr marL="742950" lvl="1" indent="-285750">
              <a:buFont typeface="Arial" panose="020B0604020202020204" pitchFamily="34" charset="0"/>
              <a:buChar char="•"/>
            </a:pPr>
            <a:r>
              <a:rPr lang="en-US" dirty="0">
                <a:solidFill>
                  <a:schemeClr val="accent1">
                    <a:lumMod val="50000"/>
                  </a:schemeClr>
                </a:solidFill>
              </a:rPr>
              <a:t>Overcome data throughput challenge by tapping into two large, existing flows of data in a manner that will generate effectively blinded prediction challenges two orders of magnitude larger than are possible today.</a:t>
            </a:r>
          </a:p>
          <a:p>
            <a:pPr marL="742950" lvl="1" indent="-285750">
              <a:buFont typeface="Arial" panose="020B0604020202020204" pitchFamily="34" charset="0"/>
              <a:buChar char="•"/>
            </a:pPr>
            <a:r>
              <a:rPr lang="en-US" dirty="0">
                <a:solidFill>
                  <a:schemeClr val="accent1">
                    <a:lumMod val="50000"/>
                  </a:schemeClr>
                </a:solidFill>
              </a:rPr>
              <a:t>Create software and workflow frameworks that coordinate continuous, blinded prediction challenges and automatically archive the results, and we will also disseminate and evaluate the results</a:t>
            </a:r>
          </a:p>
          <a:p>
            <a:pPr marL="742950" lvl="1" indent="-285750">
              <a:buFont typeface="Arial" panose="020B0604020202020204" pitchFamily="34" charset="0"/>
              <a:buChar char="•"/>
            </a:pPr>
            <a:r>
              <a:rPr lang="en-US" dirty="0">
                <a:solidFill>
                  <a:schemeClr val="accent1">
                    <a:lumMod val="50000"/>
                  </a:schemeClr>
                </a:solidFill>
              </a:rPr>
              <a:t>Significantly enhance training and dissemination through unique mechanisms of P41</a:t>
            </a:r>
          </a:p>
          <a:p>
            <a:pPr lvl="1"/>
            <a:endParaRPr kumimoji="0" lang="en-US" sz="2400" b="0" i="0" u="none" strike="noStrike" kern="1200" cap="none" spc="0" normalizeH="0" baseline="0" noProof="0" dirty="0">
              <a:ln>
                <a:noFill/>
              </a:ln>
              <a:solidFill>
                <a:schemeClr val="accent1">
                  <a:lumMod val="50000"/>
                </a:schemeClr>
              </a:solidFill>
              <a:effectLst/>
              <a:uLnTx/>
              <a:uFillTx/>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Full grant + summary s</a:t>
            </a:r>
            <a:r>
              <a:rPr lang="en-US" sz="2400" dirty="0" err="1">
                <a:solidFill>
                  <a:prstClr val="black"/>
                </a:solidFill>
                <a:latin typeface="Calibri Light" charset="0"/>
                <a:ea typeface="Calibri Light" charset="0"/>
                <a:cs typeface="Calibri Light" charset="0"/>
              </a:rPr>
              <a:t>tatement</a:t>
            </a:r>
            <a:r>
              <a:rPr lang="en-US" sz="2400" dirty="0">
                <a:solidFill>
                  <a:prstClr val="black"/>
                </a:solidFill>
                <a:latin typeface="Calibri Light" charset="0"/>
                <a:ea typeface="Calibri Light" charset="0"/>
                <a:cs typeface="Calibri Light" charset="0"/>
              </a:rPr>
              <a:t> available on D3R website under Publications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Light" charset="0"/>
                <a:ea typeface="Calibri Light" charset="0"/>
                <a:cs typeface="Calibri Light" charset="0"/>
              </a:rPr>
              <a:t>Tomorrow afternoon session dedicated to discussing future of blinded challenges</a:t>
            </a:r>
            <a:endPar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endParaRPr>
          </a:p>
        </p:txBody>
      </p:sp>
    </p:spTree>
    <p:extLst>
      <p:ext uri="{BB962C8B-B14F-4D97-AF65-F5344CB8AC3E}">
        <p14:creationId xmlns:p14="http://schemas.microsoft.com/office/powerpoint/2010/main" val="372683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45197E-E008-AA41-8FF8-0A20A7A2C46E}"/>
              </a:ext>
            </a:extLst>
          </p:cNvPr>
          <p:cNvPicPr>
            <a:picLocks noChangeAspect="1"/>
          </p:cNvPicPr>
          <p:nvPr/>
        </p:nvPicPr>
        <p:blipFill>
          <a:blip r:embed="rId3"/>
          <a:stretch>
            <a:fillRect/>
          </a:stretch>
        </p:blipFill>
        <p:spPr>
          <a:xfrm>
            <a:off x="202426" y="1620711"/>
            <a:ext cx="5760862" cy="4783261"/>
          </a:xfrm>
          <a:prstGeom prst="rect">
            <a:avLst/>
          </a:prstGeom>
        </p:spPr>
      </p:pic>
      <p:cxnSp>
        <p:nvCxnSpPr>
          <p:cNvPr id="6" name="Straight Connector 5"/>
          <p:cNvCxnSpPr/>
          <p:nvPr/>
        </p:nvCxnSpPr>
        <p:spPr>
          <a:xfrm>
            <a:off x="5846237"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1363527-CAE4-2344-8BA5-0A7D5E1EA546}"/>
              </a:ext>
            </a:extLst>
          </p:cNvPr>
          <p:cNvPicPr>
            <a:picLocks noChangeAspect="1"/>
          </p:cNvPicPr>
          <p:nvPr/>
        </p:nvPicPr>
        <p:blipFill>
          <a:blip r:embed="rId4"/>
          <a:stretch>
            <a:fillRect/>
          </a:stretch>
        </p:blipFill>
        <p:spPr>
          <a:xfrm>
            <a:off x="5963288" y="1692273"/>
            <a:ext cx="6349113" cy="4845376"/>
          </a:xfrm>
          <a:prstGeom prst="rect">
            <a:avLst/>
          </a:prstGeom>
        </p:spPr>
      </p:pic>
      <p:sp>
        <p:nvSpPr>
          <p:cNvPr id="7" name="Title 1">
            <a:extLst>
              <a:ext uri="{FF2B5EF4-FFF2-40B4-BE49-F238E27FC236}">
                <a16:creationId xmlns:a16="http://schemas.microsoft.com/office/drawing/2014/main" id="{AE66AC51-F0B1-9848-8A07-B94C30A3F227}"/>
              </a:ext>
            </a:extLst>
          </p:cNvPr>
          <p:cNvSpPr txBox="1">
            <a:spLocks/>
          </p:cNvSpPr>
          <p:nvPr/>
        </p:nvSpPr>
        <p:spPr>
          <a:xfrm>
            <a:off x="729450" y="0"/>
            <a:ext cx="11036968" cy="1487034"/>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rPr>
              <a:t>Our agenda for the next two days: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70C0"/>
              </a:solidFill>
              <a:effectLst/>
              <a:uLnTx/>
              <a:uFillTx/>
              <a:latin typeface="Calibri Light" panose="020F0302020204030204"/>
              <a:ea typeface="+mj-ea"/>
              <a:cs typeface="+mj-cs"/>
            </a:endParaRPr>
          </a:p>
        </p:txBody>
      </p:sp>
      <p:pic>
        <p:nvPicPr>
          <p:cNvPr id="8" name="Picture 7" descr="https://drugdesigndata.org/upload/community-logo/_177228.png">
            <a:extLst>
              <a:ext uri="{FF2B5EF4-FFF2-40B4-BE49-F238E27FC236}">
                <a16:creationId xmlns:a16="http://schemas.microsoft.com/office/drawing/2014/main" id="{7BB57B22-065A-F34C-9DA0-21917ECC92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140" y="281914"/>
            <a:ext cx="844691" cy="954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2583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8977" y="1162568"/>
            <a:ext cx="852236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charset="0"/>
                <a:ea typeface="Calibri" charset="0"/>
                <a:cs typeface="Calibri" charset="0"/>
              </a:rPr>
              <a:t>Meals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rPr>
              <a:t>Light breakfasts: today and tomorrow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rPr>
              <a:t>Lunch today and tomorrow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rPr>
              <a:t>Dinner today, here; on your own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charset="0"/>
                <a:ea typeface="Calibri" charset="0"/>
                <a:cs typeface="Calibri" charset="0"/>
              </a:rPr>
              <a:t>Talks / discussions</a:t>
            </a:r>
          </a:p>
          <a:p>
            <a:r>
              <a:rPr lang="en-US" sz="2000" dirty="0"/>
              <a:t>	</a:t>
            </a:r>
            <a:r>
              <a:rPr lang="en-US" sz="2400" dirty="0"/>
              <a:t>Note that talks and discussion will be recorded and 	disseminated on the D3R site, unless there is any objection**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charset="0"/>
                <a:ea typeface="Calibri" charset="0"/>
                <a:cs typeface="Calibri" charset="0"/>
              </a:rPr>
              <a:t>Posters: </a:t>
            </a:r>
            <a:r>
              <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rPr>
              <a:t>Set up at break on poster boards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charset="0"/>
                <a:ea typeface="Calibri" charset="0"/>
                <a:cs typeface="Calibri" charset="0"/>
              </a:rPr>
              <a:t>Contact People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mn-ea"/>
                <a:cs typeface="Calibri" charset="0"/>
              </a:rPr>
              <a:t>Megan Murphy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charset="0"/>
                <a:ea typeface="+mn-ea"/>
                <a:cs typeface="Calibri" charset="0"/>
              </a:rPr>
              <a:t>Anyone from the D3R team</a:t>
            </a:r>
          </a:p>
        </p:txBody>
      </p:sp>
      <p:sp>
        <p:nvSpPr>
          <p:cNvPr id="4" name="TextBox 3"/>
          <p:cNvSpPr txBox="1"/>
          <p:nvPr/>
        </p:nvSpPr>
        <p:spPr>
          <a:xfrm>
            <a:off x="0" y="177018"/>
            <a:ext cx="121919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Practicalities</a:t>
            </a:r>
          </a:p>
        </p:txBody>
      </p:sp>
      <p:pic>
        <p:nvPicPr>
          <p:cNvPr id="5" name="Picture 4"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3374" y="309842"/>
            <a:ext cx="1015479" cy="1147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50871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5270" y="1179227"/>
            <a:ext cx="8463984"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D3R Team at UCSD and Rutgers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D3R Scientific Advisory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SAMPL co-organizers: Profs. D. Mobley, J.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Chodera</a:t>
            </a:r>
            <a:r>
              <a:rPr lang="en-US" sz="2000" dirty="0">
                <a:solidFill>
                  <a:prstClr val="black"/>
                </a:solidFill>
                <a:latin typeface="Calibri" panose="020F0502020204030204"/>
                <a:ea typeface="Calibri Light" charset="0"/>
                <a:cs typeface="Calibri Light" charset="0"/>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D. </a:t>
            </a:r>
            <a:r>
              <a:rPr lang="en-US" sz="2000" dirty="0" err="1">
                <a:solidFill>
                  <a:prstClr val="black"/>
                </a:solidFill>
                <a:latin typeface="Calibri" panose="020F0502020204030204"/>
                <a:ea typeface="Calibri Light" charset="0"/>
                <a:cs typeface="Calibri Light" charset="0"/>
              </a:rPr>
              <a:t>Bergazin</a:t>
            </a:r>
            <a:r>
              <a:rPr lang="en-US" sz="2000" dirty="0">
                <a:solidFill>
                  <a:prstClr val="black"/>
                </a:solidFill>
                <a:latin typeface="Calibri" panose="020F0502020204030204"/>
                <a:ea typeface="Calibri Light" charset="0"/>
                <a:cs typeface="Calibri Light" charset="0"/>
              </a:rPr>
              <a:t>, M. </a:t>
            </a:r>
            <a:r>
              <a:rPr lang="en-US" sz="2000" dirty="0" err="1">
                <a:solidFill>
                  <a:prstClr val="black"/>
                </a:solidFill>
                <a:latin typeface="Calibri" panose="020F0502020204030204"/>
                <a:ea typeface="Calibri Light" charset="0"/>
                <a:cs typeface="Calibri Light" charset="0"/>
              </a:rPr>
              <a:t>Isek</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Dr. Terry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Stouch</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and the JCAMD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Drs. Peter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Lyster</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Peter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Preusch</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and Janna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Wehrle</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National Institutes of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Data Contributors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Light" charset="0"/>
              </a:rPr>
              <a:t>: Janssen Pharma, Novartis, Chodera Lab, Merck,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External evaluators: Drs. Johanna Jansen, Georgia McGaughey, Pat Walters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All challenge participants …. </a:t>
            </a:r>
            <a:r>
              <a:rPr lang="en-US" sz="2000" b="1" dirty="0">
                <a:solidFill>
                  <a:prstClr val="black"/>
                </a:solidFill>
                <a:latin typeface="Calibri" panose="020F0502020204030204"/>
                <a:ea typeface="Calibri Light" charset="0"/>
                <a:cs typeface="Calibri Light" charset="0"/>
              </a:rPr>
              <a:t>a</a:t>
            </a:r>
            <a:r>
              <a:rPr kumimoji="0" lang="en-US" sz="2000" b="1" i="0" u="none" strike="noStrike" kern="1200" cap="none" spc="0" normalizeH="0" baseline="0" noProof="0" dirty="0" err="1">
                <a:ln>
                  <a:noFill/>
                </a:ln>
                <a:solidFill>
                  <a:prstClr val="black"/>
                </a:solidFill>
                <a:effectLst/>
                <a:uLnTx/>
                <a:uFillTx/>
                <a:latin typeface="Calibri" panose="020F0502020204030204"/>
                <a:ea typeface="Calibri Light" charset="0"/>
                <a:cs typeface="Calibri Light" charset="0"/>
              </a:rPr>
              <a:t>nd</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Light" charset="0"/>
                <a:cs typeface="Calibri Light" charset="0"/>
              </a:rPr>
              <a:t> you!</a:t>
            </a:r>
          </a:p>
        </p:txBody>
      </p:sp>
      <p:sp>
        <p:nvSpPr>
          <p:cNvPr id="3" name="TextBox 2"/>
          <p:cNvSpPr txBox="1"/>
          <p:nvPr/>
        </p:nvSpPr>
        <p:spPr>
          <a:xfrm>
            <a:off x="3398344" y="185531"/>
            <a:ext cx="46850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Acknowledgements</a:t>
            </a:r>
          </a:p>
        </p:txBody>
      </p:sp>
      <p:pic>
        <p:nvPicPr>
          <p:cNvPr id="5" name="Picture 4"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690" y="161935"/>
            <a:ext cx="1015479" cy="114779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image3.jpg">
            <a:extLst>
              <a:ext uri="{FF2B5EF4-FFF2-40B4-BE49-F238E27FC236}">
                <a16:creationId xmlns:a16="http://schemas.microsoft.com/office/drawing/2014/main" id="{D1CE1C9A-F14B-244B-A9A8-44F3B91216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410820" y="3813284"/>
            <a:ext cx="11436626" cy="2640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20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59" y="362168"/>
            <a:ext cx="12208042" cy="11430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srgbClr val="0070C0"/>
                </a:solidFill>
                <a:latin typeface="Calibri" panose="020F0502020204030204"/>
              </a:rPr>
              <a:t>Drug Design Data Resource (D3R)</a:t>
            </a:r>
            <a:endPar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j-ea"/>
                <a:cs typeface="+mj-cs"/>
              </a:rPr>
              <a:t>NIH-U01, Unique Purpose</a:t>
            </a:r>
          </a:p>
        </p:txBody>
      </p:sp>
      <p:sp>
        <p:nvSpPr>
          <p:cNvPr id="3" name="TextBox 2"/>
          <p:cNvSpPr txBox="1"/>
          <p:nvPr/>
        </p:nvSpPr>
        <p:spPr>
          <a:xfrm>
            <a:off x="678505" y="2018484"/>
            <a:ext cx="1085103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Central Goal</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Utilize previously unpublished datasets as benchmarks for developers of protein-ligand modeling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Synergy with Public Databases: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Public release of more industrial crystal structures and affinity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Broader Goals</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Utilize blinded datasets to drive improvement of all CADD technologies and to foster education and dissemination of methods</a:t>
            </a:r>
          </a:p>
        </p:txBody>
      </p:sp>
      <p:sp>
        <p:nvSpPr>
          <p:cNvPr id="4" name="TextBox 3"/>
          <p:cNvSpPr txBox="1"/>
          <p:nvPr/>
        </p:nvSpPr>
        <p:spPr>
          <a:xfrm>
            <a:off x="2452136" y="5614395"/>
            <a:ext cx="76611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More predictive CADD methods benefit everyone!</a:t>
            </a:r>
          </a:p>
        </p:txBody>
      </p:sp>
      <p:pic>
        <p:nvPicPr>
          <p:cNvPr id="5" name="Picture 2" descr="https://drugdesigndata.org/upload/community-logo/_177228.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573" y="357370"/>
            <a:ext cx="1015479" cy="1147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684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8" name="Picture 2"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853" y="418269"/>
            <a:ext cx="880548" cy="995286"/>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TextBox 38"/>
          <p:cNvSpPr txBox="1"/>
          <p:nvPr/>
        </p:nvSpPr>
        <p:spPr>
          <a:xfrm>
            <a:off x="3403513" y="189568"/>
            <a:ext cx="514859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Calibri"/>
                <a:ea typeface="+mn-ea"/>
                <a:cs typeface="+mn-cs"/>
              </a:rPr>
              <a:t>D3R Project Team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1"/>
          <p:cNvGrpSpPr/>
          <p:nvPr/>
        </p:nvGrpSpPr>
        <p:grpSpPr>
          <a:xfrm>
            <a:off x="329834" y="1182785"/>
            <a:ext cx="11740519" cy="5046308"/>
            <a:chOff x="253634" y="1453719"/>
            <a:chExt cx="11740519" cy="5046308"/>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4328" y="2563459"/>
              <a:ext cx="1541847" cy="1600200"/>
            </a:xfrm>
            <a:prstGeom prst="rect">
              <a:avLst/>
            </a:prstGeom>
          </p:spPr>
        </p:pic>
        <p:sp>
          <p:nvSpPr>
            <p:cNvPr id="11" name="TextBox 10"/>
            <p:cNvSpPr txBox="1"/>
            <p:nvPr/>
          </p:nvSpPr>
          <p:spPr>
            <a:xfrm>
              <a:off x="2199047" y="4131124"/>
              <a:ext cx="132311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Mike Gilson</a:t>
              </a:r>
            </a:p>
          </p:txBody>
        </p:sp>
        <p:pic>
          <p:nvPicPr>
            <p:cNvPr id="21" name="Picture 4" descr="rommieama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43" y="2562151"/>
              <a:ext cx="1592278"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253634" y="4131124"/>
              <a:ext cx="176800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Rommie Amaro</a:t>
              </a: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72405" y="4567646"/>
              <a:ext cx="1554019" cy="1600200"/>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01261" y="2649100"/>
              <a:ext cx="1538180" cy="1600200"/>
            </a:xfrm>
            <a:prstGeom prst="rect">
              <a:avLst/>
            </a:prstGeom>
          </p:spPr>
        </p:pic>
        <p:sp>
          <p:nvSpPr>
            <p:cNvPr id="16" name="TextBox 15"/>
            <p:cNvSpPr txBox="1"/>
            <p:nvPr/>
          </p:nvSpPr>
          <p:spPr>
            <a:xfrm>
              <a:off x="8548682" y="6120371"/>
              <a:ext cx="1601464"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Jasmine Young</a:t>
              </a:r>
            </a:p>
          </p:txBody>
        </p:sp>
        <p:sp>
          <p:nvSpPr>
            <p:cNvPr id="23" name="TextBox 22"/>
            <p:cNvSpPr txBox="1"/>
            <p:nvPr/>
          </p:nvSpPr>
          <p:spPr>
            <a:xfrm>
              <a:off x="9341086" y="4177281"/>
              <a:ext cx="165853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Stephen Burley</a:t>
              </a:r>
            </a:p>
          </p:txBody>
        </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01990" y="1503665"/>
              <a:ext cx="1701459" cy="600249"/>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70351" y="1453719"/>
              <a:ext cx="1736269" cy="461540"/>
            </a:xfrm>
            <a:prstGeom prst="rect">
              <a:avLst/>
            </a:prstGeom>
          </p:spPr>
        </p:pic>
        <p:pic>
          <p:nvPicPr>
            <p:cNvPr id="32" name="Pictur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38845" y="1579186"/>
              <a:ext cx="2825520" cy="547929"/>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20911" y="4531043"/>
              <a:ext cx="1510682" cy="1600200"/>
            </a:xfrm>
            <a:prstGeom prst="rect">
              <a:avLst/>
            </a:prstGeom>
          </p:spPr>
        </p:pic>
        <p:sp>
          <p:nvSpPr>
            <p:cNvPr id="14" name="TextBox 13"/>
            <p:cNvSpPr txBox="1"/>
            <p:nvPr/>
          </p:nvSpPr>
          <p:spPr>
            <a:xfrm>
              <a:off x="1300758" y="6102344"/>
              <a:ext cx="115159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Mike Chiu</a:t>
              </a:r>
            </a:p>
          </p:txBody>
        </p:sp>
        <p:sp>
          <p:nvSpPr>
            <p:cNvPr id="26" name="TextBox 25"/>
            <p:cNvSpPr txBox="1"/>
            <p:nvPr/>
          </p:nvSpPr>
          <p:spPr>
            <a:xfrm>
              <a:off x="5602496" y="4131124"/>
              <a:ext cx="1346074"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Calibri"/>
                  <a:ea typeface="+mn-ea"/>
                  <a:cs typeface="+mn-cs"/>
                </a:rPr>
                <a:t>Conor</a:t>
              </a:r>
              <a:r>
                <a:rPr kumimoji="0" lang="en-US" sz="1867" b="0" i="0" u="none" strike="noStrike" kern="1200" cap="none" spc="0" normalizeH="0" baseline="0" noProof="0" dirty="0">
                  <a:ln>
                    <a:noFill/>
                  </a:ln>
                  <a:solidFill>
                    <a:prstClr val="black"/>
                  </a:solidFill>
                  <a:effectLst/>
                  <a:uLnTx/>
                  <a:uFillTx/>
                  <a:latin typeface="Calibri"/>
                  <a:ea typeface="+mn-ea"/>
                  <a:cs typeface="+mn-cs"/>
                </a:rPr>
                <a:t> Parks</a:t>
              </a:r>
            </a:p>
          </p:txBody>
        </p:sp>
        <p:pic>
          <p:nvPicPr>
            <p:cNvPr id="18" name="Picture 1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485243" y="4531043"/>
              <a:ext cx="1565620" cy="1600200"/>
            </a:xfrm>
            <a:prstGeom prst="rect">
              <a:avLst/>
            </a:prstGeom>
          </p:spPr>
        </p:pic>
        <p:sp>
          <p:nvSpPr>
            <p:cNvPr id="19" name="TextBox 18"/>
            <p:cNvSpPr txBox="1"/>
            <p:nvPr/>
          </p:nvSpPr>
          <p:spPr>
            <a:xfrm>
              <a:off x="4626419" y="6102344"/>
              <a:ext cx="124982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Jeff Grethe</a:t>
              </a:r>
            </a:p>
          </p:txBody>
        </p:sp>
        <p:sp>
          <p:nvSpPr>
            <p:cNvPr id="34" name="TextBox 33"/>
            <p:cNvSpPr txBox="1"/>
            <p:nvPr/>
          </p:nvSpPr>
          <p:spPr>
            <a:xfrm>
              <a:off x="2873712" y="6102344"/>
              <a:ext cx="1173526"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Dan Crawl</a:t>
              </a:r>
            </a:p>
          </p:txBody>
        </p:sp>
        <p:pic>
          <p:nvPicPr>
            <p:cNvPr id="36" name="Picture 35" descr="Screen Shot 2017-01-30 at 9.32.19 AM.png"/>
            <p:cNvPicPr>
              <a:picLocks noChangeAspect="1"/>
            </p:cNvPicPr>
            <p:nvPr/>
          </p:nvPicPr>
          <p:blipFill rotWithShape="1">
            <a:blip r:embed="rId13" cstate="screen">
              <a:extLst>
                <a:ext uri="{28A0092B-C50C-407E-A947-70E740481C1C}">
                  <a14:useLocalDpi xmlns:a14="http://schemas.microsoft.com/office/drawing/2010/main"/>
                </a:ext>
              </a:extLst>
            </a:blip>
            <a:srcRect t="-1" b="8559"/>
            <a:stretch/>
          </p:blipFill>
          <p:spPr>
            <a:xfrm>
              <a:off x="3790540" y="2570013"/>
              <a:ext cx="1583303" cy="1600200"/>
            </a:xfrm>
            <a:prstGeom prst="rect">
              <a:avLst/>
            </a:prstGeom>
          </p:spPr>
        </p:pic>
        <p:sp>
          <p:nvSpPr>
            <p:cNvPr id="37" name="TextBox 36"/>
            <p:cNvSpPr txBox="1"/>
            <p:nvPr/>
          </p:nvSpPr>
          <p:spPr>
            <a:xfrm>
              <a:off x="3967282" y="4131124"/>
              <a:ext cx="1213794"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Calibri"/>
                  <a:ea typeface="+mn-ea"/>
                  <a:cs typeface="+mn-cs"/>
                </a:rPr>
                <a:t>Zied</a:t>
              </a:r>
              <a:r>
                <a:rPr kumimoji="0" lang="en-US" sz="1867" b="0" i="0" u="none" strike="noStrike" kern="1200" cap="none" spc="0" normalizeH="0" baseline="0" noProof="0" dirty="0">
                  <a:ln>
                    <a:noFill/>
                  </a:ln>
                  <a:solidFill>
                    <a:prstClr val="black"/>
                  </a:solidFill>
                  <a:effectLst/>
                  <a:uLnTx/>
                  <a:uFillTx/>
                  <a:latin typeface="Calibri"/>
                  <a:ea typeface="+mn-ea"/>
                  <a:cs typeface="+mn-cs"/>
                </a:rPr>
                <a:t>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Gaieb</a:t>
              </a:r>
              <a:endParaRPr kumimoji="0" lang="en-US" sz="1867"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8483246" y="1934745"/>
              <a:ext cx="3510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charset="0"/>
                  <a:ea typeface="Calibri Light" charset="0"/>
                  <a:cs typeface="Calibri Light" charset="0"/>
                </a:rPr>
                <a:t>Crystallography Group</a:t>
              </a:r>
            </a:p>
          </p:txBody>
        </p:sp>
      </p:gr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3582" y="2288540"/>
            <a:ext cx="1615194" cy="1615194"/>
          </a:xfrm>
          <a:prstGeom prst="rect">
            <a:avLst/>
          </a:prstGeom>
        </p:spPr>
      </p:pic>
      <p:pic>
        <p:nvPicPr>
          <p:cNvPr id="4" name="Picture 3"/>
          <p:cNvPicPr>
            <a:picLocks noChangeAspect="1"/>
          </p:cNvPicPr>
          <p:nvPr/>
        </p:nvPicPr>
        <p:blipFill rotWithShape="1">
          <a:blip r:embed="rId15">
            <a:extLst>
              <a:ext uri="{28A0092B-C50C-407E-A947-70E740481C1C}">
                <a14:useLocalDpi xmlns:a14="http://schemas.microsoft.com/office/drawing/2010/main" val="0"/>
              </a:ext>
            </a:extLst>
          </a:blip>
          <a:srcRect l="7352" t="9517" r="5958" b="23255"/>
          <a:stretch/>
        </p:blipFill>
        <p:spPr>
          <a:xfrm>
            <a:off x="10309014" y="4283001"/>
            <a:ext cx="1637948" cy="1613912"/>
          </a:xfrm>
          <a:prstGeom prst="rect">
            <a:avLst/>
          </a:prstGeom>
        </p:spPr>
      </p:pic>
      <p:sp>
        <p:nvSpPr>
          <p:cNvPr id="33" name="TextBox 32"/>
          <p:cNvSpPr txBox="1"/>
          <p:nvPr/>
        </p:nvSpPr>
        <p:spPr>
          <a:xfrm>
            <a:off x="10292033" y="5831410"/>
            <a:ext cx="169148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Calibri"/>
                <a:ea typeface="+mn-ea"/>
                <a:cs typeface="+mn-cs"/>
              </a:rPr>
              <a:t>Chenghua</a:t>
            </a:r>
            <a:r>
              <a:rPr kumimoji="0" lang="en-US" sz="1867" b="0" i="0" u="none" strike="noStrike" kern="1200" cap="none" spc="0" normalizeH="0" baseline="0" noProof="0" dirty="0">
                <a:ln>
                  <a:noFill/>
                </a:ln>
                <a:solidFill>
                  <a:prstClr val="black"/>
                </a:solidFill>
                <a:effectLst/>
                <a:uLnTx/>
                <a:uFillTx/>
                <a:latin typeface="Calibri"/>
                <a:ea typeface="+mn-ea"/>
                <a:cs typeface="+mn-cs"/>
              </a:rPr>
              <a:t> Shao</a:t>
            </a:r>
          </a:p>
        </p:txBody>
      </p:sp>
      <p:pic>
        <p:nvPicPr>
          <p:cNvPr id="5" name="Picture 4">
            <a:extLst>
              <a:ext uri="{FF2B5EF4-FFF2-40B4-BE49-F238E27FC236}">
                <a16:creationId xmlns:a16="http://schemas.microsoft.com/office/drawing/2014/main" id="{8CA3DD3F-2FF1-6249-A191-67D6A7BEE8EC}"/>
              </a:ext>
            </a:extLst>
          </p:cNvPr>
          <p:cNvPicPr>
            <a:picLocks noChangeAspect="1"/>
          </p:cNvPicPr>
          <p:nvPr/>
        </p:nvPicPr>
        <p:blipFill rotWithShape="1">
          <a:blip r:embed="rId16"/>
          <a:srcRect l="35711"/>
          <a:stretch/>
        </p:blipFill>
        <p:spPr>
          <a:xfrm>
            <a:off x="2887640" y="4249350"/>
            <a:ext cx="1548673" cy="1600087"/>
          </a:xfrm>
          <a:prstGeom prst="rect">
            <a:avLst/>
          </a:prstGeom>
        </p:spPr>
      </p:pic>
    </p:spTree>
    <p:extLst>
      <p:ext uri="{BB962C8B-B14F-4D97-AF65-F5344CB8AC3E}">
        <p14:creationId xmlns:p14="http://schemas.microsoft.com/office/powerpoint/2010/main" val="3500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91718" y="85220"/>
            <a:ext cx="10972800" cy="955784"/>
          </a:xfrm>
        </p:spPr>
        <p:txBody>
          <a:bodyPr>
            <a:normAutofit/>
          </a:bodyPr>
          <a:lstStyle/>
          <a:p>
            <a:pPr algn="ctr"/>
            <a:r>
              <a:rPr lang="en-US" sz="5400" dirty="0">
                <a:solidFill>
                  <a:srgbClr val="0070C0"/>
                </a:solidFill>
                <a:latin typeface="+mn-lt"/>
              </a:rPr>
              <a:t>D3R Scientific Advisory Board</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5335" y="1083673"/>
            <a:ext cx="1433988" cy="2011680"/>
          </a:xfrm>
          <a:prstGeom prst="rect">
            <a:avLst/>
          </a:prstGeom>
        </p:spPr>
      </p:pic>
      <p:sp>
        <p:nvSpPr>
          <p:cNvPr id="11" name="Rectangle 10"/>
          <p:cNvSpPr/>
          <p:nvPr/>
        </p:nvSpPr>
        <p:spPr>
          <a:xfrm>
            <a:off x="2264893" y="3118919"/>
            <a:ext cx="1874872"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Aled</a:t>
            </a:r>
            <a:r>
              <a:rPr kumimoji="0" lang="en-US" sz="2400" b="0" i="0" u="none" strike="noStrike" kern="1200" cap="none" spc="0" normalizeH="0" baseline="0" noProof="0" dirty="0">
                <a:ln>
                  <a:noFill/>
                </a:ln>
                <a:solidFill>
                  <a:prstClr val="black"/>
                </a:solidFill>
                <a:effectLst/>
                <a:uLnTx/>
                <a:uFillTx/>
                <a:latin typeface="Calibri"/>
                <a:ea typeface="+mn-ea"/>
                <a:cs typeface="+mn-cs"/>
              </a:rPr>
              <a:t> Edwards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SGC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8102" b="14003"/>
          <a:stretch/>
        </p:blipFill>
        <p:spPr>
          <a:xfrm>
            <a:off x="8311677" y="1146235"/>
            <a:ext cx="1719361" cy="2011680"/>
          </a:xfrm>
          <a:prstGeom prst="rect">
            <a:avLst/>
          </a:prstGeom>
        </p:spPr>
      </p:pic>
      <p:sp>
        <p:nvSpPr>
          <p:cNvPr id="14" name="Rectangle 13"/>
          <p:cNvSpPr/>
          <p:nvPr/>
        </p:nvSpPr>
        <p:spPr>
          <a:xfrm>
            <a:off x="8202490" y="3190445"/>
            <a:ext cx="1905650"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David Mobley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UC Irvine</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17276"/>
          <a:stretch/>
        </p:blipFill>
        <p:spPr>
          <a:xfrm>
            <a:off x="663616" y="3984393"/>
            <a:ext cx="1664144" cy="2011680"/>
          </a:xfrm>
          <a:prstGeom prst="rect">
            <a:avLst/>
          </a:prstGeom>
        </p:spPr>
      </p:pic>
      <p:sp>
        <p:nvSpPr>
          <p:cNvPr id="15" name="Rectangle 14"/>
          <p:cNvSpPr/>
          <p:nvPr/>
        </p:nvSpPr>
        <p:spPr>
          <a:xfrm>
            <a:off x="697233" y="6056813"/>
            <a:ext cx="1596911"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John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Moult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 Maryland</a:t>
            </a: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4027" y="4055910"/>
            <a:ext cx="2035533" cy="2011680"/>
          </a:xfrm>
          <a:prstGeom prst="rect">
            <a:avLst/>
          </a:prstGeom>
        </p:spPr>
      </p:pic>
      <p:sp>
        <p:nvSpPr>
          <p:cNvPr id="16" name="Rectangle 15"/>
          <p:cNvSpPr/>
          <p:nvPr/>
        </p:nvSpPr>
        <p:spPr>
          <a:xfrm>
            <a:off x="3262077" y="6056813"/>
            <a:ext cx="2139432"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Adrian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Roitberg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 Florida</a:t>
            </a: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78118" y="3958993"/>
            <a:ext cx="1728862" cy="2011680"/>
          </a:xfrm>
          <a:prstGeom prst="rect">
            <a:avLst/>
          </a:prstGeom>
        </p:spPr>
      </p:pic>
      <p:sp>
        <p:nvSpPr>
          <p:cNvPr id="17" name="Rectangle 16"/>
          <p:cNvSpPr/>
          <p:nvPr/>
        </p:nvSpPr>
        <p:spPr>
          <a:xfrm>
            <a:off x="6197524" y="6056813"/>
            <a:ext cx="2290051"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Torsten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Schwede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Biozentrum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4949446" y="3190445"/>
            <a:ext cx="2442784"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Charles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Grimshaw</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Takeda </a:t>
            </a:r>
          </a:p>
        </p:txBody>
      </p:sp>
      <p:pic>
        <p:nvPicPr>
          <p:cNvPr id="18" name="Picture 2" descr="Ched Grimshaw"/>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26808" y="1146235"/>
            <a:ext cx="2011680" cy="201168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descr="Screen Shot 2017-03-26 at 8.50.44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76846" y="4052758"/>
            <a:ext cx="1952514" cy="2011680"/>
          </a:xfrm>
          <a:prstGeom prst="rect">
            <a:avLst/>
          </a:prstGeom>
        </p:spPr>
      </p:pic>
      <p:sp>
        <p:nvSpPr>
          <p:cNvPr id="20" name="Rectangle 19"/>
          <p:cNvSpPr/>
          <p:nvPr/>
        </p:nvSpPr>
        <p:spPr>
          <a:xfrm>
            <a:off x="9390014" y="6056813"/>
            <a:ext cx="1726178" cy="769441"/>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Martin Stahl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Roche</a:t>
            </a:r>
          </a:p>
        </p:txBody>
      </p:sp>
      <p:pic>
        <p:nvPicPr>
          <p:cNvPr id="28" name="Picture 2" descr="https://drugdesigndata.org/upload/community-logo/_177228.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4113" y="347661"/>
            <a:ext cx="650373" cy="7351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6826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71074" y="325889"/>
            <a:ext cx="11020926" cy="1143000"/>
          </a:xfrm>
          <a:prstGeom prst="rect">
            <a:avLst/>
          </a:prstGeo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Calibri"/>
                <a:ea typeface="+mj-ea"/>
                <a:cs typeface="+mj-cs"/>
              </a:rPr>
              <a:t>Unique Hub for CADD Community</a:t>
            </a:r>
            <a:endParaRPr kumimoji="0" lang="en-US" sz="5400" b="0" i="0" u="none" strike="noStrike" kern="1200" cap="none" spc="0" normalizeH="0" baseline="0" noProof="0" dirty="0">
              <a:ln>
                <a:noFill/>
              </a:ln>
              <a:solidFill>
                <a:srgbClr val="0070C0"/>
              </a:solidFill>
              <a:effectLst/>
              <a:uLnTx/>
              <a:uFillTx/>
              <a:latin typeface="Calibri"/>
              <a:ea typeface="+mj-ea"/>
              <a:cs typeface="+mj-cs"/>
            </a:endParaRPr>
          </a:p>
        </p:txBody>
      </p:sp>
      <p:sp>
        <p:nvSpPr>
          <p:cNvPr id="3" name="Content Placeholder 2"/>
          <p:cNvSpPr txBox="1">
            <a:spLocks/>
          </p:cNvSpPr>
          <p:nvPr/>
        </p:nvSpPr>
        <p:spPr>
          <a:xfrm>
            <a:off x="2005800" y="2229623"/>
            <a:ext cx="8767375" cy="3185944"/>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marR="0" lvl="1" indent="0" algn="l" defTabSz="609585" rtl="0" eaLnBrk="1" fontAlgn="auto" latinLnBrk="0" hangingPunct="1">
              <a:lnSpc>
                <a:spcPct val="100000"/>
              </a:lnSpc>
              <a:spcBef>
                <a:spcPct val="200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Coherent CADD datasets</a:t>
            </a:r>
          </a:p>
          <a:p>
            <a:pPr marL="457200" marR="0" lvl="1" indent="0" algn="l" defTabSz="609585" rtl="0" eaLnBrk="1" fontAlgn="auto" latinLnBrk="0" hangingPunct="1">
              <a:lnSpc>
                <a:spcPct val="100000"/>
              </a:lnSpc>
              <a:spcBef>
                <a:spcPct val="200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Blinded challenges: Protein-ligand, model systems</a:t>
            </a:r>
          </a:p>
          <a:p>
            <a:pPr marL="457200" marR="0" lvl="1" indent="0" algn="l" defTabSz="609585" rtl="0" eaLnBrk="1" fontAlgn="auto" latinLnBrk="0" hangingPunct="1">
              <a:lnSpc>
                <a:spcPct val="100000"/>
              </a:lnSpc>
              <a:spcBef>
                <a:spcPct val="200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Evaluation metrics</a:t>
            </a:r>
          </a:p>
          <a:p>
            <a:pPr marL="457200" marR="0" lvl="1" indent="0" algn="l" defTabSz="609585" rtl="0" eaLnBrk="1" fontAlgn="auto" latinLnBrk="0" hangingPunct="1">
              <a:lnSpc>
                <a:spcPct val="100000"/>
              </a:lnSpc>
              <a:spcBef>
                <a:spcPct val="200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Capturing and disseminating workflows</a:t>
            </a:r>
          </a:p>
          <a:p>
            <a:pPr marL="457200" marR="0" lvl="1" indent="0" algn="l" defTabSz="609585" rtl="0" eaLnBrk="1" fontAlgn="auto" latinLnBrk="0" hangingPunct="1">
              <a:lnSpc>
                <a:spcPct val="100000"/>
              </a:lnSpc>
              <a:spcBef>
                <a:spcPct val="20000"/>
              </a:spcBef>
              <a:spcAft>
                <a:spcPts val="60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Workshops and networking</a:t>
            </a:r>
          </a:p>
        </p:txBody>
      </p:sp>
      <p:pic>
        <p:nvPicPr>
          <p:cNvPr id="4" name="Picture 2" descr="https://drugdesigndata.org/upload/community-logo/_177228.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3334" y="325889"/>
            <a:ext cx="1015479" cy="1147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9636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1634" y="245929"/>
            <a:ext cx="469679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Calibri"/>
                <a:ea typeface="+mn-ea"/>
                <a:cs typeface="+mn-cs"/>
              </a:rPr>
              <a:t>Challenge Types</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502403" y="2492749"/>
            <a:ext cx="9536329" cy="29238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Grand Challenges</a:t>
            </a:r>
            <a:r>
              <a:rPr kumimoji="0" lang="en-US" sz="3200" b="0" i="0" u="none" strike="noStrike" kern="1200" cap="none" spc="0" normalizeH="0" baseline="0" noProof="0" dirty="0">
                <a:ln>
                  <a:noFill/>
                </a:ln>
                <a:solidFill>
                  <a:prstClr val="black"/>
                </a:solidFill>
                <a:effectLst/>
                <a:uLnTx/>
                <a:uFillTx/>
                <a:latin typeface="Calibri"/>
                <a:ea typeface="+mn-ea"/>
                <a:cs typeface="+mn-cs"/>
              </a:rPr>
              <a:t>: ligand-protein poses and affinities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SAMPL</a:t>
            </a:r>
            <a:r>
              <a:rPr kumimoji="0" lang="en-US" sz="3200" b="0" i="0" u="none" strike="noStrike" kern="1200" cap="none" spc="0" normalizeH="0" baseline="0" noProof="0" dirty="0">
                <a:ln>
                  <a:noFill/>
                </a:ln>
                <a:solidFill>
                  <a:prstClr val="black"/>
                </a:solidFill>
                <a:effectLst/>
                <a:uLnTx/>
                <a:uFillTx/>
                <a:latin typeface="Calibri"/>
                <a:ea typeface="+mn-ea"/>
                <a:cs typeface="+mn-cs"/>
              </a:rPr>
              <a:t>: affinities, physical properties of simpler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with David Mobley, John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Chodera</a:t>
            </a:r>
            <a:r>
              <a:rPr kumimoji="0" lang="en-US" sz="2400" b="0" i="0" u="none" strike="noStrike" kern="1200" cap="none" spc="0" normalizeH="0" baseline="0" noProof="0" dirty="0">
                <a:ln>
                  <a:noFill/>
                </a:ln>
                <a:solidFill>
                  <a:prstClr val="black"/>
                </a:solidFill>
                <a:effectLst/>
                <a:uLnTx/>
                <a:uFillTx/>
                <a:latin typeface="Calibri"/>
                <a:ea typeface="+mn-ea"/>
                <a:cs typeface="+mn-cs"/>
              </a:rPr>
              <a:t>, &amp; Michael Shirts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CELPP</a:t>
            </a:r>
            <a:r>
              <a:rPr kumimoji="0" lang="en-US" sz="3200" b="0" i="0" u="none" strike="noStrike" kern="1200" cap="none" spc="0" normalizeH="0" baseline="0" noProof="0" dirty="0">
                <a:ln>
                  <a:noFill/>
                </a:ln>
                <a:solidFill>
                  <a:prstClr val="black"/>
                </a:solidFill>
                <a:effectLst/>
                <a:uLnTx/>
                <a:uFillTx/>
                <a:latin typeface="Calibri"/>
                <a:ea typeface="+mn-ea"/>
                <a:cs typeface="+mn-cs"/>
              </a:rPr>
              <a:t>: automated, weekly pose prediction challenge</a:t>
            </a:r>
          </a:p>
        </p:txBody>
      </p:sp>
      <p:pic>
        <p:nvPicPr>
          <p:cNvPr id="4" name="Picture 2" descr="https://drugdesigndata.org/upload/community-logo/_177228.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856" y="382594"/>
            <a:ext cx="1181095" cy="13349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351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239" y="1862387"/>
            <a:ext cx="991824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Stage 1: Predict poses and affinities of multiple ligands for a 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Stage 1b</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Release co-crystal structures without ligands to enable self-docking (Isolates evaluation of docking algorithm)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srgbClr val="FF0000"/>
                </a:solidFill>
                <a:effectLst/>
                <a:uLnTx/>
                <a:uFillTx/>
                <a:latin typeface="Calibri"/>
                <a:ea typeface="+mn-ea"/>
                <a:cs typeface="+mn-cs"/>
              </a:rPr>
              <a:t>*Co-crystal structures released*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Stage 2: Predict affinities again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FF0000"/>
                </a:solidFill>
                <a:effectLst/>
                <a:uLnTx/>
                <a:uFillTx/>
                <a:latin typeface="Calibri"/>
                <a:ea typeface="+mn-ea"/>
                <a:cs typeface="+mn-cs"/>
              </a:rPr>
            </a:br>
            <a:r>
              <a:rPr kumimoji="0" lang="en-US" sz="2800" b="0" i="0" u="none" strike="noStrike" kern="1200" cap="none" spc="0" normalizeH="0" baseline="0" noProof="0" dirty="0">
                <a:ln>
                  <a:noFill/>
                </a:ln>
                <a:solidFill>
                  <a:prstClr val="black"/>
                </a:solidFill>
                <a:effectLst/>
                <a:uLnTx/>
                <a:uFillTx/>
                <a:latin typeface="Calibri"/>
                <a:ea typeface="+mn-ea"/>
                <a:cs typeface="+mn-cs"/>
              </a:rPr>
              <a:t>All data released, deposited to PDB, BindingDB</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TextBox 3"/>
          <p:cNvSpPr txBox="1"/>
          <p:nvPr/>
        </p:nvSpPr>
        <p:spPr>
          <a:xfrm>
            <a:off x="3509502" y="232177"/>
            <a:ext cx="509293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Calibri"/>
                <a:ea typeface="+mn-ea"/>
                <a:cs typeface="+mn-cs"/>
              </a:rPr>
              <a:t>Grand Challenges</a:t>
            </a:r>
            <a:endParaRPr kumimoji="0" lang="en-US" sz="5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5" name="Picture 2" descr="https://drugdesigndata.org/upload/community-logo/_17722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6700" y="405494"/>
            <a:ext cx="1015479" cy="11477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8132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627" y="323048"/>
            <a:ext cx="536422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a:ea typeface="+mn-ea"/>
                <a:cs typeface="+mn-cs"/>
              </a:rPr>
              <a:t>Grand Challenge </a:t>
            </a:r>
            <a:r>
              <a:rPr kumimoji="0" lang="en-US" sz="4400" b="0" i="0" u="none" strike="noStrike" kern="1200" cap="none" spc="0" normalizeH="0" baseline="0" noProof="0">
                <a:ln>
                  <a:noFill/>
                </a:ln>
                <a:solidFill>
                  <a:srgbClr val="0070C0"/>
                </a:solidFill>
                <a:effectLst/>
                <a:uLnTx/>
                <a:uFillTx/>
                <a:latin typeface="Calibri"/>
                <a:ea typeface="+mn-ea"/>
                <a:cs typeface="+mn-cs"/>
              </a:rPr>
              <a:t>2015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35 participants, 355 submissions</a:t>
            </a:r>
          </a:p>
        </p:txBody>
      </p:sp>
      <p:sp>
        <p:nvSpPr>
          <p:cNvPr id="3" name="TextBox 2"/>
          <p:cNvSpPr txBox="1"/>
          <p:nvPr/>
        </p:nvSpPr>
        <p:spPr>
          <a:xfrm>
            <a:off x="1337991" y="1816472"/>
            <a:ext cx="48703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HSP 90: focus on potency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Data from Abbvie and Carlson’s CSAR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8 cocrystal structures (.6-2.0 Å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180 IC50s (5 nM-20 µM)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Three series: </a:t>
            </a:r>
            <a:r>
              <a:rPr kumimoji="0" lang="en-US" sz="1800" b="0" i="0" u="none" strike="noStrike" kern="1200" cap="none" spc="0" normalizeH="0" baseline="0" noProof="0" dirty="0" err="1">
                <a:ln>
                  <a:noFill/>
                </a:ln>
                <a:solidFill>
                  <a:srgbClr val="0070C0"/>
                </a:solidFill>
                <a:effectLst/>
                <a:uLnTx/>
                <a:uFillTx/>
                <a:latin typeface="Calibri"/>
                <a:ea typeface="+mn-ea"/>
                <a:cs typeface="+mn-cs"/>
              </a:rPr>
              <a:t>benzimidazolones</a:t>
            </a:r>
            <a:r>
              <a:rPr kumimoji="0" lang="en-US" sz="1800" b="0" i="0" u="none" strike="noStrike" kern="1200" cap="none" spc="0" normalizeH="0" baseline="0" noProof="0" dirty="0">
                <a:ln>
                  <a:noFill/>
                </a:ln>
                <a:solidFill>
                  <a:srgbClr val="0070C0"/>
                </a:solidFill>
                <a:effectLst/>
                <a:uLnTx/>
                <a:uFillTx/>
                <a:latin typeface="Calibri"/>
                <a:ea typeface="+mn-ea"/>
                <a:cs typeface="+mn-cs"/>
              </a:rPr>
              <a:t>, aminopyrimidines, benzophenone-like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Varied water-mediated interactions; open/closed conformations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MAP4K4: focus on pose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Data from Genentech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30 cocrystal structures (1.6 – 2.5 Å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18 IC50 data (3.1 </a:t>
            </a:r>
            <a:r>
              <a:rPr kumimoji="0" lang="en-US" sz="1800" b="0" i="0" u="none" strike="noStrike" kern="1200" cap="none" spc="0" normalizeH="0" baseline="0" noProof="0" dirty="0" err="1">
                <a:ln>
                  <a:noFill/>
                </a:ln>
                <a:solidFill>
                  <a:srgbClr val="0070C0"/>
                </a:solidFill>
                <a:effectLst/>
                <a:uLnTx/>
                <a:uFillTx/>
                <a:latin typeface="Calibri"/>
                <a:ea typeface="+mn-ea"/>
                <a:cs typeface="+mn-cs"/>
              </a:rPr>
              <a:t>nM</a:t>
            </a:r>
            <a:r>
              <a:rPr kumimoji="0" lang="en-US" sz="1800" b="0" i="0" u="none" strike="noStrike" kern="1200" cap="none" spc="0" normalizeH="0" baseline="0" noProof="0" dirty="0">
                <a:ln>
                  <a:noFill/>
                </a:ln>
                <a:solidFill>
                  <a:srgbClr val="0070C0"/>
                </a:solidFill>
                <a:effectLst/>
                <a:uLnTx/>
                <a:uFillTx/>
                <a:latin typeface="Calibri"/>
                <a:ea typeface="+mn-ea"/>
                <a:cs typeface="+mn-cs"/>
              </a:rPr>
              <a:t> - 10 µM)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Diverse chemotypes binding in ATP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Open/closed P-loop structures </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265" y="1816472"/>
            <a:ext cx="1192726" cy="168040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06" y="4555958"/>
            <a:ext cx="1359243" cy="1676400"/>
          </a:xfrm>
          <a:prstGeom prst="rect">
            <a:avLst/>
          </a:prstGeom>
        </p:spPr>
      </p:pic>
      <p:sp>
        <p:nvSpPr>
          <p:cNvPr id="6" name="TextBox 5"/>
          <p:cNvSpPr txBox="1"/>
          <p:nvPr/>
        </p:nvSpPr>
        <p:spPr>
          <a:xfrm>
            <a:off x="6910562" y="290964"/>
            <a:ext cx="493423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a:ea typeface="+mn-ea"/>
                <a:cs typeface="+mn-cs"/>
              </a:rPr>
              <a:t>Grand Challenge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49 participants, 262 submissions</a:t>
            </a:r>
          </a:p>
        </p:txBody>
      </p:sp>
      <p:sp>
        <p:nvSpPr>
          <p:cNvPr id="7" name="TextBox 6"/>
          <p:cNvSpPr txBox="1"/>
          <p:nvPr/>
        </p:nvSpPr>
        <p:spPr>
          <a:xfrm>
            <a:off x="8309811" y="2104608"/>
            <a:ext cx="3698343"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Farnesoid</a:t>
            </a:r>
            <a:r>
              <a:rPr kumimoji="0" lang="en-US" sz="2400" b="0" i="0" u="none" strike="noStrike" kern="1200" cap="none" spc="0" normalizeH="0" baseline="0" noProof="0" dirty="0">
                <a:ln>
                  <a:noFill/>
                </a:ln>
                <a:solidFill>
                  <a:prstClr val="black"/>
                </a:solidFill>
                <a:effectLst/>
                <a:uLnTx/>
                <a:uFillTx/>
                <a:latin typeface="Calibri"/>
                <a:ea typeface="+mn-ea"/>
                <a:cs typeface="+mn-cs"/>
              </a:rPr>
              <a:t> X Receptor (FXR): poses and potencies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Data from Roche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36 cocrystal structures (resolutions &lt;2.6Å)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102 IC50s (0.3 nM-260 µM)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Three series + </a:t>
            </a:r>
            <a:r>
              <a:rPr kumimoji="0" lang="en-US" sz="1800" b="0" i="0" u="none" strike="noStrike" kern="1200" cap="none" spc="0" normalizeH="0" baseline="0" noProof="0" dirty="0" err="1">
                <a:ln>
                  <a:noFill/>
                </a:ln>
                <a:solidFill>
                  <a:srgbClr val="0070C0"/>
                </a:solidFill>
                <a:effectLst/>
                <a:uLnTx/>
                <a:uFillTx/>
                <a:latin typeface="Calibri"/>
                <a:ea typeface="+mn-ea"/>
                <a:cs typeface="+mn-cs"/>
              </a:rPr>
              <a:t>misc</a:t>
            </a:r>
            <a:r>
              <a:rPr kumimoji="0" lang="en-US" sz="1800" b="0" i="0" u="none" strike="noStrike" kern="1200" cap="none" spc="0" normalizeH="0" baseline="0" noProof="0" dirty="0">
                <a:ln>
                  <a:noFill/>
                </a:ln>
                <a:solidFill>
                  <a:srgbClr val="0070C0"/>
                </a:solidFill>
                <a:effectLst/>
                <a:uLnTx/>
                <a:uFillTx/>
                <a:latin typeface="Calibri"/>
                <a:ea typeface="+mn-ea"/>
                <a:cs typeface="+mn-cs"/>
              </a:rPr>
              <a:t>: sulfonamides, benzimidazoles, </a:t>
            </a:r>
            <a:r>
              <a:rPr kumimoji="0" lang="en-US" sz="1800" b="0" i="0" u="none" strike="noStrike" kern="1200" cap="none" spc="0" normalizeH="0" baseline="0" noProof="0" dirty="0" err="1">
                <a:ln>
                  <a:noFill/>
                </a:ln>
                <a:solidFill>
                  <a:srgbClr val="0070C0"/>
                </a:solidFill>
                <a:effectLst/>
                <a:uLnTx/>
                <a:uFillTx/>
                <a:latin typeface="Calibri"/>
                <a:ea typeface="+mn-ea"/>
                <a:cs typeface="+mn-cs"/>
              </a:rPr>
              <a:t>spiros</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Helix shifts and varied water-bridges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6221" y="2603814"/>
            <a:ext cx="1195702" cy="1567148"/>
          </a:xfrm>
          <a:prstGeom prst="rect">
            <a:avLst/>
          </a:prstGeom>
        </p:spPr>
      </p:pic>
      <p:cxnSp>
        <p:nvCxnSpPr>
          <p:cNvPr id="11" name="Straight Connector 10"/>
          <p:cNvCxnSpPr/>
          <p:nvPr/>
        </p:nvCxnSpPr>
        <p:spPr>
          <a:xfrm>
            <a:off x="6448926" y="0"/>
            <a:ext cx="16042" cy="6858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8014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2134</TotalTime>
  <Words>1702</Words>
  <Application>Microsoft Macintosh PowerPoint</Application>
  <PresentationFormat>Widescreen</PresentationFormat>
  <Paragraphs>320</Paragraphs>
  <Slides>26</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Arial</vt:lpstr>
      <vt:lpstr>ArialMT</vt:lpstr>
      <vt:lpstr>Calibri</vt:lpstr>
      <vt:lpstr>Calibri Light</vt:lpstr>
      <vt:lpstr>Helvetica Neue</vt:lpstr>
      <vt:lpstr>Mangal</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D3R Scientific Advisory 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Gaieb, Zied</dc:creator>
  <cp:lastModifiedBy>Microsoft Office User</cp:lastModifiedBy>
  <cp:revision>40</cp:revision>
  <dcterms:created xsi:type="dcterms:W3CDTF">2019-08-12T21:12:47Z</dcterms:created>
  <dcterms:modified xsi:type="dcterms:W3CDTF">2019-08-22T00:43:43Z</dcterms:modified>
</cp:coreProperties>
</file>